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2.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3.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4.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5.xml" ContentType="application/vnd.openxmlformats-officedocument.presentationml.notesSlide+xml"/>
  <Override PartName="/ppt/tags/tag43.xml" ContentType="application/vnd.openxmlformats-officedocument.presentationml.tags+xml"/>
  <Override PartName="/ppt/notesSlides/notesSlide6.xml" ContentType="application/vnd.openxmlformats-officedocument.presentationml.notesSlide+xml"/>
  <Override PartName="/ppt/tags/tag44.xml" ContentType="application/vnd.openxmlformats-officedocument.presentationml.tags+xml"/>
  <Override PartName="/ppt/notesSlides/notesSlide7.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8.xml" ContentType="application/vnd.openxmlformats-officedocument.presentationml.notesSlide+xml"/>
  <Override PartName="/ppt/theme/themeOverride1.xml" ContentType="application/vnd.openxmlformats-officedocument.themeOverride+xml"/>
  <Override PartName="/ppt/tags/tag48.xml" ContentType="application/vnd.openxmlformats-officedocument.presentationml.tags+xml"/>
  <Override PartName="/ppt/notesSlides/notesSlide9.xml" ContentType="application/vnd.openxmlformats-officedocument.presentationml.notesSlide+xml"/>
  <Override PartName="/ppt/theme/themeOverride2.xml" ContentType="application/vnd.openxmlformats-officedocument.themeOverride+xml"/>
  <Override PartName="/ppt/tags/tag49.xml" ContentType="application/vnd.openxmlformats-officedocument.presentationml.tags+xml"/>
  <Override PartName="/ppt/notesSlides/notesSlide10.xml" ContentType="application/vnd.openxmlformats-officedocument.presentationml.notesSlide+xml"/>
  <Override PartName="/ppt/theme/themeOverride3.xml" ContentType="application/vnd.openxmlformats-officedocument.themeOverride+xml"/>
  <Override PartName="/ppt/tags/tag50.xml" ContentType="application/vnd.openxmlformats-officedocument.presentationml.tags+xml"/>
  <Override PartName="/ppt/notesSlides/notesSlide11.xml" ContentType="application/vnd.openxmlformats-officedocument.presentationml.notesSlide+xml"/>
  <Override PartName="/ppt/tags/tag51.xml" ContentType="application/vnd.openxmlformats-officedocument.presentationml.tags+xml"/>
  <Override PartName="/ppt/notesSlides/notesSlide12.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13.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7.xml" ContentType="application/vnd.openxmlformats-officedocument.presentationml.tags+xml"/>
  <Override PartName="/ppt/notesSlides/notesSlide15.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16.xml" ContentType="application/vnd.openxmlformats-officedocument.presentationml.notesSlide+xml"/>
  <Override PartName="/ppt/tags/tag61.xml" ContentType="application/vnd.openxmlformats-officedocument.presentationml.tags+xml"/>
  <Override PartName="/ppt/notesSlides/notesSlide17.xml" ContentType="application/vnd.openxmlformats-officedocument.presentationml.notesSlide+xml"/>
  <Override PartName="/ppt/tags/tag62.xml" ContentType="application/vnd.openxmlformats-officedocument.presentationml.tags+xml"/>
  <Override PartName="/ppt/notesSlides/notesSlide18.xml" ContentType="application/vnd.openxmlformats-officedocument.presentationml.notesSlide+xml"/>
  <Override PartName="/ppt/tags/tag63.xml" ContentType="application/vnd.openxmlformats-officedocument.presentationml.tags+xml"/>
  <Override PartName="/ppt/notesSlides/notesSlide19.xml" ContentType="application/vnd.openxmlformats-officedocument.presentationml.notesSlide+xml"/>
  <Override PartName="/ppt/tags/tag64.xml" ContentType="application/vnd.openxmlformats-officedocument.presentationml.tags+xml"/>
  <Override PartName="/ppt/notesSlides/notesSlide20.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21.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notesSlides/notesSlide22.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notesSlides/notesSlide23.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24.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25.xml" ContentType="application/vnd.openxmlformats-officedocument.presentationml.notesSlide+xml"/>
  <Override PartName="/ppt/tags/tag76.xml" ContentType="application/vnd.openxmlformats-officedocument.presentationml.tags+xml"/>
  <Override PartName="/ppt/notesSlides/notesSlide26.xml" ContentType="application/vnd.openxmlformats-officedocument.presentationml.notesSlide+xml"/>
  <Override PartName="/ppt/tags/tag77.xml" ContentType="application/vnd.openxmlformats-officedocument.presentationml.tags+xml"/>
  <Override PartName="/ppt/notesSlides/notesSlide27.xml" ContentType="application/vnd.openxmlformats-officedocument.presentationml.notesSlide+xml"/>
  <Override PartName="/ppt/tags/tag78.xml" ContentType="application/vnd.openxmlformats-officedocument.presentationml.tags+xml"/>
  <Override PartName="/ppt/notesSlides/notesSlide28.xml" ContentType="application/vnd.openxmlformats-officedocument.presentationml.notesSlide+xml"/>
  <Override PartName="/ppt/tags/tag79.xml" ContentType="application/vnd.openxmlformats-officedocument.presentationml.tags+xml"/>
  <Override PartName="/ppt/notesSlides/notesSlide29.xml" ContentType="application/vnd.openxmlformats-officedocument.presentationml.notesSlide+xml"/>
  <Override PartName="/ppt/tags/tag80.xml" ContentType="application/vnd.openxmlformats-officedocument.presentationml.tags+xml"/>
  <Override PartName="/ppt/notesSlides/notesSlide30.xml" ContentType="application/vnd.openxmlformats-officedocument.presentationml.notesSlide+xml"/>
  <Override PartName="/ppt/tags/tag81.xml" ContentType="application/vnd.openxmlformats-officedocument.presentationml.tags+xml"/>
  <Override PartName="/ppt/notesSlides/notesSlide31.xml" ContentType="application/vnd.openxmlformats-officedocument.presentationml.notesSlide+xml"/>
  <Override PartName="/ppt/tags/tag82.xml" ContentType="application/vnd.openxmlformats-officedocument.presentationml.tags+xml"/>
  <Override PartName="/ppt/notesSlides/notesSlide32.xml" ContentType="application/vnd.openxmlformats-officedocument.presentationml.notesSlide+xml"/>
  <Override PartName="/ppt/tags/tag83.xml" ContentType="application/vnd.openxmlformats-officedocument.presentationml.tags+xml"/>
  <Override PartName="/ppt/notesSlides/notesSlide33.xml" ContentType="application/vnd.openxmlformats-officedocument.presentationml.notesSlide+xml"/>
  <Override PartName="/ppt/tags/tag84.xml" ContentType="application/vnd.openxmlformats-officedocument.presentationml.tags+xml"/>
  <Override PartName="/ppt/notesSlides/notesSlide34.xml" ContentType="application/vnd.openxmlformats-officedocument.presentationml.notesSlide+xml"/>
  <Override PartName="/ppt/tags/tag85.xml" ContentType="application/vnd.openxmlformats-officedocument.presentationml.tags+xml"/>
  <Override PartName="/ppt/notesSlides/notesSlide35.xml" ContentType="application/vnd.openxmlformats-officedocument.presentationml.notesSlide+xml"/>
  <Override PartName="/ppt/tags/tag86.xml" ContentType="application/vnd.openxmlformats-officedocument.presentationml.tags+xml"/>
  <Override PartName="/ppt/notesSlides/notesSlide36.xml" ContentType="application/vnd.openxmlformats-officedocument.presentationml.notesSlide+xml"/>
  <Override PartName="/ppt/tags/tag87.xml" ContentType="application/vnd.openxmlformats-officedocument.presentationml.tags+xml"/>
  <Override PartName="/ppt/notesSlides/notesSlide37.xml" ContentType="application/vnd.openxmlformats-officedocument.presentationml.notesSlide+xml"/>
  <Override PartName="/ppt/tags/tag88.xml" ContentType="application/vnd.openxmlformats-officedocument.presentationml.tags+xml"/>
  <Override PartName="/ppt/notesSlides/notesSlide38.xml" ContentType="application/vnd.openxmlformats-officedocument.presentationml.notesSlide+xml"/>
  <Override PartName="/ppt/tags/tag89.xml" ContentType="application/vnd.openxmlformats-officedocument.presentationml.tags+xml"/>
  <Override PartName="/ppt/notesSlides/notesSlide39.xml" ContentType="application/vnd.openxmlformats-officedocument.presentationml.notesSlide+xml"/>
  <Override PartName="/ppt/tags/tag90.xml" ContentType="application/vnd.openxmlformats-officedocument.presentationml.tags+xml"/>
  <Override PartName="/ppt/notesSlides/notesSlide40.xml" ContentType="application/vnd.openxmlformats-officedocument.presentationml.notesSlide+xml"/>
  <Override PartName="/ppt/tags/tag91.xml" ContentType="application/vnd.openxmlformats-officedocument.presentationml.tags+xml"/>
  <Override PartName="/ppt/notesSlides/notesSlide41.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notesSlides/notesSlide42.xml" ContentType="application/vnd.openxmlformats-officedocument.presentationml.notesSlide+xml"/>
  <Override PartName="/ppt/tags/tag94.xml" ContentType="application/vnd.openxmlformats-officedocument.presentationml.tags+xml"/>
  <Override PartName="/ppt/notesSlides/notesSlide43.xml" ContentType="application/vnd.openxmlformats-officedocument.presentationml.notesSlide+xml"/>
  <Override PartName="/ppt/tags/tag95.xml" ContentType="application/vnd.openxmlformats-officedocument.presentationml.tags+xml"/>
  <Override PartName="/ppt/notesSlides/notesSlide44.xml" ContentType="application/vnd.openxmlformats-officedocument.presentationml.notesSlide+xml"/>
  <Override PartName="/ppt/tags/tag96.xml" ContentType="application/vnd.openxmlformats-officedocument.presentationml.tags+xml"/>
  <Override PartName="/ppt/notesSlides/notesSlide45.xml" ContentType="application/vnd.openxmlformats-officedocument.presentationml.notesSlide+xml"/>
  <Override PartName="/ppt/tags/tag97.xml" ContentType="application/vnd.openxmlformats-officedocument.presentationml.tags+xml"/>
  <Override PartName="/ppt/notesSlides/notesSlide46.xml" ContentType="application/vnd.openxmlformats-officedocument.presentationml.notesSlide+xml"/>
  <Override PartName="/ppt/tags/tag98.xml" ContentType="application/vnd.openxmlformats-officedocument.presentationml.tags+xml"/>
  <Override PartName="/ppt/notesSlides/notesSlide47.xml" ContentType="application/vnd.openxmlformats-officedocument.presentationml.notesSlide+xml"/>
  <Override PartName="/ppt/tags/tag99.xml" ContentType="application/vnd.openxmlformats-officedocument.presentationml.tags+xml"/>
  <Override PartName="/ppt/notesSlides/notesSlide48.xml" ContentType="application/vnd.openxmlformats-officedocument.presentationml.notesSlide+xml"/>
  <Override PartName="/ppt/tags/tag100.xml" ContentType="application/vnd.openxmlformats-officedocument.presentationml.tags+xml"/>
  <Override PartName="/ppt/notesSlides/notesSlide49.xml" ContentType="application/vnd.openxmlformats-officedocument.presentationml.notesSlide+xml"/>
  <Override PartName="/ppt/tags/tag101.xml" ContentType="application/vnd.openxmlformats-officedocument.presentationml.tags+xml"/>
  <Override PartName="/ppt/notesSlides/notesSlide50.xml" ContentType="application/vnd.openxmlformats-officedocument.presentationml.notesSlide+xml"/>
  <Override PartName="/ppt/tags/tag102.xml" ContentType="application/vnd.openxmlformats-officedocument.presentationml.tags+xml"/>
  <Override PartName="/ppt/notesSlides/notesSlide51.xml" ContentType="application/vnd.openxmlformats-officedocument.presentationml.notesSlide+xml"/>
  <Override PartName="/ppt/tags/tag103.xml" ContentType="application/vnd.openxmlformats-officedocument.presentationml.tags+xml"/>
  <Override PartName="/ppt/notesSlides/notesSlide52.xml" ContentType="application/vnd.openxmlformats-officedocument.presentationml.notesSlide+xml"/>
  <Override PartName="/ppt/tags/tag104.xml" ContentType="application/vnd.openxmlformats-officedocument.presentationml.tags+xml"/>
  <Override PartName="/ppt/notesSlides/notesSlide53.xml" ContentType="application/vnd.openxmlformats-officedocument.presentationml.notesSlide+xml"/>
  <Override PartName="/ppt/tags/tag105.xml" ContentType="application/vnd.openxmlformats-officedocument.presentationml.tags+xml"/>
  <Override PartName="/ppt/notesSlides/notesSlide54.xml" ContentType="application/vnd.openxmlformats-officedocument.presentationml.notesSlide+xml"/>
  <Override PartName="/ppt/tags/tag106.xml" ContentType="application/vnd.openxmlformats-officedocument.presentationml.tags+xml"/>
  <Override PartName="/ppt/notesSlides/notesSlide55.xml" ContentType="application/vnd.openxmlformats-officedocument.presentationml.notesSlide+xml"/>
  <Override PartName="/ppt/tags/tag107.xml" ContentType="application/vnd.openxmlformats-officedocument.presentationml.tags+xml"/>
  <Override PartName="/ppt/notesSlides/notesSlide56.xml" ContentType="application/vnd.openxmlformats-officedocument.presentationml.notesSlide+xml"/>
  <Override PartName="/ppt/tags/tag108.xml" ContentType="application/vnd.openxmlformats-officedocument.presentationml.tags+xml"/>
  <Override PartName="/ppt/notesSlides/notesSlide57.xml" ContentType="application/vnd.openxmlformats-officedocument.presentationml.notesSlide+xml"/>
  <Override PartName="/ppt/tags/tag109.xml" ContentType="application/vnd.openxmlformats-officedocument.presentationml.tags+xml"/>
  <Override PartName="/ppt/notesSlides/notesSlide58.xml" ContentType="application/vnd.openxmlformats-officedocument.presentationml.notesSlide+xml"/>
  <Override PartName="/ppt/tags/tag110.xml" ContentType="application/vnd.openxmlformats-officedocument.presentationml.tags+xml"/>
  <Override PartName="/ppt/notesSlides/notesSlide59.xml" ContentType="application/vnd.openxmlformats-officedocument.presentationml.notesSlide+xml"/>
  <Override PartName="/ppt/tags/tag111.xml" ContentType="application/vnd.openxmlformats-officedocument.presentationml.tags+xml"/>
  <Override PartName="/ppt/notesSlides/notesSlide60.xml" ContentType="application/vnd.openxmlformats-officedocument.presentationml.notesSlide+xml"/>
  <Override PartName="/ppt/tags/tag112.xml" ContentType="application/vnd.openxmlformats-officedocument.presentationml.tags+xml"/>
  <Override PartName="/ppt/notesSlides/notesSlide61.xml" ContentType="application/vnd.openxmlformats-officedocument.presentationml.notesSlide+xml"/>
  <Override PartName="/ppt/tags/tag113.xml" ContentType="application/vnd.openxmlformats-officedocument.presentationml.tags+xml"/>
  <Override PartName="/ppt/notesSlides/notesSlide62.xml" ContentType="application/vnd.openxmlformats-officedocument.presentationml.notesSlide+xml"/>
  <Override PartName="/ppt/tags/tag114.xml" ContentType="application/vnd.openxmlformats-officedocument.presentationml.tags+xml"/>
  <Override PartName="/ppt/notesSlides/notesSlide63.xml" ContentType="application/vnd.openxmlformats-officedocument.presentationml.notesSlide+xml"/>
  <Override PartName="/ppt/tags/tag115.xml" ContentType="application/vnd.openxmlformats-officedocument.presentationml.tags+xml"/>
  <Override PartName="/ppt/notesSlides/notesSlide64.xml" ContentType="application/vnd.openxmlformats-officedocument.presentationml.notesSlide+xml"/>
  <Override PartName="/ppt/tags/tag116.xml" ContentType="application/vnd.openxmlformats-officedocument.presentationml.tags+xml"/>
  <Override PartName="/ppt/notesSlides/notesSlide65.xml" ContentType="application/vnd.openxmlformats-officedocument.presentationml.notesSlide+xml"/>
  <Override PartName="/ppt/tags/tag117.xml" ContentType="application/vnd.openxmlformats-officedocument.presentationml.tags+xml"/>
  <Override PartName="/ppt/notesSlides/notesSlide66.xml" ContentType="application/vnd.openxmlformats-officedocument.presentationml.notesSlide+xml"/>
  <Override PartName="/ppt/tags/tag118.xml" ContentType="application/vnd.openxmlformats-officedocument.presentationml.tags+xml"/>
  <Override PartName="/ppt/notesSlides/notesSlide67.xml" ContentType="application/vnd.openxmlformats-officedocument.presentationml.notesSlide+xml"/>
  <Override PartName="/ppt/tags/tag119.xml" ContentType="application/vnd.openxmlformats-officedocument.presentationml.tags+xml"/>
  <Override PartName="/ppt/notesSlides/notesSlide68.xml" ContentType="application/vnd.openxmlformats-officedocument.presentationml.notesSlide+xml"/>
  <Override PartName="/ppt/tags/tag120.xml" ContentType="application/vnd.openxmlformats-officedocument.presentationml.tags+xml"/>
  <Override PartName="/ppt/notesSlides/notesSlide69.xml" ContentType="application/vnd.openxmlformats-officedocument.presentationml.notesSlide+xml"/>
  <Override PartName="/ppt/tags/tag121.xml" ContentType="application/vnd.openxmlformats-officedocument.presentationml.tags+xml"/>
  <Override PartName="/ppt/notesSlides/notesSlide70.xml" ContentType="application/vnd.openxmlformats-officedocument.presentationml.notesSlide+xml"/>
  <Override PartName="/ppt/tags/tag122.xml" ContentType="application/vnd.openxmlformats-officedocument.presentationml.tags+xml"/>
  <Override PartName="/ppt/notesSlides/notesSlide71.xml" ContentType="application/vnd.openxmlformats-officedocument.presentationml.notesSlide+xml"/>
  <Override PartName="/ppt/tags/tag123.xml" ContentType="application/vnd.openxmlformats-officedocument.presentationml.tags+xml"/>
  <Override PartName="/ppt/notesSlides/notesSlide72.xml" ContentType="application/vnd.openxmlformats-officedocument.presentationml.notesSlide+xml"/>
  <Override PartName="/ppt/tags/tag124.xml" ContentType="application/vnd.openxmlformats-officedocument.presentationml.tags+xml"/>
  <Override PartName="/ppt/notesSlides/notesSlide73.xml" ContentType="application/vnd.openxmlformats-officedocument.presentationml.notesSlide+xml"/>
  <Override PartName="/ppt/tags/tag125.xml" ContentType="application/vnd.openxmlformats-officedocument.presentationml.tags+xml"/>
  <Override PartName="/ppt/notesSlides/notesSlide74.xml" ContentType="application/vnd.openxmlformats-officedocument.presentationml.notesSlide+xml"/>
  <Override PartName="/ppt/tags/tag126.xml" ContentType="application/vnd.openxmlformats-officedocument.presentationml.tags+xml"/>
  <Override PartName="/ppt/notesSlides/notesSlide75.xml" ContentType="application/vnd.openxmlformats-officedocument.presentationml.notesSlide+xml"/>
  <Override PartName="/ppt/tags/tag127.xml" ContentType="application/vnd.openxmlformats-officedocument.presentationml.tags+xml"/>
  <Override PartName="/ppt/notesSlides/notesSlide76.xml" ContentType="application/vnd.openxmlformats-officedocument.presentationml.notesSlide+xml"/>
  <Override PartName="/ppt/tags/tag128.xml" ContentType="application/vnd.openxmlformats-officedocument.presentationml.tags+xml"/>
  <Override PartName="/ppt/notesSlides/notesSlide77.xml" ContentType="application/vnd.openxmlformats-officedocument.presentationml.notesSlide+xml"/>
  <Override PartName="/ppt/tags/tag129.xml" ContentType="application/vnd.openxmlformats-officedocument.presentationml.tags+xml"/>
  <Override PartName="/ppt/notesSlides/notesSlide78.xml" ContentType="application/vnd.openxmlformats-officedocument.presentationml.notesSlide+xml"/>
  <Override PartName="/ppt/tags/tag130.xml" ContentType="application/vnd.openxmlformats-officedocument.presentationml.tags+xml"/>
  <Override PartName="/ppt/notesSlides/notesSlide79.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notesSlides/notesSlide80.xml" ContentType="application/vnd.openxmlformats-officedocument.presentationml.notesSlide+xml"/>
  <Override PartName="/ppt/tags/tag133.xml" ContentType="application/vnd.openxmlformats-officedocument.presentationml.tags+xml"/>
  <Override PartName="/ppt/notesSlides/notesSlide81.xml" ContentType="application/vnd.openxmlformats-officedocument.presentationml.notesSlide+xml"/>
  <Override PartName="/ppt/tags/tag134.xml" ContentType="application/vnd.openxmlformats-officedocument.presentationml.tags+xml"/>
  <Override PartName="/ppt/notesSlides/notesSlide82.xml" ContentType="application/vnd.openxmlformats-officedocument.presentationml.notesSlide+xml"/>
  <Override PartName="/ppt/tags/tag135.xml" ContentType="application/vnd.openxmlformats-officedocument.presentationml.tags+xml"/>
  <Override PartName="/ppt/notesSlides/notesSlide83.xml" ContentType="application/vnd.openxmlformats-officedocument.presentationml.notesSlide+xml"/>
  <Override PartName="/ppt/tags/tag136.xml" ContentType="application/vnd.openxmlformats-officedocument.presentationml.tags+xml"/>
  <Override PartName="/ppt/notesSlides/notesSlide84.xml" ContentType="application/vnd.openxmlformats-officedocument.presentationml.notesSlide+xml"/>
  <Override PartName="/ppt/tags/tag137.xml" ContentType="application/vnd.openxmlformats-officedocument.presentationml.tags+xml"/>
  <Override PartName="/ppt/notesSlides/notesSlide85.xml" ContentType="application/vnd.openxmlformats-officedocument.presentationml.notesSlide+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88"/>
  </p:notesMasterIdLst>
  <p:handoutMasterIdLst>
    <p:handoutMasterId r:id="rId89"/>
  </p:handoutMasterIdLst>
  <p:sldIdLst>
    <p:sldId id="2147376180" r:id="rId2"/>
    <p:sldId id="1237" r:id="rId3"/>
    <p:sldId id="2487" r:id="rId4"/>
    <p:sldId id="2489" r:id="rId5"/>
    <p:sldId id="1392" r:id="rId6"/>
    <p:sldId id="1653" r:id="rId7"/>
    <p:sldId id="1654" r:id="rId8"/>
    <p:sldId id="2490" r:id="rId9"/>
    <p:sldId id="868" r:id="rId10"/>
    <p:sldId id="869" r:id="rId11"/>
    <p:sldId id="870" r:id="rId12"/>
    <p:sldId id="1668" r:id="rId13"/>
    <p:sldId id="2147376181" r:id="rId14"/>
    <p:sldId id="2147376183" r:id="rId15"/>
    <p:sldId id="2147376182" r:id="rId16"/>
    <p:sldId id="1657" r:id="rId17"/>
    <p:sldId id="1658" r:id="rId18"/>
    <p:sldId id="1659" r:id="rId19"/>
    <p:sldId id="1660" r:id="rId20"/>
    <p:sldId id="1661" r:id="rId21"/>
    <p:sldId id="1662" r:id="rId22"/>
    <p:sldId id="1663" r:id="rId23"/>
    <p:sldId id="1664" r:id="rId24"/>
    <p:sldId id="1665" r:id="rId25"/>
    <p:sldId id="1666" r:id="rId26"/>
    <p:sldId id="1667" r:id="rId27"/>
    <p:sldId id="2387" r:id="rId28"/>
    <p:sldId id="2388" r:id="rId29"/>
    <p:sldId id="2394" r:id="rId30"/>
    <p:sldId id="2395" r:id="rId31"/>
    <p:sldId id="2396" r:id="rId32"/>
    <p:sldId id="2397" r:id="rId33"/>
    <p:sldId id="2398" r:id="rId34"/>
    <p:sldId id="2399" r:id="rId35"/>
    <p:sldId id="2402" r:id="rId36"/>
    <p:sldId id="2405" r:id="rId37"/>
    <p:sldId id="2410" r:id="rId38"/>
    <p:sldId id="2412" r:id="rId39"/>
    <p:sldId id="2413" r:id="rId40"/>
    <p:sldId id="2414" r:id="rId41"/>
    <p:sldId id="2415" r:id="rId42"/>
    <p:sldId id="2416" r:id="rId43"/>
    <p:sldId id="2417" r:id="rId44"/>
    <p:sldId id="2418" r:id="rId45"/>
    <p:sldId id="2419" r:id="rId46"/>
    <p:sldId id="2420" r:id="rId47"/>
    <p:sldId id="2421" r:id="rId48"/>
    <p:sldId id="2422" r:id="rId49"/>
    <p:sldId id="2423" r:id="rId50"/>
    <p:sldId id="2424" r:id="rId51"/>
    <p:sldId id="2425" r:id="rId52"/>
    <p:sldId id="2427" r:id="rId53"/>
    <p:sldId id="2428" r:id="rId54"/>
    <p:sldId id="2429" r:id="rId55"/>
    <p:sldId id="2430" r:id="rId56"/>
    <p:sldId id="2431" r:id="rId57"/>
    <p:sldId id="2432" r:id="rId58"/>
    <p:sldId id="2433" r:id="rId59"/>
    <p:sldId id="2437" r:id="rId60"/>
    <p:sldId id="2439" r:id="rId61"/>
    <p:sldId id="2440" r:id="rId62"/>
    <p:sldId id="2441" r:id="rId63"/>
    <p:sldId id="2442" r:id="rId64"/>
    <p:sldId id="2443" r:id="rId65"/>
    <p:sldId id="2444" r:id="rId66"/>
    <p:sldId id="2445" r:id="rId67"/>
    <p:sldId id="2446" r:id="rId68"/>
    <p:sldId id="2447" r:id="rId69"/>
    <p:sldId id="2448" r:id="rId70"/>
    <p:sldId id="2461" r:id="rId71"/>
    <p:sldId id="2462" r:id="rId72"/>
    <p:sldId id="2463" r:id="rId73"/>
    <p:sldId id="2464" r:id="rId74"/>
    <p:sldId id="2465" r:id="rId75"/>
    <p:sldId id="2466" r:id="rId76"/>
    <p:sldId id="2467" r:id="rId77"/>
    <p:sldId id="2471" r:id="rId78"/>
    <p:sldId id="2472" r:id="rId79"/>
    <p:sldId id="2480" r:id="rId80"/>
    <p:sldId id="2481" r:id="rId81"/>
    <p:sldId id="2482" r:id="rId82"/>
    <p:sldId id="2483" r:id="rId83"/>
    <p:sldId id="2484" r:id="rId84"/>
    <p:sldId id="2485" r:id="rId85"/>
    <p:sldId id="2486" r:id="rId86"/>
    <p:sldId id="3336" r:id="rId87"/>
  </p:sldIdLst>
  <p:sldSz cx="12192000" cy="6858000"/>
  <p:notesSz cx="6858000" cy="9144000"/>
  <p:embeddedFontLst>
    <p:embeddedFont>
      <p:font typeface="Candara Light" panose="020E0502030303020204" pitchFamily="34" charset="0"/>
      <p:regular r:id="rId90"/>
      <p:italic r:id="rId91"/>
    </p:embeddedFont>
    <p:embeddedFont>
      <p:font typeface="华文新魏" panose="02010800040101010101" pitchFamily="2" charset="-122"/>
      <p:regular r:id="rId92"/>
    </p:embeddedFont>
    <p:embeddedFont>
      <p:font typeface="楷体" panose="02010609060101010101" pitchFamily="49" charset="-122"/>
      <p:regular r:id="rId93"/>
    </p:embeddedFont>
    <p:embeddedFont>
      <p:font typeface="楷体_GB2312" panose="02010609030101010101" pitchFamily="49" charset="-122"/>
      <p:regular r:id="rId94"/>
    </p:embeddedFont>
    <p:embeddedFont>
      <p:font typeface="微软雅黑" panose="020B0503020204020204" pitchFamily="34" charset="-122"/>
      <p:regular r:id="rId95"/>
      <p:bold r:id="rId96"/>
    </p:embeddedFont>
  </p:embeddedFontLst>
  <p:custDataLst>
    <p:tags r:id="rId9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D5C3EF26-24B7-4CB6-ACC5-A9CC96F73EED}">
          <p14:sldIdLst>
            <p14:sldId id="2147376180"/>
            <p14:sldId id="1237"/>
            <p14:sldId id="2487"/>
            <p14:sldId id="2489"/>
            <p14:sldId id="1392"/>
            <p14:sldId id="1653"/>
            <p14:sldId id="1654"/>
            <p14:sldId id="2490"/>
            <p14:sldId id="868"/>
            <p14:sldId id="869"/>
            <p14:sldId id="870"/>
            <p14:sldId id="1668"/>
            <p14:sldId id="2147376181"/>
            <p14:sldId id="2147376183"/>
            <p14:sldId id="2147376182"/>
            <p14:sldId id="1657"/>
            <p14:sldId id="1658"/>
            <p14:sldId id="1659"/>
            <p14:sldId id="1660"/>
            <p14:sldId id="1661"/>
            <p14:sldId id="1662"/>
            <p14:sldId id="1663"/>
            <p14:sldId id="1664"/>
            <p14:sldId id="1665"/>
            <p14:sldId id="1666"/>
            <p14:sldId id="1667"/>
            <p14:sldId id="2387"/>
            <p14:sldId id="2388"/>
            <p14:sldId id="2394"/>
            <p14:sldId id="2395"/>
            <p14:sldId id="2396"/>
            <p14:sldId id="2397"/>
            <p14:sldId id="2398"/>
            <p14:sldId id="2399"/>
            <p14:sldId id="2402"/>
            <p14:sldId id="2405"/>
            <p14:sldId id="2410"/>
            <p14:sldId id="2412"/>
            <p14:sldId id="2413"/>
            <p14:sldId id="2414"/>
            <p14:sldId id="2415"/>
            <p14:sldId id="2416"/>
            <p14:sldId id="2417"/>
            <p14:sldId id="2418"/>
            <p14:sldId id="2419"/>
            <p14:sldId id="2420"/>
            <p14:sldId id="2421"/>
            <p14:sldId id="2422"/>
            <p14:sldId id="2423"/>
            <p14:sldId id="2424"/>
            <p14:sldId id="2425"/>
            <p14:sldId id="2427"/>
            <p14:sldId id="2428"/>
            <p14:sldId id="2429"/>
            <p14:sldId id="2430"/>
            <p14:sldId id="2431"/>
            <p14:sldId id="2432"/>
            <p14:sldId id="2433"/>
            <p14:sldId id="2437"/>
            <p14:sldId id="2439"/>
            <p14:sldId id="2440"/>
            <p14:sldId id="2441"/>
            <p14:sldId id="2442"/>
            <p14:sldId id="2443"/>
            <p14:sldId id="2444"/>
            <p14:sldId id="2445"/>
            <p14:sldId id="2446"/>
            <p14:sldId id="2447"/>
            <p14:sldId id="2448"/>
            <p14:sldId id="2461"/>
            <p14:sldId id="2462"/>
            <p14:sldId id="2463"/>
            <p14:sldId id="2464"/>
            <p14:sldId id="2465"/>
            <p14:sldId id="2466"/>
            <p14:sldId id="2467"/>
            <p14:sldId id="2471"/>
            <p14:sldId id="2472"/>
            <p14:sldId id="2480"/>
            <p14:sldId id="2481"/>
            <p14:sldId id="2482"/>
            <p14:sldId id="2483"/>
            <p14:sldId id="2484"/>
            <p14:sldId id="2485"/>
            <p14:sldId id="2486"/>
            <p14:sldId id="3336"/>
          </p14:sldIdLst>
        </p14:section>
      </p14:sectionLst>
    </p:ext>
    <p:ext uri="{EFAFB233-063F-42B5-8137-9DF3F51BA10A}">
      <p15:sldGuideLst xmlns:p15="http://schemas.microsoft.com/office/powerpoint/2012/main">
        <p15:guide id="1" pos="3609" userDrawn="1">
          <p15:clr>
            <a:srgbClr val="A4A3A4"/>
          </p15:clr>
        </p15:guide>
        <p15:guide id="2" orient="horz" pos="228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l" initials="l" lastIdx="1" clrIdx="0"/>
  <p:cmAuthor id="1483810881" name="WPS_1679281038" initials="W" lastIdx="1" clrIdx="2"/>
  <p:cmAuthor id="1" name="Alf Cao" initials="A" lastIdx="2" clrIdx="0"/>
  <p:cmAuthor id="3" name="WH" initials="W" lastIdx="1" clrIdx="2"/>
  <p:cmAuthor id="2000" name="朝前_YBv2qmIj" initials="authorId_491232632" lastIdx="0" clrIdx="0"/>
  <p:cmAuthor id="5" name="作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546A"/>
    <a:srgbClr val="2A5CE3"/>
    <a:srgbClr val="0563C1"/>
    <a:srgbClr val="044AFA"/>
    <a:srgbClr val="2E66FB"/>
    <a:srgbClr val="C9E7FF"/>
    <a:srgbClr val="A1A9B4"/>
    <a:srgbClr val="EEE5E9"/>
    <a:srgbClr val="5F87FA"/>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542EEF0-F22F-4947-B6B6-5F2FE78C6696}" styleName="{f0e8ca8d-8388-4166-a54c-3801b844b3e0}">
    <a:wholeTbl>
      <a:tcTxStyle>
        <a:fontRef idx="none">
          <a:prstClr val="black"/>
        </a:fontRef>
      </a:tcTxStyle>
      <a:tcStyle>
        <a:tcBdr>
          <a:insideH>
            <a:ln w="6350" cmpd="sng">
              <a:solidFill>
                <a:srgbClr val="FFFFFF"/>
              </a:solidFill>
            </a:ln>
          </a:insideH>
          <a:insideV>
            <a:ln w="6350" cmpd="sng">
              <a:solidFill>
                <a:srgbClr val="FFFFFF"/>
              </a:solidFill>
            </a:ln>
          </a:insideV>
        </a:tcBdr>
        <a:fill>
          <a:solidFill>
            <a:srgbClr val="EDEDED"/>
          </a:solidFill>
        </a:fill>
      </a:tcStyle>
    </a:wholeTbl>
    <a:firstCol>
      <a:tcTxStyle>
        <a:fontRef idx="none">
          <a:prstClr val="black"/>
        </a:fontRef>
      </a:tcTxStyle>
      <a:tcStyle>
        <a:tcBdr/>
        <a:fill>
          <a:solidFill>
            <a:srgbClr val="A2C3E1"/>
          </a:solidFill>
        </a:fill>
      </a:tcStyle>
    </a:firstCol>
    <a:firstRow>
      <a:tcTxStyle>
        <a:fontRef idx="none">
          <a:prstClr val="black"/>
        </a:fontRef>
      </a:tcTxStyle>
      <a:tcStyle>
        <a:tcBdr/>
        <a:fill>
          <a:solidFill>
            <a:srgbClr val="A2C3E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82" autoAdjust="0"/>
    <p:restoredTop sz="82233" autoAdjust="0"/>
  </p:normalViewPr>
  <p:slideViewPr>
    <p:cSldViewPr snapToGrid="0" showGuides="1">
      <p:cViewPr varScale="1">
        <p:scale>
          <a:sx n="79" d="100"/>
          <a:sy n="79" d="100"/>
        </p:scale>
        <p:origin x="609" y="48"/>
      </p:cViewPr>
      <p:guideLst>
        <p:guide pos="3609"/>
        <p:guide orient="horz" pos="2286"/>
      </p:guideLst>
    </p:cSldViewPr>
  </p:slideViewPr>
  <p:notesTextViewPr>
    <p:cViewPr>
      <p:scale>
        <a:sx n="1" d="1"/>
        <a:sy n="1" d="1"/>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handoutMaster" Target="handoutMasters/handout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font" Target="fonts/font1.fntdata"/><Relationship Id="rId95" Type="http://schemas.openxmlformats.org/officeDocument/2006/relationships/font" Target="fonts/font6.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font" Target="fonts/font2.fntdata"/><Relationship Id="rId96"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5.fntdata"/><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3.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4.fntdata"/><Relationship Id="rId98" Type="http://schemas.openxmlformats.org/officeDocument/2006/relationships/commentAuthors" Target="commentAuthors.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41A758B-9CFA-49A2-9E9D-20F1C5AFAF50}" type="doc">
      <dgm:prSet loTypeId="urn:microsoft.com/office/officeart/2009/layout/CircleArrowProcess#3" loCatId="process" qsTypeId="urn:microsoft.com/office/officeart/2005/8/quickstyle/simple1#11" qsCatId="simple" csTypeId="urn:microsoft.com/office/officeart/2005/8/colors/accent1_2#8" csCatId="accent1" phldr="1"/>
      <dgm:spPr/>
      <dgm:t>
        <a:bodyPr/>
        <a:lstStyle/>
        <a:p>
          <a:endParaRPr lang="zh-CN" altLang="en-US"/>
        </a:p>
      </dgm:t>
    </dgm:pt>
    <dgm:pt modelId="{6F9419F9-6D8F-4BFD-AD2E-219674AB3DB7}">
      <dgm:prSet phldrT="[文本]" phldr="0" custT="1"/>
      <dgm:spPr/>
      <dgm:t>
        <a:bodyPr vert="horz" wrap="square"/>
        <a:lstStyle/>
        <a:p>
          <a:pPr>
            <a:lnSpc>
              <a:spcPct val="100000"/>
            </a:lnSpc>
            <a:spcBef>
              <a:spcPct val="0"/>
            </a:spcBef>
            <a:spcAft>
              <a:spcPct val="35000"/>
            </a:spcAft>
          </a:pPr>
          <a:r>
            <a:rPr lang="zh-CN" altLang="en-US" sz="1800" dirty="0"/>
            <a:t>任务部署环节</a:t>
          </a:r>
        </a:p>
      </dgm:t>
    </dgm:pt>
    <dgm:pt modelId="{95643A8B-8A7B-4A67-978F-F768140CF5A8}" type="parTrans" cxnId="{62DD134C-BBB7-4FC5-B820-AD9E50F137AC}">
      <dgm:prSet/>
      <dgm:spPr/>
      <dgm:t>
        <a:bodyPr/>
        <a:lstStyle/>
        <a:p>
          <a:endParaRPr lang="zh-CN" altLang="en-US"/>
        </a:p>
      </dgm:t>
    </dgm:pt>
    <dgm:pt modelId="{D71D1E62-5BDF-4908-81FE-D1887B9E0477}" type="sibTrans" cxnId="{62DD134C-BBB7-4FC5-B820-AD9E50F137AC}">
      <dgm:prSet/>
      <dgm:spPr/>
      <dgm:t>
        <a:bodyPr/>
        <a:lstStyle/>
        <a:p>
          <a:endParaRPr lang="zh-CN" altLang="en-US"/>
        </a:p>
      </dgm:t>
    </dgm:pt>
    <dgm:pt modelId="{7165E920-898D-459B-90B8-16A5884721CF}">
      <dgm:prSet phldrT="[文本]" phldr="0" custT="1"/>
      <dgm:spPr/>
      <dgm:t>
        <a:bodyPr vert="horz" wrap="square"/>
        <a:lstStyle/>
        <a:p>
          <a:pPr>
            <a:lnSpc>
              <a:spcPct val="100000"/>
            </a:lnSpc>
            <a:spcBef>
              <a:spcPct val="0"/>
            </a:spcBef>
            <a:spcAft>
              <a:spcPct val="35000"/>
            </a:spcAft>
          </a:pPr>
          <a:r>
            <a:rPr lang="zh-CN" altLang="en-US" sz="1800" dirty="0"/>
            <a:t>数据采集环节</a:t>
          </a:r>
        </a:p>
      </dgm:t>
    </dgm:pt>
    <dgm:pt modelId="{F87C672B-2219-4F8D-A067-B415165D7071}" type="parTrans" cxnId="{68FDF49C-DB38-4672-AA14-A1F5DB95EA93}">
      <dgm:prSet/>
      <dgm:spPr/>
      <dgm:t>
        <a:bodyPr/>
        <a:lstStyle/>
        <a:p>
          <a:endParaRPr lang="zh-CN" altLang="en-US"/>
        </a:p>
      </dgm:t>
    </dgm:pt>
    <dgm:pt modelId="{ED8F71EF-8742-4D88-8B6A-23A666684AA0}" type="sibTrans" cxnId="{68FDF49C-DB38-4672-AA14-A1F5DB95EA93}">
      <dgm:prSet/>
      <dgm:spPr/>
      <dgm:t>
        <a:bodyPr/>
        <a:lstStyle/>
        <a:p>
          <a:endParaRPr lang="zh-CN" altLang="en-US"/>
        </a:p>
      </dgm:t>
    </dgm:pt>
    <dgm:pt modelId="{BB5D5AD2-F132-44B3-9EAD-8726454515C0}">
      <dgm:prSet phldrT="[文本]" phldr="0" custT="1"/>
      <dgm:spPr/>
      <dgm:t>
        <a:bodyPr vert="horz" wrap="square"/>
        <a:lstStyle/>
        <a:p>
          <a:pPr>
            <a:lnSpc>
              <a:spcPct val="100000"/>
            </a:lnSpc>
            <a:spcBef>
              <a:spcPct val="0"/>
            </a:spcBef>
            <a:spcAft>
              <a:spcPct val="35000"/>
            </a:spcAft>
          </a:pPr>
          <a:r>
            <a:rPr lang="zh-CN" altLang="en-US" sz="1800" dirty="0"/>
            <a:t>数据审核汇总环节</a:t>
          </a:r>
        </a:p>
      </dgm:t>
    </dgm:pt>
    <dgm:pt modelId="{5C742ED7-6197-4119-8049-C6D65EB87B1D}" type="parTrans" cxnId="{7CEA5E27-D484-4B71-9448-1C5F275E29D2}">
      <dgm:prSet/>
      <dgm:spPr/>
      <dgm:t>
        <a:bodyPr/>
        <a:lstStyle/>
        <a:p>
          <a:endParaRPr lang="zh-CN" altLang="en-US"/>
        </a:p>
      </dgm:t>
    </dgm:pt>
    <dgm:pt modelId="{9A8F41DE-9935-4FD5-9273-D35F7220631F}" type="sibTrans" cxnId="{7CEA5E27-D484-4B71-9448-1C5F275E29D2}">
      <dgm:prSet/>
      <dgm:spPr/>
      <dgm:t>
        <a:bodyPr/>
        <a:lstStyle/>
        <a:p>
          <a:endParaRPr lang="zh-CN" altLang="en-US"/>
        </a:p>
      </dgm:t>
    </dgm:pt>
    <dgm:pt modelId="{74620E3B-D38D-4E18-99A6-745CC9680ACA}">
      <dgm:prSet phldrT="[文本]" phldr="0" custT="1"/>
      <dgm:spPr/>
      <dgm:t>
        <a:bodyPr vert="horz" wrap="square"/>
        <a:lstStyle/>
        <a:p>
          <a:pPr>
            <a:lnSpc>
              <a:spcPct val="100000"/>
            </a:lnSpc>
            <a:spcBef>
              <a:spcPct val="0"/>
            </a:spcBef>
            <a:spcAft>
              <a:spcPct val="35000"/>
            </a:spcAft>
          </a:pPr>
          <a:r>
            <a:rPr lang="zh-CN" altLang="en-US" sz="1800" dirty="0"/>
            <a:t>统计资料归档环节</a:t>
          </a:r>
        </a:p>
      </dgm:t>
    </dgm:pt>
    <dgm:pt modelId="{247CDD0D-7529-478C-9078-C3B79CDC9EBA}" type="parTrans" cxnId="{541D8D10-3E81-4FB9-A790-4AA1594F4490}">
      <dgm:prSet/>
      <dgm:spPr/>
      <dgm:t>
        <a:bodyPr/>
        <a:lstStyle/>
        <a:p>
          <a:endParaRPr lang="zh-CN" altLang="en-US"/>
        </a:p>
      </dgm:t>
    </dgm:pt>
    <dgm:pt modelId="{AF0E8F29-CEC1-46F9-9FD1-27E163529398}" type="sibTrans" cxnId="{541D8D10-3E81-4FB9-A790-4AA1594F4490}">
      <dgm:prSet/>
      <dgm:spPr/>
      <dgm:t>
        <a:bodyPr/>
        <a:lstStyle/>
        <a:p>
          <a:endParaRPr lang="zh-CN" altLang="en-US"/>
        </a:p>
      </dgm:t>
    </dgm:pt>
    <dgm:pt modelId="{47C39570-3A7B-4403-BAD7-FFF54EEBD14F}" type="pres">
      <dgm:prSet presAssocID="{A41A758B-9CFA-49A2-9E9D-20F1C5AFAF50}" presName="Name0" presStyleCnt="0">
        <dgm:presLayoutVars>
          <dgm:chMax val="7"/>
          <dgm:chPref val="7"/>
          <dgm:dir/>
          <dgm:animLvl val="lvl"/>
        </dgm:presLayoutVars>
      </dgm:prSet>
      <dgm:spPr/>
    </dgm:pt>
    <dgm:pt modelId="{CF950E32-1833-492C-B5B2-0419E981A591}" type="pres">
      <dgm:prSet presAssocID="{6F9419F9-6D8F-4BFD-AD2E-219674AB3DB7}" presName="Accent1" presStyleCnt="0"/>
      <dgm:spPr/>
    </dgm:pt>
    <dgm:pt modelId="{13640A9A-9389-407C-B554-1D013CBBEAD6}" type="pres">
      <dgm:prSet presAssocID="{6F9419F9-6D8F-4BFD-AD2E-219674AB3DB7}" presName="Accent" presStyleLbl="node1" presStyleIdx="0" presStyleCnt="4"/>
      <dgm:spPr/>
    </dgm:pt>
    <dgm:pt modelId="{75CC6249-4702-4F07-8CC6-772F561AD783}" type="pres">
      <dgm:prSet presAssocID="{6F9419F9-6D8F-4BFD-AD2E-219674AB3DB7}" presName="Parent1" presStyleLbl="revTx" presStyleIdx="0" presStyleCnt="4">
        <dgm:presLayoutVars>
          <dgm:chMax val="1"/>
          <dgm:chPref val="1"/>
          <dgm:bulletEnabled val="1"/>
        </dgm:presLayoutVars>
      </dgm:prSet>
      <dgm:spPr/>
    </dgm:pt>
    <dgm:pt modelId="{D408BE47-3957-42E2-AD64-9097CF0F2D34}" type="pres">
      <dgm:prSet presAssocID="{7165E920-898D-459B-90B8-16A5884721CF}" presName="Accent2" presStyleCnt="0"/>
      <dgm:spPr/>
    </dgm:pt>
    <dgm:pt modelId="{34B10202-E214-41A2-910E-54F7B3EF893A}" type="pres">
      <dgm:prSet presAssocID="{7165E920-898D-459B-90B8-16A5884721CF}" presName="Accent" presStyleLbl="node1" presStyleIdx="1" presStyleCnt="4"/>
      <dgm:spPr/>
    </dgm:pt>
    <dgm:pt modelId="{AB766082-FB6F-47CE-AF03-75714E170FA4}" type="pres">
      <dgm:prSet presAssocID="{7165E920-898D-459B-90B8-16A5884721CF}" presName="Parent2" presStyleLbl="revTx" presStyleIdx="1" presStyleCnt="4">
        <dgm:presLayoutVars>
          <dgm:chMax val="1"/>
          <dgm:chPref val="1"/>
          <dgm:bulletEnabled val="1"/>
        </dgm:presLayoutVars>
      </dgm:prSet>
      <dgm:spPr/>
    </dgm:pt>
    <dgm:pt modelId="{A943284E-5B2F-4205-81C4-78CD6FDEE9EC}" type="pres">
      <dgm:prSet presAssocID="{BB5D5AD2-F132-44B3-9EAD-8726454515C0}" presName="Accent3" presStyleCnt="0"/>
      <dgm:spPr/>
    </dgm:pt>
    <dgm:pt modelId="{7EFD4520-6FC0-4401-B560-77E4B2F7D7F3}" type="pres">
      <dgm:prSet presAssocID="{BB5D5AD2-F132-44B3-9EAD-8726454515C0}" presName="Accent" presStyleLbl="node1" presStyleIdx="2" presStyleCnt="4"/>
      <dgm:spPr/>
    </dgm:pt>
    <dgm:pt modelId="{ADBE5766-4CD9-4EA1-A394-2D0695BC596F}" type="pres">
      <dgm:prSet presAssocID="{BB5D5AD2-F132-44B3-9EAD-8726454515C0}" presName="Parent3" presStyleLbl="revTx" presStyleIdx="2" presStyleCnt="4">
        <dgm:presLayoutVars>
          <dgm:chMax val="1"/>
          <dgm:chPref val="1"/>
          <dgm:bulletEnabled val="1"/>
        </dgm:presLayoutVars>
      </dgm:prSet>
      <dgm:spPr/>
    </dgm:pt>
    <dgm:pt modelId="{9F8B5B46-F79E-46F4-AD17-E0CC0D3285FA}" type="pres">
      <dgm:prSet presAssocID="{74620E3B-D38D-4E18-99A6-745CC9680ACA}" presName="Accent4" presStyleCnt="0"/>
      <dgm:spPr/>
    </dgm:pt>
    <dgm:pt modelId="{64F60F07-E1F2-4CF2-A256-67BB2AB64585}" type="pres">
      <dgm:prSet presAssocID="{74620E3B-D38D-4E18-99A6-745CC9680ACA}" presName="Accent" presStyleLbl="node1" presStyleIdx="3" presStyleCnt="4"/>
      <dgm:spPr/>
    </dgm:pt>
    <dgm:pt modelId="{C02978BB-AD6A-4403-8039-96B7AF51ED59}" type="pres">
      <dgm:prSet presAssocID="{74620E3B-D38D-4E18-99A6-745CC9680ACA}" presName="Parent4" presStyleLbl="revTx" presStyleIdx="3" presStyleCnt="4">
        <dgm:presLayoutVars>
          <dgm:chMax val="1"/>
          <dgm:chPref val="1"/>
          <dgm:bulletEnabled val="1"/>
        </dgm:presLayoutVars>
      </dgm:prSet>
      <dgm:spPr/>
    </dgm:pt>
  </dgm:ptLst>
  <dgm:cxnLst>
    <dgm:cxn modelId="{541D8D10-3E81-4FB9-A790-4AA1594F4490}" srcId="{A41A758B-9CFA-49A2-9E9D-20F1C5AFAF50}" destId="{74620E3B-D38D-4E18-99A6-745CC9680ACA}" srcOrd="3" destOrd="0" parTransId="{247CDD0D-7529-478C-9078-C3B79CDC9EBA}" sibTransId="{AF0E8F29-CEC1-46F9-9FD1-27E163529398}"/>
    <dgm:cxn modelId="{54805C17-84AA-4297-8627-133A4AA0366F}" type="presOf" srcId="{A41A758B-9CFA-49A2-9E9D-20F1C5AFAF50}" destId="{47C39570-3A7B-4403-BAD7-FFF54EEBD14F}" srcOrd="0" destOrd="0" presId="urn:microsoft.com/office/officeart/2009/layout/CircleArrowProcess#3"/>
    <dgm:cxn modelId="{7CEA5E27-D484-4B71-9448-1C5F275E29D2}" srcId="{A41A758B-9CFA-49A2-9E9D-20F1C5AFAF50}" destId="{BB5D5AD2-F132-44B3-9EAD-8726454515C0}" srcOrd="2" destOrd="0" parTransId="{5C742ED7-6197-4119-8049-C6D65EB87B1D}" sibTransId="{9A8F41DE-9935-4FD5-9273-D35F7220631F}"/>
    <dgm:cxn modelId="{FB01C265-15BE-4261-9B2A-3326A210ECBE}" type="presOf" srcId="{6F9419F9-6D8F-4BFD-AD2E-219674AB3DB7}" destId="{75CC6249-4702-4F07-8CC6-772F561AD783}" srcOrd="0" destOrd="0" presId="urn:microsoft.com/office/officeart/2009/layout/CircleArrowProcess#3"/>
    <dgm:cxn modelId="{8C025D66-FA00-4491-B8DE-799C9B6A08A7}" type="presOf" srcId="{7165E920-898D-459B-90B8-16A5884721CF}" destId="{AB766082-FB6F-47CE-AF03-75714E170FA4}" srcOrd="0" destOrd="0" presId="urn:microsoft.com/office/officeart/2009/layout/CircleArrowProcess#3"/>
    <dgm:cxn modelId="{62DD134C-BBB7-4FC5-B820-AD9E50F137AC}" srcId="{A41A758B-9CFA-49A2-9E9D-20F1C5AFAF50}" destId="{6F9419F9-6D8F-4BFD-AD2E-219674AB3DB7}" srcOrd="0" destOrd="0" parTransId="{95643A8B-8A7B-4A67-978F-F768140CF5A8}" sibTransId="{D71D1E62-5BDF-4908-81FE-D1887B9E0477}"/>
    <dgm:cxn modelId="{68FDF49C-DB38-4672-AA14-A1F5DB95EA93}" srcId="{A41A758B-9CFA-49A2-9E9D-20F1C5AFAF50}" destId="{7165E920-898D-459B-90B8-16A5884721CF}" srcOrd="1" destOrd="0" parTransId="{F87C672B-2219-4F8D-A067-B415165D7071}" sibTransId="{ED8F71EF-8742-4D88-8B6A-23A666684AA0}"/>
    <dgm:cxn modelId="{1B6D00CB-96EA-43E8-9FED-5599661D26C8}" type="presOf" srcId="{74620E3B-D38D-4E18-99A6-745CC9680ACA}" destId="{C02978BB-AD6A-4403-8039-96B7AF51ED59}" srcOrd="0" destOrd="0" presId="urn:microsoft.com/office/officeart/2009/layout/CircleArrowProcess#3"/>
    <dgm:cxn modelId="{6243EAE3-0B4D-4FC5-AB43-9F243927482F}" type="presOf" srcId="{BB5D5AD2-F132-44B3-9EAD-8726454515C0}" destId="{ADBE5766-4CD9-4EA1-A394-2D0695BC596F}" srcOrd="0" destOrd="0" presId="urn:microsoft.com/office/officeart/2009/layout/CircleArrowProcess#3"/>
    <dgm:cxn modelId="{6D9B5AF0-AAE9-4066-9005-47F6DE9025C2}" type="presParOf" srcId="{47C39570-3A7B-4403-BAD7-FFF54EEBD14F}" destId="{CF950E32-1833-492C-B5B2-0419E981A591}" srcOrd="0" destOrd="0" presId="urn:microsoft.com/office/officeart/2009/layout/CircleArrowProcess#3"/>
    <dgm:cxn modelId="{E57B389E-21CC-4688-BF05-909CF023B135}" type="presParOf" srcId="{CF950E32-1833-492C-B5B2-0419E981A591}" destId="{13640A9A-9389-407C-B554-1D013CBBEAD6}" srcOrd="0" destOrd="0" presId="urn:microsoft.com/office/officeart/2009/layout/CircleArrowProcess#3"/>
    <dgm:cxn modelId="{5117D5D9-846B-4858-9317-E8A667E97220}" type="presParOf" srcId="{47C39570-3A7B-4403-BAD7-FFF54EEBD14F}" destId="{75CC6249-4702-4F07-8CC6-772F561AD783}" srcOrd="1" destOrd="0" presId="urn:microsoft.com/office/officeart/2009/layout/CircleArrowProcess#3"/>
    <dgm:cxn modelId="{22F13890-FE6C-408C-AD95-B95DFE54AAEC}" type="presParOf" srcId="{47C39570-3A7B-4403-BAD7-FFF54EEBD14F}" destId="{D408BE47-3957-42E2-AD64-9097CF0F2D34}" srcOrd="2" destOrd="0" presId="urn:microsoft.com/office/officeart/2009/layout/CircleArrowProcess#3"/>
    <dgm:cxn modelId="{9DB09CA8-4F69-4670-864B-6EA65479BF79}" type="presParOf" srcId="{D408BE47-3957-42E2-AD64-9097CF0F2D34}" destId="{34B10202-E214-41A2-910E-54F7B3EF893A}" srcOrd="0" destOrd="0" presId="urn:microsoft.com/office/officeart/2009/layout/CircleArrowProcess#3"/>
    <dgm:cxn modelId="{64050C00-E464-4A41-9ACB-64BD83A7A598}" type="presParOf" srcId="{47C39570-3A7B-4403-BAD7-FFF54EEBD14F}" destId="{AB766082-FB6F-47CE-AF03-75714E170FA4}" srcOrd="3" destOrd="0" presId="urn:microsoft.com/office/officeart/2009/layout/CircleArrowProcess#3"/>
    <dgm:cxn modelId="{E1099A48-C24A-4366-ADA8-D082315CC26C}" type="presParOf" srcId="{47C39570-3A7B-4403-BAD7-FFF54EEBD14F}" destId="{A943284E-5B2F-4205-81C4-78CD6FDEE9EC}" srcOrd="4" destOrd="0" presId="urn:microsoft.com/office/officeart/2009/layout/CircleArrowProcess#3"/>
    <dgm:cxn modelId="{0BA784DA-EFAD-46FF-87A8-207A888CC0A7}" type="presParOf" srcId="{A943284E-5B2F-4205-81C4-78CD6FDEE9EC}" destId="{7EFD4520-6FC0-4401-B560-77E4B2F7D7F3}" srcOrd="0" destOrd="0" presId="urn:microsoft.com/office/officeart/2009/layout/CircleArrowProcess#3"/>
    <dgm:cxn modelId="{8F9E3236-CB42-4E01-956F-4974AFA725C2}" type="presParOf" srcId="{47C39570-3A7B-4403-BAD7-FFF54EEBD14F}" destId="{ADBE5766-4CD9-4EA1-A394-2D0695BC596F}" srcOrd="5" destOrd="0" presId="urn:microsoft.com/office/officeart/2009/layout/CircleArrowProcess#3"/>
    <dgm:cxn modelId="{9B45AED4-604C-4590-A7DC-F0E9F77BD76C}" type="presParOf" srcId="{47C39570-3A7B-4403-BAD7-FFF54EEBD14F}" destId="{9F8B5B46-F79E-46F4-AD17-E0CC0D3285FA}" srcOrd="6" destOrd="0" presId="urn:microsoft.com/office/officeart/2009/layout/CircleArrowProcess#3"/>
    <dgm:cxn modelId="{69846407-CBF9-41AE-8464-7AB8FE3F1C48}" type="presParOf" srcId="{9F8B5B46-F79E-46F4-AD17-E0CC0D3285FA}" destId="{64F60F07-E1F2-4CF2-A256-67BB2AB64585}" srcOrd="0" destOrd="0" presId="urn:microsoft.com/office/officeart/2009/layout/CircleArrowProcess#3"/>
    <dgm:cxn modelId="{C46AFF61-3A86-4BE0-BB5D-F1C7A8E4BD02}" type="presParOf" srcId="{47C39570-3A7B-4403-BAD7-FFF54EEBD14F}" destId="{C02978BB-AD6A-4403-8039-96B7AF51ED59}" srcOrd="7" destOrd="0" presId="urn:microsoft.com/office/officeart/2009/layout/CircleArrowProcess#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640A9A-9389-407C-B554-1D013CBBEAD6}">
      <dsp:nvSpPr>
        <dsp:cNvPr id="0" name=""/>
        <dsp:cNvSpPr/>
      </dsp:nvSpPr>
      <dsp:spPr>
        <a:xfrm>
          <a:off x="1118897" y="0"/>
          <a:ext cx="1826164" cy="1826349"/>
        </a:xfrm>
        <a:prstGeom prst="circularArrow">
          <a:avLst>
            <a:gd name="adj1" fmla="val 10980"/>
            <a:gd name="adj2" fmla="val 1142322"/>
            <a:gd name="adj3" fmla="val 4500000"/>
            <a:gd name="adj4" fmla="val 108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CC6249-4702-4F07-8CC6-772F561AD783}">
      <dsp:nvSpPr>
        <dsp:cNvPr id="0" name=""/>
        <dsp:cNvSpPr/>
      </dsp:nvSpPr>
      <dsp:spPr bwMode="white">
        <a:xfrm>
          <a:off x="1522085" y="661089"/>
          <a:ext cx="1019103" cy="5094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ct val="35000"/>
            </a:spcAft>
            <a:buNone/>
          </a:pPr>
          <a:r>
            <a:rPr lang="zh-CN" altLang="en-US" sz="1800" kern="1200" dirty="0"/>
            <a:t>任务部署环节</a:t>
          </a:r>
        </a:p>
      </dsp:txBody>
      <dsp:txXfrm>
        <a:off x="1522085" y="661089"/>
        <a:ext cx="1019103" cy="509498"/>
      </dsp:txXfrm>
    </dsp:sp>
    <dsp:sp modelId="{34B10202-E214-41A2-910E-54F7B3EF893A}">
      <dsp:nvSpPr>
        <dsp:cNvPr id="0" name=""/>
        <dsp:cNvSpPr/>
      </dsp:nvSpPr>
      <dsp:spPr>
        <a:xfrm>
          <a:off x="611572" y="1049509"/>
          <a:ext cx="1826164" cy="1826349"/>
        </a:xfrm>
        <a:prstGeom prst="leftCircularArrow">
          <a:avLst>
            <a:gd name="adj1" fmla="val 10980"/>
            <a:gd name="adj2" fmla="val 1142322"/>
            <a:gd name="adj3" fmla="val 6300000"/>
            <a:gd name="adj4" fmla="val 189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B766082-FB6F-47CE-AF03-75714E170FA4}">
      <dsp:nvSpPr>
        <dsp:cNvPr id="0" name=""/>
        <dsp:cNvSpPr/>
      </dsp:nvSpPr>
      <dsp:spPr bwMode="white">
        <a:xfrm>
          <a:off x="1012705" y="1712536"/>
          <a:ext cx="1019103" cy="5094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ct val="35000"/>
            </a:spcAft>
            <a:buNone/>
          </a:pPr>
          <a:r>
            <a:rPr lang="zh-CN" altLang="en-US" sz="1800" kern="1200" dirty="0"/>
            <a:t>数据采集环节</a:t>
          </a:r>
        </a:p>
      </dsp:txBody>
      <dsp:txXfrm>
        <a:off x="1012705" y="1712536"/>
        <a:ext cx="1019103" cy="509498"/>
      </dsp:txXfrm>
    </dsp:sp>
    <dsp:sp modelId="{7EFD4520-6FC0-4401-B560-77E4B2F7D7F3}">
      <dsp:nvSpPr>
        <dsp:cNvPr id="0" name=""/>
        <dsp:cNvSpPr/>
      </dsp:nvSpPr>
      <dsp:spPr>
        <a:xfrm>
          <a:off x="1118897" y="2102893"/>
          <a:ext cx="1826164" cy="1826349"/>
        </a:xfrm>
        <a:prstGeom prst="circularArrow">
          <a:avLst>
            <a:gd name="adj1" fmla="val 10980"/>
            <a:gd name="adj2" fmla="val 1142322"/>
            <a:gd name="adj3" fmla="val 4500000"/>
            <a:gd name="adj4" fmla="val 135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DBE5766-4CD9-4EA1-A394-2D0695BC596F}">
      <dsp:nvSpPr>
        <dsp:cNvPr id="0" name=""/>
        <dsp:cNvSpPr/>
      </dsp:nvSpPr>
      <dsp:spPr bwMode="white">
        <a:xfrm>
          <a:off x="1522085" y="2763982"/>
          <a:ext cx="1019103" cy="5094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ct val="35000"/>
            </a:spcAft>
            <a:buNone/>
          </a:pPr>
          <a:r>
            <a:rPr lang="zh-CN" altLang="en-US" sz="1800" kern="1200" dirty="0"/>
            <a:t>数据审核汇总环节</a:t>
          </a:r>
        </a:p>
      </dsp:txBody>
      <dsp:txXfrm>
        <a:off x="1522085" y="2763982"/>
        <a:ext cx="1019103" cy="509498"/>
      </dsp:txXfrm>
    </dsp:sp>
    <dsp:sp modelId="{64F60F07-E1F2-4CF2-A256-67BB2AB64585}">
      <dsp:nvSpPr>
        <dsp:cNvPr id="0" name=""/>
        <dsp:cNvSpPr/>
      </dsp:nvSpPr>
      <dsp:spPr>
        <a:xfrm>
          <a:off x="741744" y="3273481"/>
          <a:ext cx="1568904" cy="1569663"/>
        </a:xfrm>
        <a:prstGeom prst="blockArc">
          <a:avLst>
            <a:gd name="adj1" fmla="val 0"/>
            <a:gd name="adj2" fmla="val 18900000"/>
            <a:gd name="adj3" fmla="val 1274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02978BB-AD6A-4403-8039-96B7AF51ED59}">
      <dsp:nvSpPr>
        <dsp:cNvPr id="0" name=""/>
        <dsp:cNvSpPr/>
      </dsp:nvSpPr>
      <dsp:spPr bwMode="white">
        <a:xfrm>
          <a:off x="1012705" y="3815429"/>
          <a:ext cx="1019103" cy="5094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ct val="35000"/>
            </a:spcAft>
            <a:buNone/>
          </a:pPr>
          <a:r>
            <a:rPr lang="zh-CN" altLang="en-US" sz="1800" kern="1200" dirty="0"/>
            <a:t>统计资料归档环节</a:t>
          </a:r>
        </a:p>
      </dsp:txBody>
      <dsp:txXfrm>
        <a:off x="1012705" y="3815429"/>
        <a:ext cx="1019103" cy="509498"/>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3">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rSet qsTypeId="urn:microsoft.com/office/officeart/2005/8/quickstyle/simple5"/>
        </dgm:pt>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rSet csTypeId="urn:microsoft.com/office/officeart/2005/8/colors/accent6_5"/>
        </dgm:pt>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Candara Light" panose="020E0502030303020204" charset="0"/>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Candara Light" panose="020E0502030303020204" charset="0"/>
                <a:ea typeface="微软雅黑" panose="020B0503020204020204" charset="-122"/>
              </a:rPr>
              <a:t>2025/9/18</a:t>
            </a:fld>
            <a:endParaRPr lang="zh-CN" altLang="en-US">
              <a:latin typeface="Candara Light" panose="020E0502030303020204" charset="0"/>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Candara Light" panose="020E0502030303020204" charset="0"/>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Candara Light" panose="020E0502030303020204" charset="0"/>
                <a:ea typeface="微软雅黑" panose="020B0503020204020204" charset="-122"/>
              </a:rPr>
              <a:t>‹#›</a:t>
            </a:fld>
            <a:endParaRPr lang="zh-CN" altLang="en-US">
              <a:latin typeface="Candara Light" panose="020E0502030303020204" charset="0"/>
              <a:ea typeface="微软雅黑" panose="020B050302020402020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ndara Light" panose="020E0502030303020204" charset="0"/>
                <a:ea typeface="Candara Light" panose="020E0502030303020204" charset="0"/>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andara Light" panose="020E0502030303020204" charset="0"/>
                <a:ea typeface="Candara Light" panose="020E0502030303020204" charset="0"/>
              </a:defRPr>
            </a:lvl1pPr>
          </a:lstStyle>
          <a:p>
            <a:fld id="{88B30F0F-2FCE-41B7-BA44-BA2C51150998}" type="datetimeFigureOut">
              <a:rPr lang="zh-CN" altLang="en-US" smtClean="0"/>
              <a:t>2025/9/18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andara Light" panose="020E0502030303020204" charset="0"/>
                <a:ea typeface="Candara Light" panose="020E0502030303020204" charset="0"/>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andara Light" panose="020E0502030303020204" charset="0"/>
                <a:ea typeface="Candara Light" panose="020E0502030303020204" charset="0"/>
              </a:defRPr>
            </a:lvl1pPr>
          </a:lstStyle>
          <a:p>
            <a:fld id="{E87FBA69-B7CC-4FB5-995C-F38E4AC542A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ndara Light" panose="020E0502030303020204" charset="0"/>
        <a:ea typeface="Candara Light" panose="020E0502030303020204" charset="0"/>
        <a:cs typeface="+mn-cs"/>
      </a:defRPr>
    </a:lvl1pPr>
    <a:lvl2pPr marL="457200" algn="l" defTabSz="914400" rtl="0" eaLnBrk="1" latinLnBrk="0" hangingPunct="1">
      <a:defRPr sz="1200" kern="1200">
        <a:solidFill>
          <a:schemeClr val="tx1"/>
        </a:solidFill>
        <a:latin typeface="Candara Light" panose="020E0502030303020204" charset="0"/>
        <a:ea typeface="Candara Light" panose="020E0502030303020204" charset="0"/>
        <a:cs typeface="+mn-cs"/>
      </a:defRPr>
    </a:lvl2pPr>
    <a:lvl3pPr marL="914400" algn="l" defTabSz="914400" rtl="0" eaLnBrk="1" latinLnBrk="0" hangingPunct="1">
      <a:defRPr sz="1200" kern="1200">
        <a:solidFill>
          <a:schemeClr val="tx1"/>
        </a:solidFill>
        <a:latin typeface="Candara Light" panose="020E0502030303020204" charset="0"/>
        <a:ea typeface="Candara Light" panose="020E0502030303020204" charset="0"/>
        <a:cs typeface="+mn-cs"/>
      </a:defRPr>
    </a:lvl3pPr>
    <a:lvl4pPr marL="1371600" algn="l" defTabSz="914400" rtl="0" eaLnBrk="1" latinLnBrk="0" hangingPunct="1">
      <a:defRPr sz="1200" kern="1200">
        <a:solidFill>
          <a:schemeClr val="tx1"/>
        </a:solidFill>
        <a:latin typeface="Candara Light" panose="020E0502030303020204" charset="0"/>
        <a:ea typeface="Candara Light" panose="020E0502030303020204" charset="0"/>
        <a:cs typeface="+mn-cs"/>
      </a:defRPr>
    </a:lvl4pPr>
    <a:lvl5pPr marL="1828800" algn="l" defTabSz="914400" rtl="0" eaLnBrk="1" latinLnBrk="0" hangingPunct="1">
      <a:defRPr sz="1200" kern="1200">
        <a:solidFill>
          <a:schemeClr val="tx1"/>
        </a:solidFill>
        <a:latin typeface="Candara Light" panose="020E0502030303020204" charset="0"/>
        <a:ea typeface="Candara Light" panose="020E0502030303020204"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1</a:t>
            </a:fld>
            <a:endParaRPr lang="zh-CN" altLang="en-US"/>
          </a:p>
        </p:txBody>
      </p:sp>
    </p:spTree>
    <p:extLst>
      <p:ext uri="{BB962C8B-B14F-4D97-AF65-F5344CB8AC3E}">
        <p14:creationId xmlns:p14="http://schemas.microsoft.com/office/powerpoint/2010/main" val="4446246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13</a:t>
            </a:fld>
            <a:endParaRPr lang="zh-CN" altLang="en-US"/>
          </a:p>
        </p:txBody>
      </p:sp>
    </p:spTree>
    <p:extLst>
      <p:ext uri="{BB962C8B-B14F-4D97-AF65-F5344CB8AC3E}">
        <p14:creationId xmlns:p14="http://schemas.microsoft.com/office/powerpoint/2010/main" val="3795149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14</a:t>
            </a:fld>
            <a:endParaRPr lang="zh-CN" altLang="en-US"/>
          </a:p>
        </p:txBody>
      </p:sp>
    </p:spTree>
    <p:extLst>
      <p:ext uri="{BB962C8B-B14F-4D97-AF65-F5344CB8AC3E}">
        <p14:creationId xmlns:p14="http://schemas.microsoft.com/office/powerpoint/2010/main" val="28601754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15</a:t>
            </a:fld>
            <a:endParaRPr lang="zh-CN" altLang="en-US"/>
          </a:p>
        </p:txBody>
      </p:sp>
    </p:spTree>
    <p:extLst>
      <p:ext uri="{BB962C8B-B14F-4D97-AF65-F5344CB8AC3E}">
        <p14:creationId xmlns:p14="http://schemas.microsoft.com/office/powerpoint/2010/main" val="2337795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一、数据来源 </a:t>
            </a:r>
          </a:p>
          <a:p>
            <a:r>
              <a:rPr lang="zh-CN" altLang="en-US"/>
              <a:t>本表数据一部分来自学校（机构）代码管理信息系统，一部分在本表填写，填写的指标数据来源于学校综合管理部门的行政记录，如：学校法人登记证书、学校设立审批文件、校长任职文件，也可参考学校基础设施建设相关资料等。</a:t>
            </a:r>
          </a:p>
        </p:txBody>
      </p:sp>
      <p:sp>
        <p:nvSpPr>
          <p:cNvPr id="4" name="灯片编号占位符 3"/>
          <p:cNvSpPr>
            <a:spLocks noGrp="1"/>
          </p:cNvSpPr>
          <p:nvPr>
            <p:ph type="sldNum" sz="quarter" idx="5"/>
          </p:nvPr>
        </p:nvSpPr>
        <p:spPr/>
        <p:txBody>
          <a:bodyPr/>
          <a:lstStyle/>
          <a:p>
            <a:fld id="{E87FBA69-B7CC-4FB5-995C-F38E4AC542A1}"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1</a:t>
            </a:r>
            <a:r>
              <a:rPr lang="en-US" altLang="zh-CN" dirty="0"/>
              <a:t>4</a:t>
            </a:r>
            <a:r>
              <a:rPr lang="zh-CN" altLang="en-US" dirty="0"/>
              <a:t>.学校（机构）举办者类型</a:t>
            </a:r>
          </a:p>
          <a:p>
            <a:r>
              <a:rPr lang="zh-CN" altLang="en-US" dirty="0"/>
              <a:t>学校（机构）举办者是指学校（机构）的上级主管部门或为设置学校（机构）提供必要经费和基本办学条件者。</a:t>
            </a:r>
          </a:p>
          <a:p>
            <a:r>
              <a:rPr lang="zh-CN" altLang="en-US" dirty="0"/>
              <a:t>教育部门是指利用国家财政性教育经费举办各级各类学校（机构）的各级教育行政部门。</a:t>
            </a:r>
          </a:p>
          <a:p>
            <a:r>
              <a:rPr lang="zh-CN" altLang="en-US" dirty="0"/>
              <a:t>其他部门是指利用国家财政性经费和国有资产举办学校（机构）的教育行政部门以外的各级党政机关、事业单位，国家级金融机构、经济实体等。</a:t>
            </a:r>
          </a:p>
          <a:p>
            <a:r>
              <a:rPr lang="zh-CN" altLang="en-US" dirty="0"/>
              <a:t>地方企业是指利用企业拨款（企业对学校的拨款属于国家财政性教育经费）和国有资产举办学校的地方国有企业。</a:t>
            </a:r>
          </a:p>
          <a:p>
            <a:r>
              <a:rPr lang="zh-CN" altLang="en-US" dirty="0"/>
              <a:t>民办是指利用非国家财政性经费举办学校（机构）的社会组织或个人。</a:t>
            </a:r>
          </a:p>
          <a:p>
            <a:r>
              <a:rPr lang="zh-CN" altLang="en-US" dirty="0"/>
              <a:t>具有法人资格的中外合作办学机构（含内地与港澳台地区合作办学机构）是指依据《中外合作办学条例》及其实施办法，经教育行政部门审批设立的具有法人资格的中外合作办学机构（含内地与港澳台地区合作办学机构）。</a:t>
            </a:r>
          </a:p>
          <a:p>
            <a:r>
              <a:rPr lang="zh-CN" altLang="en-US" dirty="0"/>
              <a:t>注意：按照学校被审批时确定的举办者填写。名称要写全称。</a:t>
            </a:r>
          </a:p>
          <a:p>
            <a:endParaRPr lang="zh-CN" altLang="en-US" dirty="0"/>
          </a:p>
          <a:p>
            <a:r>
              <a:rPr lang="zh-CN" altLang="en-US" dirty="0"/>
              <a:t>1.学校官网网址是学校对外公开的官方网站的完整网址。如学校没有官网，统一填报“无”。</a:t>
            </a:r>
          </a:p>
          <a:p>
            <a:r>
              <a:rPr lang="zh-CN" altLang="en-US" dirty="0"/>
              <a:t>2.校（园）长姓名。填写单位负责人姓名。</a:t>
            </a:r>
            <a:r>
              <a:rPr lang="en-US" altLang="zh-CN" dirty="0"/>
              <a:t> </a:t>
            </a:r>
            <a:r>
              <a:rPr lang="zh-CN" altLang="en-US" dirty="0"/>
              <a:t>注意：学校调查表须由校（园）长签字或盖章后，方可上报。例：张某是某高校校长，李某是该校分管统计工作的副校长，填报时，本表“校（园）长姓名”填张某。</a:t>
            </a:r>
          </a:p>
          <a:p>
            <a:r>
              <a:rPr lang="zh-CN" altLang="en-US" dirty="0"/>
              <a:t>3.统计负责人是具体承担教育统计任务的机构处室领导，如校办主任、发展规划处处长等。例：某高校承担统计工作的部门是发展规划处，张某是该校发展规划处处长，填报时，本表“统计负责人”填张某。</a:t>
            </a:r>
          </a:p>
          <a:p>
            <a:r>
              <a:rPr lang="zh-CN" altLang="en-US" dirty="0"/>
              <a:t>4.填表人是具体承担教育统计任务的机构工作人员。注意：如实填写，不能为空。例：某大学填表人为校办工作人员，统计负责人为校办主任，“填表人职务”填写“无”，“统计负责人职务”填写主任。</a:t>
            </a:r>
          </a:p>
        </p:txBody>
      </p:sp>
      <p:sp>
        <p:nvSpPr>
          <p:cNvPr id="4" name="灯片编号占位符 3"/>
          <p:cNvSpPr>
            <a:spLocks noGrp="1"/>
          </p:cNvSpPr>
          <p:nvPr>
            <p:ph type="sldNum" sz="quarter" idx="5"/>
          </p:nvPr>
        </p:nvSpPr>
        <p:spPr/>
        <p:txBody>
          <a:bodyPr/>
          <a:lstStyle/>
          <a:p>
            <a:fld id="{E87FBA69-B7CC-4FB5-995C-F38E4AC542A1}"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solidFill>
                  <a:srgbClr val="FF0000"/>
                </a:solidFill>
                <a:latin typeface="+mj-ea"/>
                <a:ea typeface="+mj-ea"/>
              </a:rPr>
              <a:t>注意：应届毕业生就业人数、应届毕业生升学人数指标可能存在数据失真、无人使用以及填报说明有疑义等问题，考虑不采集相关指标数据。</a:t>
            </a:r>
          </a:p>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3</a:t>
            </a:fld>
            <a:endParaRPr lang="zh-CN" altLang="en-US"/>
          </a:p>
        </p:txBody>
      </p:sp>
    </p:spTree>
    <p:extLst>
      <p:ext uri="{BB962C8B-B14F-4D97-AF65-F5344CB8AC3E}">
        <p14:creationId xmlns:p14="http://schemas.microsoft.com/office/powerpoint/2010/main" val="24246132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800" b="1" kern="100" dirty="0">
                <a:effectLst/>
                <a:latin typeface="Times New Roman" panose="02020603050405020304" pitchFamily="18" charset="0"/>
                <a:ea typeface="仿宋_GB2312" panose="02010609030101010101" pitchFamily="49" charset="-122"/>
                <a:cs typeface="Times New Roman" panose="02020603050405020304" pitchFamily="18" charset="0"/>
              </a:rPr>
              <a:t>1</a:t>
            </a:r>
            <a:r>
              <a:rPr lang="zh-CN" altLang="zh-CN" sz="1800" b="1"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zh-CN" altLang="zh-CN" sz="1800" kern="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目前教基</a:t>
            </a:r>
            <a:r>
              <a:rPr lang="en-US" altLang="zh-CN" sz="1800" kern="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1203</a:t>
            </a:r>
            <a:r>
              <a:rPr lang="zh-CN" altLang="zh-CN" sz="1800" kern="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表中统计了</a:t>
            </a:r>
            <a:r>
              <a:rPr lang="en-US" altLang="zh-CN" sz="1800" kern="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a:t>
            </a:r>
            <a:r>
              <a:rPr lang="zh-CN" altLang="zh-CN" sz="1800" kern="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国家高水平高职专业</a:t>
            </a:r>
            <a:r>
              <a:rPr lang="en-US" altLang="zh-CN" sz="1800" kern="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a:t>
            </a:r>
            <a:r>
              <a:rPr lang="zh-CN" altLang="zh-CN" sz="1800" kern="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数量，但教育部、财政部《关于实施中国特色高水平高职学校和专业建设计划的意见》提出的总体目标为</a:t>
            </a:r>
            <a:r>
              <a:rPr lang="en-US" altLang="zh-CN" sz="1800" kern="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“150</a:t>
            </a:r>
            <a:r>
              <a:rPr lang="zh-CN" altLang="zh-CN" sz="1800" kern="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个左右高水平专业群</a:t>
            </a:r>
            <a:r>
              <a:rPr lang="en-US" altLang="zh-CN" sz="1800" kern="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2</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、职成司掌握国家级高水平高职专业群数量</a:t>
            </a:r>
            <a:r>
              <a:rPr lang="zh-CN" altLang="en-US"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1800" kern="100" dirty="0">
              <a:effectLst/>
              <a:latin typeface="Calibri" panose="020F0502020204030204" pitchFamily="34" charset="0"/>
              <a:ea typeface="仿宋_GB2312" panose="02010609030101010101" pitchFamily="49"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dirty="0">
                <a:solidFill>
                  <a:srgbClr val="FF0000"/>
                </a:solidFill>
                <a:latin typeface="微软雅黑" panose="020B0503020204020204" charset="-122"/>
                <a:ea typeface="微软雅黑" panose="020B0503020204020204" charset="-122"/>
                <a:sym typeface="+mn-ea"/>
              </a:rPr>
              <a:t>目前统计系统中教基</a:t>
            </a:r>
            <a:r>
              <a:rPr lang="en-US" altLang="zh-CN" b="1" dirty="0">
                <a:solidFill>
                  <a:srgbClr val="FF0000"/>
                </a:solidFill>
                <a:latin typeface="微软雅黑" panose="020B0503020204020204" charset="-122"/>
                <a:ea typeface="微软雅黑" panose="020B0503020204020204" charset="-122"/>
                <a:sym typeface="+mn-ea"/>
              </a:rPr>
              <a:t>1304</a:t>
            </a:r>
            <a:r>
              <a:rPr lang="zh-CN" altLang="en-US" b="1" dirty="0">
                <a:solidFill>
                  <a:srgbClr val="FF0000"/>
                </a:solidFill>
                <a:latin typeface="微软雅黑" panose="020B0503020204020204" charset="-122"/>
                <a:ea typeface="微软雅黑" panose="020B0503020204020204" charset="-122"/>
                <a:sym typeface="+mn-ea"/>
              </a:rPr>
              <a:t>表中硕士、博士授权点部分数据与研究生司官方公布情况不一致，且各地均未使用该数据，拟与研究生司进一步明确硕士博士授予单位与学校机构代码标准关系，确保数据准确性。</a:t>
            </a:r>
            <a:endParaRPr lang="zh-CN" altLang="en-US" b="1" dirty="0">
              <a:solidFill>
                <a:srgbClr val="FF0000"/>
              </a:solidFill>
              <a:highlight>
                <a:srgbClr val="FFFF00"/>
              </a:highlight>
              <a:latin typeface="微软雅黑" panose="020B0503020204020204" charset="-122"/>
              <a:ea typeface="微软雅黑" panose="020B0503020204020204" charset="-122"/>
              <a:sym typeface="+mn-ea"/>
            </a:endParaRPr>
          </a:p>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kern="100" dirty="0">
                <a:effectLst/>
                <a:latin typeface="Times New Roman" panose="02020603050405020304" pitchFamily="18" charset="0"/>
                <a:ea typeface="仿宋_GB2312" panose="02010609030101010101" pitchFamily="49" charset="-122"/>
                <a:cs typeface="Times New Roman" panose="02020603050405020304" pitchFamily="18" charset="0"/>
              </a:rPr>
              <a:t>将</a:t>
            </a:r>
            <a:r>
              <a:rPr lang="zh-CN" altLang="zh-CN" sz="1200" kern="100" dirty="0">
                <a:effectLst/>
                <a:latin typeface="Times New Roman" panose="02020603050405020304" pitchFamily="18" charset="0"/>
                <a:ea typeface="仿宋_GB2312" panose="02010609030101010101" pitchFamily="49" charset="-122"/>
                <a:cs typeface="Times New Roman" panose="02020603050405020304" pitchFamily="18" charset="0"/>
              </a:rPr>
              <a:t>教基</a:t>
            </a:r>
            <a:r>
              <a:rPr lang="en-US" altLang="zh-CN" sz="1200" kern="100" dirty="0">
                <a:effectLst/>
                <a:latin typeface="Times New Roman" panose="02020603050405020304" pitchFamily="18" charset="0"/>
                <a:ea typeface="仿宋_GB2312" panose="02010609030101010101" pitchFamily="49" charset="-122"/>
              </a:rPr>
              <a:t>1304</a:t>
            </a:r>
            <a:r>
              <a:rPr lang="zh-CN" altLang="zh-CN" sz="1200" kern="100" dirty="0">
                <a:effectLst/>
                <a:latin typeface="Times New Roman" panose="02020603050405020304" pitchFamily="18" charset="0"/>
                <a:ea typeface="仿宋_GB2312" panose="02010609030101010101" pitchFamily="49" charset="-122"/>
                <a:cs typeface="Times New Roman" panose="02020603050405020304" pitchFamily="18" charset="0"/>
              </a:rPr>
              <a:t>表</a:t>
            </a:r>
            <a:r>
              <a:rPr lang="zh-CN" altLang="en-US" sz="1200" kern="100" dirty="0">
                <a:effectLst/>
                <a:latin typeface="Times New Roman" panose="02020603050405020304" pitchFamily="18" charset="0"/>
                <a:ea typeface="仿宋_GB2312" panose="02010609030101010101" pitchFamily="49" charset="-122"/>
                <a:cs typeface="Times New Roman" panose="02020603050405020304" pitchFamily="18" charset="0"/>
              </a:rPr>
              <a:t>中</a:t>
            </a:r>
            <a:r>
              <a:rPr lang="zh-CN" altLang="zh-CN" sz="1200" kern="100" dirty="0">
                <a:effectLst/>
                <a:latin typeface="Times New Roman" panose="02020603050405020304" pitchFamily="18" charset="0"/>
                <a:ea typeface="仿宋_GB2312" panose="02010609030101010101" pitchFamily="49" charset="-122"/>
                <a:cs typeface="Times New Roman" panose="02020603050405020304" pitchFamily="18" charset="0"/>
              </a:rPr>
              <a:t>学校奖学金指标项</a:t>
            </a:r>
            <a:r>
              <a:rPr lang="zh-CN" altLang="en-US" dirty="0"/>
              <a:t>与</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教基</a:t>
            </a:r>
            <a:r>
              <a:rPr lang="en-US" altLang="zh-CN" sz="1800" kern="100" dirty="0">
                <a:effectLst/>
                <a:latin typeface="Times New Roman" panose="02020603050405020304" pitchFamily="18" charset="0"/>
                <a:ea typeface="仿宋_GB2312" panose="02010609030101010101" pitchFamily="49" charset="-122"/>
              </a:rPr>
              <a:t>1203</a:t>
            </a:r>
            <a:r>
              <a:rPr lang="zh-CN" altLang="en-US" sz="1800" kern="100" dirty="0">
                <a:effectLst/>
                <a:latin typeface="Times New Roman" panose="02020603050405020304" pitchFamily="18" charset="0"/>
                <a:ea typeface="仿宋_GB2312" panose="02010609030101010101" pitchFamily="49" charset="-122"/>
              </a:rPr>
              <a:t>表中学校奖学金指标项统一</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本表数据来源于学校的学生管理行政记录，如学籍信息管理系统、在校生花名册、学生变动花名册、报到注册学生花名册、毕业生花名册，也可参考学生信息基础数据库、收费情况、学生考勤登记表等。</a:t>
            </a:r>
          </a:p>
        </p:txBody>
      </p:sp>
      <p:sp>
        <p:nvSpPr>
          <p:cNvPr id="4" name="灯片编号占位符 3"/>
          <p:cNvSpPr>
            <a:spLocks noGrp="1"/>
          </p:cNvSpPr>
          <p:nvPr>
            <p:ph type="sldNum" sz="quarter" idx="5"/>
          </p:nvPr>
        </p:nvSpPr>
        <p:spPr/>
        <p:txBody>
          <a:bodyPr/>
          <a:lstStyle/>
          <a:p>
            <a:fld id="{E87FBA69-B7CC-4FB5-995C-F38E4AC542A1}"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本表数据来源于学校保卫和综治部门、学生管理部门的学生变动信息行政记录，如：学生管理信息系统或学生学籍变动台账，或公安部门或学校对学生死亡原因的调查记录、公安部门的结论书、司法鉴定书等行政记录。</a:t>
            </a:r>
          </a:p>
        </p:txBody>
      </p:sp>
      <p:sp>
        <p:nvSpPr>
          <p:cNvPr id="4" name="灯片编号占位符 3"/>
          <p:cNvSpPr>
            <a:spLocks noGrp="1"/>
          </p:cNvSpPr>
          <p:nvPr>
            <p:ph type="sldNum" sz="quarter" idx="5"/>
          </p:nvPr>
        </p:nvSpPr>
        <p:spPr/>
        <p:txBody>
          <a:bodyPr/>
          <a:lstStyle/>
          <a:p>
            <a:fld id="{E87FBA69-B7CC-4FB5-995C-F38E4AC542A1}"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注意：中共预备党员应计入中共党员。</a:t>
            </a:r>
          </a:p>
          <a:p>
            <a:r>
              <a:rPr lang="zh-CN" altLang="en-US" dirty="0"/>
              <a:t>注意：华侨的身份应以侨务行政管理部门认定为准。</a:t>
            </a:r>
            <a:br>
              <a:rPr lang="en-US" altLang="zh-CN" dirty="0"/>
            </a:b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将“专科教育学生”“本科教育学生”“非学历教育（培训）”等指标解释调整为填报说明</a:t>
            </a:r>
            <a:r>
              <a:rPr lang="zh-CN" altLang="en-US"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本表数据来源于教职工管理行政记录，如教职工花名册、教师管理信息系统，也可参考人事劳动合同、社保缴费证明、聘书、工资支出册、教师基础数据库等。</a:t>
            </a:r>
            <a:endParaRPr lang="en-US" altLang="zh-CN" dirty="0"/>
          </a:p>
          <a:p>
            <a:r>
              <a:rPr lang="zh-CN" altLang="en-US" dirty="0"/>
              <a:t>统一</a:t>
            </a:r>
            <a:r>
              <a:rPr lang="zh-CN" altLang="zh-CN" sz="180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修订教基</a:t>
            </a:r>
            <a:r>
              <a:rPr lang="en-US" altLang="zh-CN" sz="1800" dirty="0">
                <a:solidFill>
                  <a:srgbClr val="333333"/>
                </a:solidFill>
                <a:effectLst/>
                <a:latin typeface="Times New Roman" panose="02020603050405020304" pitchFamily="18" charset="0"/>
                <a:ea typeface="仿宋_GB2312" panose="02010609030101010101" pitchFamily="49" charset="-122"/>
              </a:rPr>
              <a:t>4148</a:t>
            </a:r>
            <a:r>
              <a:rPr lang="zh-CN" altLang="zh-CN" sz="180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dirty="0">
                <a:solidFill>
                  <a:srgbClr val="333333"/>
                </a:solidFill>
                <a:effectLst/>
                <a:latin typeface="Times New Roman" panose="02020603050405020304" pitchFamily="18" charset="0"/>
                <a:ea typeface="仿宋_GB2312" panose="02010609030101010101" pitchFamily="49" charset="-122"/>
              </a:rPr>
              <a:t>4251</a:t>
            </a:r>
            <a:r>
              <a:rPr lang="zh-CN" altLang="zh-CN" sz="180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dirty="0">
                <a:solidFill>
                  <a:srgbClr val="333333"/>
                </a:solidFill>
                <a:effectLst/>
                <a:latin typeface="Times New Roman" panose="02020603050405020304" pitchFamily="18" charset="0"/>
                <a:ea typeface="仿宋_GB2312" panose="02010609030101010101" pitchFamily="49" charset="-122"/>
              </a:rPr>
              <a:t>4352</a:t>
            </a:r>
            <a:r>
              <a:rPr lang="zh-CN" altLang="zh-CN" sz="180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专任教师指标解释</a:t>
            </a:r>
            <a:r>
              <a:rPr lang="zh-CN" altLang="en-US" sz="1800" dirty="0">
                <a:solidFill>
                  <a:srgbClr val="333333"/>
                </a:solidFill>
                <a:effectLst/>
                <a:latin typeface="Times New Roman" panose="02020603050405020304" pitchFamily="18" charset="0"/>
                <a:ea typeface="仿宋_GB2312" panose="02010609030101010101" pitchFamily="49" charset="-122"/>
                <a:cs typeface="Times New Roman" panose="02020603050405020304" pitchFamily="18" charset="0"/>
              </a:rPr>
              <a:t>，为规定的教师资格。</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教基</a:t>
            </a:r>
            <a:r>
              <a:rPr lang="en-US" altLang="zh-CN" sz="1800" kern="100" dirty="0">
                <a:effectLst/>
                <a:latin typeface="Times New Roman" panose="02020603050405020304" pitchFamily="18" charset="0"/>
                <a:ea typeface="仿宋_GB2312" panose="02010609030101010101" pitchFamily="49" charset="-122"/>
              </a:rPr>
              <a:t>4360</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职业教育学校、高等学校教师分学历（位）情况表中校外教师指标解释不全，只包括高等教育教师资格。</a:t>
            </a:r>
            <a:endParaRPr lang="en-US"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endParaRPr>
          </a:p>
          <a:p>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将教基</a:t>
            </a:r>
            <a:r>
              <a:rPr lang="en-US" altLang="zh-CN" sz="1800" kern="100" dirty="0">
                <a:effectLst/>
                <a:latin typeface="Times New Roman" panose="02020603050405020304" pitchFamily="18" charset="0"/>
                <a:ea typeface="仿宋_GB2312" panose="02010609030101010101" pitchFamily="49" charset="-122"/>
              </a:rPr>
              <a:t>4148</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4149</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4251</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4352</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4360</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4261</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1800" kern="100" dirty="0">
                <a:effectLst/>
                <a:latin typeface="Times New Roman" panose="02020603050405020304" pitchFamily="18" charset="0"/>
                <a:ea typeface="仿宋_GB2312" panose="02010609030101010101" pitchFamily="49" charset="-122"/>
              </a:rPr>
              <a:t>4362</a:t>
            </a:r>
            <a:r>
              <a:rPr lang="zh-CN" altLang="zh-CN" sz="1800" kern="100" dirty="0">
                <a:effectLst/>
                <a:latin typeface="Times New Roman" panose="02020603050405020304" pitchFamily="18" charset="0"/>
                <a:ea typeface="仿宋_GB2312" panose="02010609030101010101" pitchFamily="49" charset="-122"/>
                <a:cs typeface="Times New Roman" panose="02020603050405020304" pitchFamily="18" charset="0"/>
              </a:rPr>
              <a:t>表中校外教师指标解释</a:t>
            </a:r>
            <a:r>
              <a:rPr lang="zh-CN" altLang="en-US" sz="1800" kern="100" dirty="0">
                <a:effectLst/>
                <a:latin typeface="Times New Roman" panose="02020603050405020304" pitchFamily="18" charset="0"/>
                <a:ea typeface="仿宋_GB2312" panose="02010609030101010101" pitchFamily="49" charset="-122"/>
                <a:cs typeface="Times New Roman" panose="02020603050405020304" pitchFamily="18" charset="0"/>
              </a:rPr>
              <a:t>统一为规定的教师资格。</a:t>
            </a:r>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本表数据来源于学校的教职工管理行政记录，如教师管理信息系统、教职工花名册、教职工变动花名册，也可参考人事劳动合同、聘书、教师调动文件、退休教师批复文件、教师基础数据库等。</a:t>
            </a:r>
          </a:p>
        </p:txBody>
      </p:sp>
      <p:sp>
        <p:nvSpPr>
          <p:cNvPr id="4" name="灯片编号占位符 3"/>
          <p:cNvSpPr>
            <a:spLocks noGrp="1"/>
          </p:cNvSpPr>
          <p:nvPr>
            <p:ph type="sldNum" sz="quarter" idx="5"/>
          </p:nvPr>
        </p:nvSpPr>
        <p:spPr/>
        <p:txBody>
          <a:bodyPr/>
          <a:lstStyle/>
          <a:p>
            <a:fld id="{E87FBA69-B7CC-4FB5-995C-F38E4AC542A1}"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78</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79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8</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80</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81</a:t>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82</a:t>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83</a:t>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84</a:t>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87FBA69-B7CC-4FB5-995C-F38E4AC542A1}" type="slidenum">
              <a:rPr lang="zh-CN" altLang="en-US" smtClean="0"/>
              <a:t>85</a:t>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FFBF594-A98D-44FB-8C85-32A71617EAFF}" type="slidenum">
              <a:rPr lang="zh-CN" altLang="en-US" smtClean="0"/>
              <a:t>86</a:t>
            </a:fld>
            <a:endParaRPr lang="zh-CN" altLang="en-US"/>
          </a:p>
        </p:txBody>
      </p:sp>
    </p:spTree>
    <p:extLst>
      <p:ext uri="{BB962C8B-B14F-4D97-AF65-F5344CB8AC3E}">
        <p14:creationId xmlns:p14="http://schemas.microsoft.com/office/powerpoint/2010/main" val="38564446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87FBA69-B7CC-4FB5-995C-F38E4AC542A1}"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5581650" y="1125538"/>
            <a:ext cx="6059488" cy="3809998"/>
          </a:xfrm>
          <a:custGeom>
            <a:avLst/>
            <a:gdLst>
              <a:gd name="connsiteX0" fmla="*/ 158801 w 6059488"/>
              <a:gd name="connsiteY0" fmla="*/ 0 h 3809998"/>
              <a:gd name="connsiteX1" fmla="*/ 5900687 w 6059488"/>
              <a:gd name="connsiteY1" fmla="*/ 0 h 3809998"/>
              <a:gd name="connsiteX2" fmla="*/ 6059488 w 6059488"/>
              <a:gd name="connsiteY2" fmla="*/ 158801 h 3809998"/>
              <a:gd name="connsiteX3" fmla="*/ 6059488 w 6059488"/>
              <a:gd name="connsiteY3" fmla="*/ 3651197 h 3809998"/>
              <a:gd name="connsiteX4" fmla="*/ 5900687 w 6059488"/>
              <a:gd name="connsiteY4" fmla="*/ 3809998 h 3809998"/>
              <a:gd name="connsiteX5" fmla="*/ 158801 w 6059488"/>
              <a:gd name="connsiteY5" fmla="*/ 3809998 h 3809998"/>
              <a:gd name="connsiteX6" fmla="*/ 0 w 6059488"/>
              <a:gd name="connsiteY6" fmla="*/ 3651197 h 3809998"/>
              <a:gd name="connsiteX7" fmla="*/ 0 w 6059488"/>
              <a:gd name="connsiteY7" fmla="*/ 158801 h 3809998"/>
              <a:gd name="connsiteX8" fmla="*/ 158801 w 6059488"/>
              <a:gd name="connsiteY8" fmla="*/ 0 h 380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59488" h="3809998">
                <a:moveTo>
                  <a:pt x="158801" y="0"/>
                </a:moveTo>
                <a:lnTo>
                  <a:pt x="5900687" y="0"/>
                </a:lnTo>
                <a:cubicBezTo>
                  <a:pt x="5988390" y="0"/>
                  <a:pt x="6059488" y="71098"/>
                  <a:pt x="6059488" y="158801"/>
                </a:cubicBezTo>
                <a:lnTo>
                  <a:pt x="6059488" y="3651197"/>
                </a:lnTo>
                <a:cubicBezTo>
                  <a:pt x="6059488" y="3738900"/>
                  <a:pt x="5988390" y="3809998"/>
                  <a:pt x="5900687" y="3809998"/>
                </a:cubicBezTo>
                <a:lnTo>
                  <a:pt x="158801" y="3809998"/>
                </a:lnTo>
                <a:cubicBezTo>
                  <a:pt x="71098" y="3809998"/>
                  <a:pt x="0" y="3738900"/>
                  <a:pt x="0" y="3651197"/>
                </a:cubicBezTo>
                <a:lnTo>
                  <a:pt x="0" y="158801"/>
                </a:lnTo>
                <a:cubicBezTo>
                  <a:pt x="0" y="71098"/>
                  <a:pt x="71098" y="0"/>
                  <a:pt x="158801" y="0"/>
                </a:cubicBez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7372350" y="0"/>
            <a:ext cx="4819650" cy="6858000"/>
          </a:xfrm>
          <a:custGeom>
            <a:avLst/>
            <a:gdLst>
              <a:gd name="connsiteX0" fmla="*/ 0 w 4819650"/>
              <a:gd name="connsiteY0" fmla="*/ 0 h 6858000"/>
              <a:gd name="connsiteX1" fmla="*/ 4819650 w 4819650"/>
              <a:gd name="connsiteY1" fmla="*/ 0 h 6858000"/>
              <a:gd name="connsiteX2" fmla="*/ 4819650 w 4819650"/>
              <a:gd name="connsiteY2" fmla="*/ 6858000 h 6858000"/>
              <a:gd name="connsiteX3" fmla="*/ 0 w 48196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19650" h="6858000">
                <a:moveTo>
                  <a:pt x="0" y="0"/>
                </a:moveTo>
                <a:lnTo>
                  <a:pt x="4819650" y="0"/>
                </a:lnTo>
                <a:lnTo>
                  <a:pt x="4819650" y="6858000"/>
                </a:lnTo>
                <a:lnTo>
                  <a:pt x="0" y="6858000"/>
                </a:ln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4499428"/>
            <a:ext cx="12192000" cy="2358571"/>
          </a:xfrm>
          <a:custGeom>
            <a:avLst/>
            <a:gdLst>
              <a:gd name="connsiteX0" fmla="*/ 0 w 12192000"/>
              <a:gd name="connsiteY0" fmla="*/ 0 h 2358571"/>
              <a:gd name="connsiteX1" fmla="*/ 12192000 w 12192000"/>
              <a:gd name="connsiteY1" fmla="*/ 0 h 2358571"/>
              <a:gd name="connsiteX2" fmla="*/ 12192000 w 12192000"/>
              <a:gd name="connsiteY2" fmla="*/ 2358571 h 2358571"/>
              <a:gd name="connsiteX3" fmla="*/ 0 w 12192000"/>
              <a:gd name="connsiteY3" fmla="*/ 2358571 h 2358571"/>
            </a:gdLst>
            <a:ahLst/>
            <a:cxnLst>
              <a:cxn ang="0">
                <a:pos x="connsiteX0" y="connsiteY0"/>
              </a:cxn>
              <a:cxn ang="0">
                <a:pos x="connsiteX1" y="connsiteY1"/>
              </a:cxn>
              <a:cxn ang="0">
                <a:pos x="connsiteX2" y="connsiteY2"/>
              </a:cxn>
              <a:cxn ang="0">
                <a:pos x="connsiteX3" y="connsiteY3"/>
              </a:cxn>
            </a:cxnLst>
            <a:rect l="l" t="t" r="r" b="b"/>
            <a:pathLst>
              <a:path w="12192000" h="2358571">
                <a:moveTo>
                  <a:pt x="0" y="0"/>
                </a:moveTo>
                <a:lnTo>
                  <a:pt x="12192000" y="0"/>
                </a:lnTo>
                <a:lnTo>
                  <a:pt x="12192000" y="2358571"/>
                </a:lnTo>
                <a:lnTo>
                  <a:pt x="0" y="2358571"/>
                </a:ln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995562" y="3429000"/>
            <a:ext cx="1435383" cy="987034"/>
          </a:xfrm>
          <a:custGeom>
            <a:avLst/>
            <a:gdLst>
              <a:gd name="connsiteX0" fmla="*/ 132894 w 1435383"/>
              <a:gd name="connsiteY0" fmla="*/ 0 h 987034"/>
              <a:gd name="connsiteX1" fmla="*/ 1302489 w 1435383"/>
              <a:gd name="connsiteY1" fmla="*/ 0 h 987034"/>
              <a:gd name="connsiteX2" fmla="*/ 1435383 w 1435383"/>
              <a:gd name="connsiteY2" fmla="*/ 132894 h 987034"/>
              <a:gd name="connsiteX3" fmla="*/ 1435383 w 1435383"/>
              <a:gd name="connsiteY3" fmla="*/ 854140 h 987034"/>
              <a:gd name="connsiteX4" fmla="*/ 1302489 w 1435383"/>
              <a:gd name="connsiteY4" fmla="*/ 987034 h 987034"/>
              <a:gd name="connsiteX5" fmla="*/ 132894 w 1435383"/>
              <a:gd name="connsiteY5" fmla="*/ 987034 h 987034"/>
              <a:gd name="connsiteX6" fmla="*/ 0 w 1435383"/>
              <a:gd name="connsiteY6" fmla="*/ 854140 h 987034"/>
              <a:gd name="connsiteX7" fmla="*/ 0 w 1435383"/>
              <a:gd name="connsiteY7" fmla="*/ 132894 h 987034"/>
              <a:gd name="connsiteX8" fmla="*/ 132894 w 1435383"/>
              <a:gd name="connsiteY8" fmla="*/ 0 h 9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5383" h="987034">
                <a:moveTo>
                  <a:pt x="132894" y="0"/>
                </a:moveTo>
                <a:lnTo>
                  <a:pt x="1302489" y="0"/>
                </a:lnTo>
                <a:cubicBezTo>
                  <a:pt x="1375884" y="0"/>
                  <a:pt x="1435383" y="59499"/>
                  <a:pt x="1435383" y="132894"/>
                </a:cubicBezTo>
                <a:lnTo>
                  <a:pt x="1435383" y="854140"/>
                </a:lnTo>
                <a:cubicBezTo>
                  <a:pt x="1435383" y="927535"/>
                  <a:pt x="1375884" y="987034"/>
                  <a:pt x="1302489" y="987034"/>
                </a:cubicBezTo>
                <a:lnTo>
                  <a:pt x="132894" y="987034"/>
                </a:lnTo>
                <a:cubicBezTo>
                  <a:pt x="59499" y="987034"/>
                  <a:pt x="0" y="927535"/>
                  <a:pt x="0" y="854140"/>
                </a:cubicBezTo>
                <a:lnTo>
                  <a:pt x="0" y="132894"/>
                </a:lnTo>
                <a:cubicBezTo>
                  <a:pt x="0" y="59499"/>
                  <a:pt x="59499" y="0"/>
                  <a:pt x="132894" y="0"/>
                </a:cubicBezTo>
                <a:close/>
              </a:path>
            </a:pathLst>
          </a:custGeom>
          <a:solidFill>
            <a:schemeClr val="accent3"/>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
        <p:nvSpPr>
          <p:cNvPr id="7" name="图片占位符 6"/>
          <p:cNvSpPr>
            <a:spLocks noGrp="1"/>
          </p:cNvSpPr>
          <p:nvPr>
            <p:ph type="pic" sz="quarter" idx="11"/>
          </p:nvPr>
        </p:nvSpPr>
        <p:spPr>
          <a:xfrm>
            <a:off x="5382945" y="4586513"/>
            <a:ext cx="3048000" cy="1825385"/>
          </a:xfrm>
          <a:custGeom>
            <a:avLst/>
            <a:gdLst>
              <a:gd name="connsiteX0" fmla="*/ 91196 w 3048000"/>
              <a:gd name="connsiteY0" fmla="*/ 0 h 1825385"/>
              <a:gd name="connsiteX1" fmla="*/ 2956804 w 3048000"/>
              <a:gd name="connsiteY1" fmla="*/ 0 h 1825385"/>
              <a:gd name="connsiteX2" fmla="*/ 3048000 w 3048000"/>
              <a:gd name="connsiteY2" fmla="*/ 91196 h 1825385"/>
              <a:gd name="connsiteX3" fmla="*/ 3048000 w 3048000"/>
              <a:gd name="connsiteY3" fmla="*/ 1734189 h 1825385"/>
              <a:gd name="connsiteX4" fmla="*/ 2956804 w 3048000"/>
              <a:gd name="connsiteY4" fmla="*/ 1825385 h 1825385"/>
              <a:gd name="connsiteX5" fmla="*/ 91196 w 3048000"/>
              <a:gd name="connsiteY5" fmla="*/ 1825385 h 1825385"/>
              <a:gd name="connsiteX6" fmla="*/ 0 w 3048000"/>
              <a:gd name="connsiteY6" fmla="*/ 1734189 h 1825385"/>
              <a:gd name="connsiteX7" fmla="*/ 0 w 3048000"/>
              <a:gd name="connsiteY7" fmla="*/ 91196 h 1825385"/>
              <a:gd name="connsiteX8" fmla="*/ 91196 w 3048000"/>
              <a:gd name="connsiteY8" fmla="*/ 0 h 1825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8000" h="1825385">
                <a:moveTo>
                  <a:pt x="91196" y="0"/>
                </a:moveTo>
                <a:lnTo>
                  <a:pt x="2956804" y="0"/>
                </a:lnTo>
                <a:cubicBezTo>
                  <a:pt x="3007170" y="0"/>
                  <a:pt x="3048000" y="40830"/>
                  <a:pt x="3048000" y="91196"/>
                </a:cubicBezTo>
                <a:lnTo>
                  <a:pt x="3048000" y="1734189"/>
                </a:lnTo>
                <a:cubicBezTo>
                  <a:pt x="3048000" y="1784555"/>
                  <a:pt x="3007170" y="1825385"/>
                  <a:pt x="2956804" y="1825385"/>
                </a:cubicBezTo>
                <a:lnTo>
                  <a:pt x="91196" y="1825385"/>
                </a:lnTo>
                <a:cubicBezTo>
                  <a:pt x="40830" y="1825385"/>
                  <a:pt x="0" y="1784555"/>
                  <a:pt x="0" y="1734189"/>
                </a:cubicBezTo>
                <a:lnTo>
                  <a:pt x="0" y="91196"/>
                </a:lnTo>
                <a:cubicBezTo>
                  <a:pt x="0" y="40830"/>
                  <a:pt x="40830" y="0"/>
                  <a:pt x="91196" y="0"/>
                </a:cubicBezTo>
                <a:close/>
              </a:path>
            </a:pathLst>
          </a:custGeom>
          <a:solidFill>
            <a:schemeClr val="accent3"/>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
        <p:nvSpPr>
          <p:cNvPr id="10" name="图片占位符 9"/>
          <p:cNvSpPr>
            <a:spLocks noGrp="1"/>
          </p:cNvSpPr>
          <p:nvPr>
            <p:ph type="pic" sz="quarter" idx="12"/>
          </p:nvPr>
        </p:nvSpPr>
        <p:spPr>
          <a:xfrm>
            <a:off x="8633830" y="3146474"/>
            <a:ext cx="3007308" cy="1330312"/>
          </a:xfrm>
          <a:custGeom>
            <a:avLst/>
            <a:gdLst>
              <a:gd name="connsiteX0" fmla="*/ 147678 w 3007308"/>
              <a:gd name="connsiteY0" fmla="*/ 0 h 1330312"/>
              <a:gd name="connsiteX1" fmla="*/ 2859630 w 3007308"/>
              <a:gd name="connsiteY1" fmla="*/ 0 h 1330312"/>
              <a:gd name="connsiteX2" fmla="*/ 3007308 w 3007308"/>
              <a:gd name="connsiteY2" fmla="*/ 147678 h 1330312"/>
              <a:gd name="connsiteX3" fmla="*/ 3007308 w 3007308"/>
              <a:gd name="connsiteY3" fmla="*/ 1182634 h 1330312"/>
              <a:gd name="connsiteX4" fmla="*/ 2859630 w 3007308"/>
              <a:gd name="connsiteY4" fmla="*/ 1330312 h 1330312"/>
              <a:gd name="connsiteX5" fmla="*/ 147678 w 3007308"/>
              <a:gd name="connsiteY5" fmla="*/ 1330312 h 1330312"/>
              <a:gd name="connsiteX6" fmla="*/ 0 w 3007308"/>
              <a:gd name="connsiteY6" fmla="*/ 1182634 h 1330312"/>
              <a:gd name="connsiteX7" fmla="*/ 0 w 3007308"/>
              <a:gd name="connsiteY7" fmla="*/ 147678 h 1330312"/>
              <a:gd name="connsiteX8" fmla="*/ 147678 w 3007308"/>
              <a:gd name="connsiteY8" fmla="*/ 0 h 1330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07308" h="1330312">
                <a:moveTo>
                  <a:pt x="147678" y="0"/>
                </a:moveTo>
                <a:lnTo>
                  <a:pt x="2859630" y="0"/>
                </a:lnTo>
                <a:cubicBezTo>
                  <a:pt x="2941190" y="0"/>
                  <a:pt x="3007308" y="66118"/>
                  <a:pt x="3007308" y="147678"/>
                </a:cubicBezTo>
                <a:lnTo>
                  <a:pt x="3007308" y="1182634"/>
                </a:lnTo>
                <a:cubicBezTo>
                  <a:pt x="3007308" y="1264194"/>
                  <a:pt x="2941190" y="1330312"/>
                  <a:pt x="2859630" y="1330312"/>
                </a:cubicBezTo>
                <a:lnTo>
                  <a:pt x="147678" y="1330312"/>
                </a:lnTo>
                <a:cubicBezTo>
                  <a:pt x="66118" y="1330312"/>
                  <a:pt x="0" y="1264194"/>
                  <a:pt x="0" y="1182634"/>
                </a:cubicBezTo>
                <a:lnTo>
                  <a:pt x="0" y="147678"/>
                </a:lnTo>
                <a:cubicBezTo>
                  <a:pt x="0" y="66118"/>
                  <a:pt x="66118" y="0"/>
                  <a:pt x="147678" y="0"/>
                </a:cubicBezTo>
                <a:close/>
              </a:path>
            </a:pathLst>
          </a:custGeom>
          <a:solidFill>
            <a:schemeClr val="accent3"/>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
        <p:nvSpPr>
          <p:cNvPr id="13" name="图片占位符 12"/>
          <p:cNvSpPr>
            <a:spLocks noGrp="1"/>
          </p:cNvSpPr>
          <p:nvPr>
            <p:ph type="pic" sz="quarter" idx="13"/>
          </p:nvPr>
        </p:nvSpPr>
        <p:spPr>
          <a:xfrm>
            <a:off x="8633830" y="4677284"/>
            <a:ext cx="1255034" cy="749882"/>
          </a:xfrm>
          <a:custGeom>
            <a:avLst/>
            <a:gdLst>
              <a:gd name="connsiteX0" fmla="*/ 100964 w 1255034"/>
              <a:gd name="connsiteY0" fmla="*/ 0 h 749882"/>
              <a:gd name="connsiteX1" fmla="*/ 1154070 w 1255034"/>
              <a:gd name="connsiteY1" fmla="*/ 0 h 749882"/>
              <a:gd name="connsiteX2" fmla="*/ 1255034 w 1255034"/>
              <a:gd name="connsiteY2" fmla="*/ 100964 h 749882"/>
              <a:gd name="connsiteX3" fmla="*/ 1255034 w 1255034"/>
              <a:gd name="connsiteY3" fmla="*/ 648918 h 749882"/>
              <a:gd name="connsiteX4" fmla="*/ 1154070 w 1255034"/>
              <a:gd name="connsiteY4" fmla="*/ 749882 h 749882"/>
              <a:gd name="connsiteX5" fmla="*/ 100964 w 1255034"/>
              <a:gd name="connsiteY5" fmla="*/ 749882 h 749882"/>
              <a:gd name="connsiteX6" fmla="*/ 0 w 1255034"/>
              <a:gd name="connsiteY6" fmla="*/ 648918 h 749882"/>
              <a:gd name="connsiteX7" fmla="*/ 0 w 1255034"/>
              <a:gd name="connsiteY7" fmla="*/ 100964 h 749882"/>
              <a:gd name="connsiteX8" fmla="*/ 100964 w 1255034"/>
              <a:gd name="connsiteY8" fmla="*/ 0 h 74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5034" h="749882">
                <a:moveTo>
                  <a:pt x="100964" y="0"/>
                </a:moveTo>
                <a:lnTo>
                  <a:pt x="1154070" y="0"/>
                </a:lnTo>
                <a:cubicBezTo>
                  <a:pt x="1209831" y="0"/>
                  <a:pt x="1255034" y="45203"/>
                  <a:pt x="1255034" y="100964"/>
                </a:cubicBezTo>
                <a:lnTo>
                  <a:pt x="1255034" y="648918"/>
                </a:lnTo>
                <a:cubicBezTo>
                  <a:pt x="1255034" y="704679"/>
                  <a:pt x="1209831" y="749882"/>
                  <a:pt x="1154070" y="749882"/>
                </a:cubicBezTo>
                <a:lnTo>
                  <a:pt x="100964" y="749882"/>
                </a:lnTo>
                <a:cubicBezTo>
                  <a:pt x="45203" y="749882"/>
                  <a:pt x="0" y="704679"/>
                  <a:pt x="0" y="648918"/>
                </a:cubicBezTo>
                <a:lnTo>
                  <a:pt x="0" y="100964"/>
                </a:lnTo>
                <a:cubicBezTo>
                  <a:pt x="0" y="45203"/>
                  <a:pt x="45203" y="0"/>
                  <a:pt x="100964" y="0"/>
                </a:cubicBezTo>
                <a:close/>
              </a:path>
            </a:pathLst>
          </a:custGeom>
          <a:solidFill>
            <a:schemeClr val="accent3"/>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t>2025/9/18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t>2025/9/18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t>2025/9/18</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t>2025/9/18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t>2025/9/18</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t>2025/9/18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3" name="组合 2"/>
          <p:cNvGrpSpPr/>
          <p:nvPr userDrawn="1"/>
        </p:nvGrpSpPr>
        <p:grpSpPr>
          <a:xfrm>
            <a:off x="499745" y="1090930"/>
            <a:ext cx="11133455" cy="5214620"/>
            <a:chOff x="787" y="1718"/>
            <a:chExt cx="17533" cy="8212"/>
          </a:xfrm>
        </p:grpSpPr>
        <p:sp>
          <p:nvSpPr>
            <p:cNvPr id="20" name="矩形 19"/>
            <p:cNvSpPr/>
            <p:nvPr>
              <p:custDataLst>
                <p:tags r:id="rId1"/>
              </p:custDataLst>
            </p:nvPr>
          </p:nvSpPr>
          <p:spPr>
            <a:xfrm>
              <a:off x="874" y="1805"/>
              <a:ext cx="17374" cy="8011"/>
            </a:xfrm>
            <a:prstGeom prst="rect">
              <a:avLst/>
            </a:prstGeom>
            <a:solidFill>
              <a:schemeClr val="bg1">
                <a:lumMod val="95000"/>
                <a:alpha val="70000"/>
              </a:schemeClr>
            </a:solidFill>
            <a:ln w="22225">
              <a:gradFill>
                <a:gsLst>
                  <a:gs pos="100000">
                    <a:schemeClr val="accent1">
                      <a:alpha val="40000"/>
                    </a:schemeClr>
                  </a:gs>
                  <a:gs pos="27000">
                    <a:schemeClr val="accent1">
                      <a:lumMod val="20000"/>
                      <a:lumOff val="80000"/>
                      <a:alpha val="0"/>
                    </a:schemeClr>
                  </a:gs>
                  <a:gs pos="73000">
                    <a:schemeClr val="accent1">
                      <a:lumMod val="20000"/>
                      <a:lumOff val="80000"/>
                      <a:alpha val="0"/>
                    </a:schemeClr>
                  </a:gs>
                  <a:gs pos="0">
                    <a:schemeClr val="accent1">
                      <a:alpha val="40000"/>
                    </a:schemeClr>
                  </a:gs>
                </a:gsLst>
                <a:lin ang="0" scaled="1"/>
              </a:gradFill>
            </a:ln>
          </p:spPr>
          <p:style>
            <a:lnRef idx="2">
              <a:schemeClr val="accent1"/>
            </a:lnRef>
            <a:fillRef idx="0">
              <a:srgbClr val="FFFFFF"/>
            </a:fillRef>
            <a:effectRef idx="0">
              <a:srgbClr val="FFFFFF"/>
            </a:effectRef>
            <a:fontRef idx="minor">
              <a:schemeClr val="tx1"/>
            </a:fontRef>
          </p:style>
          <p:txBody>
            <a:bodyPr vertOverflow="overflow" horzOverflow="overflow" vert="horz" wrap="square"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buClrTx/>
                <a:buSzTx/>
                <a:buFontTx/>
              </a:pPr>
              <a:endParaRPr lang="zh-CN" altLang="en-US" sz="1000" dirty="0">
                <a:solidFill>
                  <a:schemeClr val="accent1"/>
                </a:solidFill>
                <a:cs typeface="微软雅黑" panose="020B0503020204020204" charset="-122"/>
                <a:sym typeface="+mn-ea"/>
              </a:endParaRPr>
            </a:p>
          </p:txBody>
        </p:sp>
        <p:sp>
          <p:nvSpPr>
            <p:cNvPr id="23" name="任意多边形: 形状 14"/>
            <p:cNvSpPr/>
            <p:nvPr>
              <p:custDataLst>
                <p:tags r:id="rId2"/>
              </p:custDataLst>
            </p:nvPr>
          </p:nvSpPr>
          <p:spPr>
            <a:xfrm>
              <a:off x="787" y="9376"/>
              <a:ext cx="555" cy="555"/>
            </a:xfrm>
            <a:custGeom>
              <a:avLst/>
              <a:gdLst>
                <a:gd name="connsiteX0" fmla="*/ 38113 w 352425"/>
                <a:gd name="connsiteY0" fmla="*/ 0 h 352425"/>
                <a:gd name="connsiteX1" fmla="*/ 62232 w 352425"/>
                <a:gd name="connsiteY1" fmla="*/ 0 h 352425"/>
                <a:gd name="connsiteX2" fmla="*/ 100328 w 352425"/>
                <a:gd name="connsiteY2" fmla="*/ 38098 h 352425"/>
                <a:gd name="connsiteX3" fmla="*/ 100328 w 352425"/>
                <a:gd name="connsiteY3" fmla="*/ 209562 h 352425"/>
                <a:gd name="connsiteX4" fmla="*/ 138416 w 352425"/>
                <a:gd name="connsiteY4" fmla="*/ 247653 h 352425"/>
                <a:gd name="connsiteX5" fmla="*/ 314342 w 352425"/>
                <a:gd name="connsiteY5" fmla="*/ 247653 h 352425"/>
                <a:gd name="connsiteX6" fmla="*/ 352425 w 352425"/>
                <a:gd name="connsiteY6" fmla="*/ 285734 h 352425"/>
                <a:gd name="connsiteX7" fmla="*/ 352425 w 352425"/>
                <a:gd name="connsiteY7" fmla="*/ 314327 h 352425"/>
                <a:gd name="connsiteX8" fmla="*/ 314323 w 352425"/>
                <a:gd name="connsiteY8" fmla="*/ 352425 h 352425"/>
                <a:gd name="connsiteX9" fmla="*/ 38109 w 352425"/>
                <a:gd name="connsiteY9" fmla="*/ 352425 h 352425"/>
                <a:gd name="connsiteX10" fmla="*/ 0 w 352425"/>
                <a:gd name="connsiteY10" fmla="*/ 314316 h 352425"/>
                <a:gd name="connsiteX11" fmla="*/ 0 w 352425"/>
                <a:gd name="connsiteY11" fmla="*/ 38113 h 352425"/>
                <a:gd name="connsiteX12" fmla="*/ 38113 w 352425"/>
                <a:gd name="connsiteY12" fmla="*/ 0 h 352425"/>
                <a:gd name="connsiteX0-1" fmla="*/ 38113 w 352425"/>
                <a:gd name="connsiteY0-2" fmla="*/ 0 h 352425"/>
                <a:gd name="connsiteX1-3" fmla="*/ 62232 w 352425"/>
                <a:gd name="connsiteY1-4" fmla="*/ 0 h 352425"/>
                <a:gd name="connsiteX2-5" fmla="*/ 100328 w 352425"/>
                <a:gd name="connsiteY2-6" fmla="*/ 38098 h 352425"/>
                <a:gd name="connsiteX3-7" fmla="*/ 100328 w 352425"/>
                <a:gd name="connsiteY3-8" fmla="*/ 209562 h 352425"/>
                <a:gd name="connsiteX4-9" fmla="*/ 138416 w 352425"/>
                <a:gd name="connsiteY4-10" fmla="*/ 247653 h 352425"/>
                <a:gd name="connsiteX5-11" fmla="*/ 314342 w 352425"/>
                <a:gd name="connsiteY5-12" fmla="*/ 247653 h 352425"/>
                <a:gd name="connsiteX6-13" fmla="*/ 352425 w 352425"/>
                <a:gd name="connsiteY6-14" fmla="*/ 285734 h 352425"/>
                <a:gd name="connsiteX7-15" fmla="*/ 352425 w 352425"/>
                <a:gd name="connsiteY7-16" fmla="*/ 314327 h 352425"/>
                <a:gd name="connsiteX8-17" fmla="*/ 314323 w 352425"/>
                <a:gd name="connsiteY8-18" fmla="*/ 352425 h 352425"/>
                <a:gd name="connsiteX9-19" fmla="*/ 38109 w 352425"/>
                <a:gd name="connsiteY9-20" fmla="*/ 352425 h 352425"/>
                <a:gd name="connsiteX10-21" fmla="*/ 0 w 352425"/>
                <a:gd name="connsiteY10-22" fmla="*/ 314316 h 352425"/>
                <a:gd name="connsiteX11-23" fmla="*/ 0 w 352425"/>
                <a:gd name="connsiteY11-24" fmla="*/ 38113 h 352425"/>
                <a:gd name="connsiteX12-25" fmla="*/ 38113 w 352425"/>
                <a:gd name="connsiteY12-26" fmla="*/ 0 h 352425"/>
                <a:gd name="connsiteX0-27" fmla="*/ 38113 w 352425"/>
                <a:gd name="connsiteY0-28" fmla="*/ 0 h 352425"/>
                <a:gd name="connsiteX1-29" fmla="*/ 62232 w 352425"/>
                <a:gd name="connsiteY1-30" fmla="*/ 0 h 352425"/>
                <a:gd name="connsiteX2-31" fmla="*/ 100328 w 352425"/>
                <a:gd name="connsiteY2-32" fmla="*/ 38098 h 352425"/>
                <a:gd name="connsiteX3-33" fmla="*/ 100328 w 352425"/>
                <a:gd name="connsiteY3-34" fmla="*/ 209562 h 352425"/>
                <a:gd name="connsiteX4-35" fmla="*/ 138416 w 352425"/>
                <a:gd name="connsiteY4-36" fmla="*/ 247653 h 352425"/>
                <a:gd name="connsiteX5-37" fmla="*/ 314342 w 352425"/>
                <a:gd name="connsiteY5-38" fmla="*/ 247653 h 352425"/>
                <a:gd name="connsiteX6-39" fmla="*/ 352425 w 352425"/>
                <a:gd name="connsiteY6-40" fmla="*/ 285734 h 352425"/>
                <a:gd name="connsiteX7-41" fmla="*/ 352425 w 352425"/>
                <a:gd name="connsiteY7-42" fmla="*/ 314327 h 352425"/>
                <a:gd name="connsiteX8-43" fmla="*/ 314323 w 352425"/>
                <a:gd name="connsiteY8-44" fmla="*/ 352425 h 352425"/>
                <a:gd name="connsiteX9-45" fmla="*/ 38109 w 352425"/>
                <a:gd name="connsiteY9-46" fmla="*/ 352425 h 352425"/>
                <a:gd name="connsiteX10-47" fmla="*/ 0 w 352425"/>
                <a:gd name="connsiteY10-48" fmla="*/ 314316 h 352425"/>
                <a:gd name="connsiteX11-49" fmla="*/ 0 w 352425"/>
                <a:gd name="connsiteY11-50" fmla="*/ 38113 h 352425"/>
                <a:gd name="connsiteX12-51" fmla="*/ 38113 w 352425"/>
                <a:gd name="connsiteY12-52" fmla="*/ 0 h 352425"/>
                <a:gd name="connsiteX0-53" fmla="*/ 38113 w 352425"/>
                <a:gd name="connsiteY0-54" fmla="*/ 0 h 352425"/>
                <a:gd name="connsiteX1-55" fmla="*/ 62232 w 352425"/>
                <a:gd name="connsiteY1-56" fmla="*/ 0 h 352425"/>
                <a:gd name="connsiteX2-57" fmla="*/ 100328 w 352425"/>
                <a:gd name="connsiteY2-58" fmla="*/ 38098 h 352425"/>
                <a:gd name="connsiteX3-59" fmla="*/ 100328 w 352425"/>
                <a:gd name="connsiteY3-60" fmla="*/ 209562 h 352425"/>
                <a:gd name="connsiteX4-61" fmla="*/ 138416 w 352425"/>
                <a:gd name="connsiteY4-62" fmla="*/ 247653 h 352425"/>
                <a:gd name="connsiteX5-63" fmla="*/ 314342 w 352425"/>
                <a:gd name="connsiteY5-64" fmla="*/ 247653 h 352425"/>
                <a:gd name="connsiteX6-65" fmla="*/ 352425 w 352425"/>
                <a:gd name="connsiteY6-66" fmla="*/ 285734 h 352425"/>
                <a:gd name="connsiteX7-67" fmla="*/ 352425 w 352425"/>
                <a:gd name="connsiteY7-68" fmla="*/ 314327 h 352425"/>
                <a:gd name="connsiteX8-69" fmla="*/ 314323 w 352425"/>
                <a:gd name="connsiteY8-70" fmla="*/ 352425 h 352425"/>
                <a:gd name="connsiteX9-71" fmla="*/ 38109 w 352425"/>
                <a:gd name="connsiteY9-72" fmla="*/ 352425 h 352425"/>
                <a:gd name="connsiteX10-73" fmla="*/ 0 w 352425"/>
                <a:gd name="connsiteY10-74" fmla="*/ 314316 h 352425"/>
                <a:gd name="connsiteX11-75" fmla="*/ 0 w 352425"/>
                <a:gd name="connsiteY11-76" fmla="*/ 38113 h 352425"/>
                <a:gd name="connsiteX12-77" fmla="*/ 38113 w 352425"/>
                <a:gd name="connsiteY12-78" fmla="*/ 0 h 352425"/>
                <a:gd name="connsiteX0-79" fmla="*/ 38113 w 352425"/>
                <a:gd name="connsiteY0-80" fmla="*/ 0 h 352425"/>
                <a:gd name="connsiteX1-81" fmla="*/ 62232 w 352425"/>
                <a:gd name="connsiteY1-82" fmla="*/ 0 h 352425"/>
                <a:gd name="connsiteX2-83" fmla="*/ 100328 w 352425"/>
                <a:gd name="connsiteY2-84" fmla="*/ 38098 h 352425"/>
                <a:gd name="connsiteX3-85" fmla="*/ 100328 w 352425"/>
                <a:gd name="connsiteY3-86" fmla="*/ 209562 h 352425"/>
                <a:gd name="connsiteX4-87" fmla="*/ 138416 w 352425"/>
                <a:gd name="connsiteY4-88" fmla="*/ 247653 h 352425"/>
                <a:gd name="connsiteX5-89" fmla="*/ 314342 w 352425"/>
                <a:gd name="connsiteY5-90" fmla="*/ 247653 h 352425"/>
                <a:gd name="connsiteX6-91" fmla="*/ 352425 w 352425"/>
                <a:gd name="connsiteY6-92" fmla="*/ 285734 h 352425"/>
                <a:gd name="connsiteX7-93" fmla="*/ 352425 w 352425"/>
                <a:gd name="connsiteY7-94" fmla="*/ 314327 h 352425"/>
                <a:gd name="connsiteX8-95" fmla="*/ 314323 w 352425"/>
                <a:gd name="connsiteY8-96" fmla="*/ 352425 h 352425"/>
                <a:gd name="connsiteX9-97" fmla="*/ 38109 w 352425"/>
                <a:gd name="connsiteY9-98" fmla="*/ 352425 h 352425"/>
                <a:gd name="connsiteX10-99" fmla="*/ 0 w 352425"/>
                <a:gd name="connsiteY10-100" fmla="*/ 314316 h 352425"/>
                <a:gd name="connsiteX11-101" fmla="*/ 0 w 352425"/>
                <a:gd name="connsiteY11-102" fmla="*/ 38113 h 352425"/>
                <a:gd name="connsiteX12-103" fmla="*/ 38113 w 352425"/>
                <a:gd name="connsiteY12-104" fmla="*/ 0 h 352425"/>
                <a:gd name="connsiteX0-105" fmla="*/ 38113 w 352425"/>
                <a:gd name="connsiteY0-106" fmla="*/ 0 h 352425"/>
                <a:gd name="connsiteX1-107" fmla="*/ 62232 w 352425"/>
                <a:gd name="connsiteY1-108" fmla="*/ 0 h 352425"/>
                <a:gd name="connsiteX2-109" fmla="*/ 100328 w 352425"/>
                <a:gd name="connsiteY2-110" fmla="*/ 38098 h 352425"/>
                <a:gd name="connsiteX3-111" fmla="*/ 100328 w 352425"/>
                <a:gd name="connsiteY3-112" fmla="*/ 209562 h 352425"/>
                <a:gd name="connsiteX4-113" fmla="*/ 138416 w 352425"/>
                <a:gd name="connsiteY4-114" fmla="*/ 247653 h 352425"/>
                <a:gd name="connsiteX5-115" fmla="*/ 314342 w 352425"/>
                <a:gd name="connsiteY5-116" fmla="*/ 247653 h 352425"/>
                <a:gd name="connsiteX6-117" fmla="*/ 352425 w 352425"/>
                <a:gd name="connsiteY6-118" fmla="*/ 285734 h 352425"/>
                <a:gd name="connsiteX7-119" fmla="*/ 352425 w 352425"/>
                <a:gd name="connsiteY7-120" fmla="*/ 314327 h 352425"/>
                <a:gd name="connsiteX8-121" fmla="*/ 314323 w 352425"/>
                <a:gd name="connsiteY8-122" fmla="*/ 352425 h 352425"/>
                <a:gd name="connsiteX9-123" fmla="*/ 38109 w 352425"/>
                <a:gd name="connsiteY9-124" fmla="*/ 352425 h 352425"/>
                <a:gd name="connsiteX10-125" fmla="*/ 0 w 352425"/>
                <a:gd name="connsiteY10-126" fmla="*/ 314316 h 352425"/>
                <a:gd name="connsiteX11-127" fmla="*/ 0 w 352425"/>
                <a:gd name="connsiteY11-128" fmla="*/ 38113 h 352425"/>
                <a:gd name="connsiteX12-129" fmla="*/ 38113 w 352425"/>
                <a:gd name="connsiteY12-130" fmla="*/ 0 h 352425"/>
                <a:gd name="connsiteX0-131" fmla="*/ 38113 w 352425"/>
                <a:gd name="connsiteY0-132" fmla="*/ 0 h 352425"/>
                <a:gd name="connsiteX1-133" fmla="*/ 62232 w 352425"/>
                <a:gd name="connsiteY1-134" fmla="*/ 0 h 352425"/>
                <a:gd name="connsiteX2-135" fmla="*/ 100328 w 352425"/>
                <a:gd name="connsiteY2-136" fmla="*/ 38098 h 352425"/>
                <a:gd name="connsiteX3-137" fmla="*/ 100328 w 352425"/>
                <a:gd name="connsiteY3-138" fmla="*/ 209562 h 352425"/>
                <a:gd name="connsiteX4-139" fmla="*/ 138416 w 352425"/>
                <a:gd name="connsiteY4-140" fmla="*/ 247653 h 352425"/>
                <a:gd name="connsiteX5-141" fmla="*/ 314342 w 352425"/>
                <a:gd name="connsiteY5-142" fmla="*/ 247653 h 352425"/>
                <a:gd name="connsiteX6-143" fmla="*/ 352425 w 352425"/>
                <a:gd name="connsiteY6-144" fmla="*/ 285734 h 352425"/>
                <a:gd name="connsiteX7-145" fmla="*/ 352425 w 352425"/>
                <a:gd name="connsiteY7-146" fmla="*/ 314327 h 352425"/>
                <a:gd name="connsiteX8-147" fmla="*/ 314323 w 352425"/>
                <a:gd name="connsiteY8-148" fmla="*/ 352425 h 352425"/>
                <a:gd name="connsiteX9-149" fmla="*/ 38109 w 352425"/>
                <a:gd name="connsiteY9-150" fmla="*/ 352425 h 352425"/>
                <a:gd name="connsiteX10-151" fmla="*/ 0 w 352425"/>
                <a:gd name="connsiteY10-152" fmla="*/ 314316 h 352425"/>
                <a:gd name="connsiteX11-153" fmla="*/ 0 w 352425"/>
                <a:gd name="connsiteY11-154" fmla="*/ 38113 h 352425"/>
                <a:gd name="connsiteX12-155" fmla="*/ 38113 w 352425"/>
                <a:gd name="connsiteY12-156" fmla="*/ 0 h 352425"/>
                <a:gd name="connsiteX0-157" fmla="*/ 38113 w 352425"/>
                <a:gd name="connsiteY0-158" fmla="*/ 0 h 352425"/>
                <a:gd name="connsiteX1-159" fmla="*/ 62232 w 352425"/>
                <a:gd name="connsiteY1-160" fmla="*/ 0 h 352425"/>
                <a:gd name="connsiteX2-161" fmla="*/ 100328 w 352425"/>
                <a:gd name="connsiteY2-162" fmla="*/ 38098 h 352425"/>
                <a:gd name="connsiteX3-163" fmla="*/ 100328 w 352425"/>
                <a:gd name="connsiteY3-164" fmla="*/ 209562 h 352425"/>
                <a:gd name="connsiteX4-165" fmla="*/ 138416 w 352425"/>
                <a:gd name="connsiteY4-166" fmla="*/ 247653 h 352425"/>
                <a:gd name="connsiteX5-167" fmla="*/ 314342 w 352425"/>
                <a:gd name="connsiteY5-168" fmla="*/ 247653 h 352425"/>
                <a:gd name="connsiteX6-169" fmla="*/ 352425 w 352425"/>
                <a:gd name="connsiteY6-170" fmla="*/ 285734 h 352425"/>
                <a:gd name="connsiteX7-171" fmla="*/ 352425 w 352425"/>
                <a:gd name="connsiteY7-172" fmla="*/ 314327 h 352425"/>
                <a:gd name="connsiteX8-173" fmla="*/ 314323 w 352425"/>
                <a:gd name="connsiteY8-174" fmla="*/ 352425 h 352425"/>
                <a:gd name="connsiteX9-175" fmla="*/ 38109 w 352425"/>
                <a:gd name="connsiteY9-176" fmla="*/ 352425 h 352425"/>
                <a:gd name="connsiteX10-177" fmla="*/ 0 w 352425"/>
                <a:gd name="connsiteY10-178" fmla="*/ 314316 h 352425"/>
                <a:gd name="connsiteX11-179" fmla="*/ 0 w 352425"/>
                <a:gd name="connsiteY11-180" fmla="*/ 38113 h 352425"/>
                <a:gd name="connsiteX12-181" fmla="*/ 38113 w 352425"/>
                <a:gd name="connsiteY12-182" fmla="*/ 0 h 352425"/>
                <a:gd name="connsiteX0-183" fmla="*/ 38113 w 352425"/>
                <a:gd name="connsiteY0-184" fmla="*/ 0 h 352425"/>
                <a:gd name="connsiteX1-185" fmla="*/ 62232 w 352425"/>
                <a:gd name="connsiteY1-186" fmla="*/ 0 h 352425"/>
                <a:gd name="connsiteX2-187" fmla="*/ 100328 w 352425"/>
                <a:gd name="connsiteY2-188" fmla="*/ 38098 h 352425"/>
                <a:gd name="connsiteX3-189" fmla="*/ 100328 w 352425"/>
                <a:gd name="connsiteY3-190" fmla="*/ 209562 h 352425"/>
                <a:gd name="connsiteX4-191" fmla="*/ 138416 w 352425"/>
                <a:gd name="connsiteY4-192" fmla="*/ 247653 h 352425"/>
                <a:gd name="connsiteX5-193" fmla="*/ 314342 w 352425"/>
                <a:gd name="connsiteY5-194" fmla="*/ 247653 h 352425"/>
                <a:gd name="connsiteX6-195" fmla="*/ 352425 w 352425"/>
                <a:gd name="connsiteY6-196" fmla="*/ 285734 h 352425"/>
                <a:gd name="connsiteX7-197" fmla="*/ 352425 w 352425"/>
                <a:gd name="connsiteY7-198" fmla="*/ 314327 h 352425"/>
                <a:gd name="connsiteX8-199" fmla="*/ 314323 w 352425"/>
                <a:gd name="connsiteY8-200" fmla="*/ 352425 h 352425"/>
                <a:gd name="connsiteX9-201" fmla="*/ 38109 w 352425"/>
                <a:gd name="connsiteY9-202" fmla="*/ 352425 h 352425"/>
                <a:gd name="connsiteX10-203" fmla="*/ 0 w 352425"/>
                <a:gd name="connsiteY10-204" fmla="*/ 314316 h 352425"/>
                <a:gd name="connsiteX11-205" fmla="*/ 0 w 352425"/>
                <a:gd name="connsiteY11-206" fmla="*/ 38113 h 352425"/>
                <a:gd name="connsiteX12-207" fmla="*/ 38113 w 352425"/>
                <a:gd name="connsiteY12-208" fmla="*/ 0 h 352425"/>
                <a:gd name="connsiteX0-209" fmla="*/ 38113 w 352425"/>
                <a:gd name="connsiteY0-210" fmla="*/ 0 h 352425"/>
                <a:gd name="connsiteX1-211" fmla="*/ 62232 w 352425"/>
                <a:gd name="connsiteY1-212" fmla="*/ 0 h 352425"/>
                <a:gd name="connsiteX2-213" fmla="*/ 100328 w 352425"/>
                <a:gd name="connsiteY2-214" fmla="*/ 38098 h 352425"/>
                <a:gd name="connsiteX3-215" fmla="*/ 100328 w 352425"/>
                <a:gd name="connsiteY3-216" fmla="*/ 209562 h 352425"/>
                <a:gd name="connsiteX4-217" fmla="*/ 138416 w 352425"/>
                <a:gd name="connsiteY4-218" fmla="*/ 247653 h 352425"/>
                <a:gd name="connsiteX5-219" fmla="*/ 314342 w 352425"/>
                <a:gd name="connsiteY5-220" fmla="*/ 247653 h 352425"/>
                <a:gd name="connsiteX6-221" fmla="*/ 352425 w 352425"/>
                <a:gd name="connsiteY6-222" fmla="*/ 285734 h 352425"/>
                <a:gd name="connsiteX7-223" fmla="*/ 352425 w 352425"/>
                <a:gd name="connsiteY7-224" fmla="*/ 314327 h 352425"/>
                <a:gd name="connsiteX8-225" fmla="*/ 314323 w 352425"/>
                <a:gd name="connsiteY8-226" fmla="*/ 352425 h 352425"/>
                <a:gd name="connsiteX9-227" fmla="*/ 38109 w 352425"/>
                <a:gd name="connsiteY9-228" fmla="*/ 352425 h 352425"/>
                <a:gd name="connsiteX10-229" fmla="*/ 0 w 352425"/>
                <a:gd name="connsiteY10-230" fmla="*/ 314316 h 352425"/>
                <a:gd name="connsiteX11-231" fmla="*/ 0 w 352425"/>
                <a:gd name="connsiteY11-232" fmla="*/ 38113 h 352425"/>
                <a:gd name="connsiteX12-233" fmla="*/ 38113 w 352425"/>
                <a:gd name="connsiteY12-234" fmla="*/ 0 h 352425"/>
                <a:gd name="connsiteX0-235" fmla="*/ 38113 w 352425"/>
                <a:gd name="connsiteY0-236" fmla="*/ 0 h 352425"/>
                <a:gd name="connsiteX1-237" fmla="*/ 62232 w 352425"/>
                <a:gd name="connsiteY1-238" fmla="*/ 0 h 352425"/>
                <a:gd name="connsiteX2-239" fmla="*/ 100328 w 352425"/>
                <a:gd name="connsiteY2-240" fmla="*/ 38098 h 352425"/>
                <a:gd name="connsiteX3-241" fmla="*/ 100328 w 352425"/>
                <a:gd name="connsiteY3-242" fmla="*/ 209562 h 352425"/>
                <a:gd name="connsiteX4-243" fmla="*/ 138416 w 352425"/>
                <a:gd name="connsiteY4-244" fmla="*/ 247653 h 352425"/>
                <a:gd name="connsiteX5-245" fmla="*/ 314342 w 352425"/>
                <a:gd name="connsiteY5-246" fmla="*/ 247653 h 352425"/>
                <a:gd name="connsiteX6-247" fmla="*/ 352425 w 352425"/>
                <a:gd name="connsiteY6-248" fmla="*/ 285734 h 352425"/>
                <a:gd name="connsiteX7-249" fmla="*/ 352425 w 352425"/>
                <a:gd name="connsiteY7-250" fmla="*/ 314327 h 352425"/>
                <a:gd name="connsiteX8-251" fmla="*/ 314323 w 352425"/>
                <a:gd name="connsiteY8-252" fmla="*/ 352425 h 352425"/>
                <a:gd name="connsiteX9-253" fmla="*/ 38109 w 352425"/>
                <a:gd name="connsiteY9-254" fmla="*/ 352425 h 352425"/>
                <a:gd name="connsiteX10-255" fmla="*/ 0 w 352425"/>
                <a:gd name="connsiteY10-256" fmla="*/ 314316 h 352425"/>
                <a:gd name="connsiteX11-257" fmla="*/ 0 w 352425"/>
                <a:gd name="connsiteY11-258" fmla="*/ 38113 h 352425"/>
                <a:gd name="connsiteX12-259" fmla="*/ 38113 w 352425"/>
                <a:gd name="connsiteY12-260" fmla="*/ 0 h 352425"/>
                <a:gd name="connsiteX0-261" fmla="*/ 38113 w 352425"/>
                <a:gd name="connsiteY0-262" fmla="*/ 0 h 352425"/>
                <a:gd name="connsiteX1-263" fmla="*/ 62232 w 352425"/>
                <a:gd name="connsiteY1-264" fmla="*/ 0 h 352425"/>
                <a:gd name="connsiteX2-265" fmla="*/ 100328 w 352425"/>
                <a:gd name="connsiteY2-266" fmla="*/ 38098 h 352425"/>
                <a:gd name="connsiteX3-267" fmla="*/ 100328 w 352425"/>
                <a:gd name="connsiteY3-268" fmla="*/ 209562 h 352425"/>
                <a:gd name="connsiteX4-269" fmla="*/ 138416 w 352425"/>
                <a:gd name="connsiteY4-270" fmla="*/ 247653 h 352425"/>
                <a:gd name="connsiteX5-271" fmla="*/ 314342 w 352425"/>
                <a:gd name="connsiteY5-272" fmla="*/ 247653 h 352425"/>
                <a:gd name="connsiteX6-273" fmla="*/ 352425 w 352425"/>
                <a:gd name="connsiteY6-274" fmla="*/ 285734 h 352425"/>
                <a:gd name="connsiteX7-275" fmla="*/ 352425 w 352425"/>
                <a:gd name="connsiteY7-276" fmla="*/ 314327 h 352425"/>
                <a:gd name="connsiteX8-277" fmla="*/ 314323 w 352425"/>
                <a:gd name="connsiteY8-278" fmla="*/ 352425 h 352425"/>
                <a:gd name="connsiteX9-279" fmla="*/ 38109 w 352425"/>
                <a:gd name="connsiteY9-280" fmla="*/ 352425 h 352425"/>
                <a:gd name="connsiteX10-281" fmla="*/ 0 w 352425"/>
                <a:gd name="connsiteY10-282" fmla="*/ 314316 h 352425"/>
                <a:gd name="connsiteX11-283" fmla="*/ 0 w 352425"/>
                <a:gd name="connsiteY11-284" fmla="*/ 38113 h 352425"/>
                <a:gd name="connsiteX12-285" fmla="*/ 38113 w 352425"/>
                <a:gd name="connsiteY12-286" fmla="*/ 0 h 352425"/>
                <a:gd name="connsiteX0-287" fmla="*/ 38113 w 352425"/>
                <a:gd name="connsiteY0-288" fmla="*/ 0 h 352425"/>
                <a:gd name="connsiteX1-289" fmla="*/ 62232 w 352425"/>
                <a:gd name="connsiteY1-290" fmla="*/ 0 h 352425"/>
                <a:gd name="connsiteX2-291" fmla="*/ 100328 w 352425"/>
                <a:gd name="connsiteY2-292" fmla="*/ 38098 h 352425"/>
                <a:gd name="connsiteX3-293" fmla="*/ 100328 w 352425"/>
                <a:gd name="connsiteY3-294" fmla="*/ 209562 h 352425"/>
                <a:gd name="connsiteX4-295" fmla="*/ 138416 w 352425"/>
                <a:gd name="connsiteY4-296" fmla="*/ 247653 h 352425"/>
                <a:gd name="connsiteX5-297" fmla="*/ 314342 w 352425"/>
                <a:gd name="connsiteY5-298" fmla="*/ 247653 h 352425"/>
                <a:gd name="connsiteX6-299" fmla="*/ 352425 w 352425"/>
                <a:gd name="connsiteY6-300" fmla="*/ 285734 h 352425"/>
                <a:gd name="connsiteX7-301" fmla="*/ 352425 w 352425"/>
                <a:gd name="connsiteY7-302" fmla="*/ 314327 h 352425"/>
                <a:gd name="connsiteX8-303" fmla="*/ 314323 w 352425"/>
                <a:gd name="connsiteY8-304" fmla="*/ 352425 h 352425"/>
                <a:gd name="connsiteX9-305" fmla="*/ 38109 w 352425"/>
                <a:gd name="connsiteY9-306" fmla="*/ 352425 h 352425"/>
                <a:gd name="connsiteX10-307" fmla="*/ 0 w 352425"/>
                <a:gd name="connsiteY10-308" fmla="*/ 314316 h 352425"/>
                <a:gd name="connsiteX11-309" fmla="*/ 0 w 352425"/>
                <a:gd name="connsiteY11-310" fmla="*/ 38113 h 352425"/>
                <a:gd name="connsiteX12-311" fmla="*/ 38113 w 352425"/>
                <a:gd name="connsiteY12-312" fmla="*/ 0 h 352425"/>
                <a:gd name="connsiteX0-313" fmla="*/ 38113 w 352425"/>
                <a:gd name="connsiteY0-314" fmla="*/ 0 h 352425"/>
                <a:gd name="connsiteX1-315" fmla="*/ 62232 w 352425"/>
                <a:gd name="connsiteY1-316" fmla="*/ 0 h 352425"/>
                <a:gd name="connsiteX2-317" fmla="*/ 100328 w 352425"/>
                <a:gd name="connsiteY2-318" fmla="*/ 38098 h 352425"/>
                <a:gd name="connsiteX3-319" fmla="*/ 100328 w 352425"/>
                <a:gd name="connsiteY3-320" fmla="*/ 209562 h 352425"/>
                <a:gd name="connsiteX4-321" fmla="*/ 138416 w 352425"/>
                <a:gd name="connsiteY4-322" fmla="*/ 247653 h 352425"/>
                <a:gd name="connsiteX5-323" fmla="*/ 314342 w 352425"/>
                <a:gd name="connsiteY5-324" fmla="*/ 247653 h 352425"/>
                <a:gd name="connsiteX6-325" fmla="*/ 352425 w 352425"/>
                <a:gd name="connsiteY6-326" fmla="*/ 285734 h 352425"/>
                <a:gd name="connsiteX7-327" fmla="*/ 352425 w 352425"/>
                <a:gd name="connsiteY7-328" fmla="*/ 314327 h 352425"/>
                <a:gd name="connsiteX8-329" fmla="*/ 314323 w 352425"/>
                <a:gd name="connsiteY8-330" fmla="*/ 352425 h 352425"/>
                <a:gd name="connsiteX9-331" fmla="*/ 38109 w 352425"/>
                <a:gd name="connsiteY9-332" fmla="*/ 352425 h 352425"/>
                <a:gd name="connsiteX10-333" fmla="*/ 0 w 352425"/>
                <a:gd name="connsiteY10-334" fmla="*/ 314316 h 352425"/>
                <a:gd name="connsiteX11-335" fmla="*/ 0 w 352425"/>
                <a:gd name="connsiteY11-336" fmla="*/ 38113 h 352425"/>
                <a:gd name="connsiteX12-337" fmla="*/ 38113 w 352425"/>
                <a:gd name="connsiteY12-338" fmla="*/ 0 h 352425"/>
                <a:gd name="connsiteX0-339" fmla="*/ 38113 w 352425"/>
                <a:gd name="connsiteY0-340" fmla="*/ 0 h 352425"/>
                <a:gd name="connsiteX1-341" fmla="*/ 62232 w 352425"/>
                <a:gd name="connsiteY1-342" fmla="*/ 0 h 352425"/>
                <a:gd name="connsiteX2-343" fmla="*/ 100328 w 352425"/>
                <a:gd name="connsiteY2-344" fmla="*/ 38098 h 352425"/>
                <a:gd name="connsiteX3-345" fmla="*/ 100328 w 352425"/>
                <a:gd name="connsiteY3-346" fmla="*/ 209562 h 352425"/>
                <a:gd name="connsiteX4-347" fmla="*/ 138416 w 352425"/>
                <a:gd name="connsiteY4-348" fmla="*/ 247653 h 352425"/>
                <a:gd name="connsiteX5-349" fmla="*/ 314342 w 352425"/>
                <a:gd name="connsiteY5-350" fmla="*/ 247653 h 352425"/>
                <a:gd name="connsiteX6-351" fmla="*/ 352425 w 352425"/>
                <a:gd name="connsiteY6-352" fmla="*/ 285734 h 352425"/>
                <a:gd name="connsiteX7-353" fmla="*/ 352425 w 352425"/>
                <a:gd name="connsiteY7-354" fmla="*/ 314327 h 352425"/>
                <a:gd name="connsiteX8-355" fmla="*/ 314323 w 352425"/>
                <a:gd name="connsiteY8-356" fmla="*/ 352425 h 352425"/>
                <a:gd name="connsiteX9-357" fmla="*/ 38109 w 352425"/>
                <a:gd name="connsiteY9-358" fmla="*/ 352425 h 352425"/>
                <a:gd name="connsiteX10-359" fmla="*/ 0 w 352425"/>
                <a:gd name="connsiteY10-360" fmla="*/ 314316 h 352425"/>
                <a:gd name="connsiteX11-361" fmla="*/ 0 w 352425"/>
                <a:gd name="connsiteY11-362" fmla="*/ 38113 h 352425"/>
                <a:gd name="connsiteX12-363" fmla="*/ 38113 w 352425"/>
                <a:gd name="connsiteY12-364" fmla="*/ 0 h 352425"/>
                <a:gd name="connsiteX0-365" fmla="*/ 38113 w 352425"/>
                <a:gd name="connsiteY0-366" fmla="*/ 0 h 352425"/>
                <a:gd name="connsiteX1-367" fmla="*/ 62232 w 352425"/>
                <a:gd name="connsiteY1-368" fmla="*/ 0 h 352425"/>
                <a:gd name="connsiteX2-369" fmla="*/ 100328 w 352425"/>
                <a:gd name="connsiteY2-370" fmla="*/ 38098 h 352425"/>
                <a:gd name="connsiteX3-371" fmla="*/ 100328 w 352425"/>
                <a:gd name="connsiteY3-372" fmla="*/ 209562 h 352425"/>
                <a:gd name="connsiteX4-373" fmla="*/ 138416 w 352425"/>
                <a:gd name="connsiteY4-374" fmla="*/ 247653 h 352425"/>
                <a:gd name="connsiteX5-375" fmla="*/ 314342 w 352425"/>
                <a:gd name="connsiteY5-376" fmla="*/ 247653 h 352425"/>
                <a:gd name="connsiteX6-377" fmla="*/ 352425 w 352425"/>
                <a:gd name="connsiteY6-378" fmla="*/ 285734 h 352425"/>
                <a:gd name="connsiteX7-379" fmla="*/ 352425 w 352425"/>
                <a:gd name="connsiteY7-380" fmla="*/ 314327 h 352425"/>
                <a:gd name="connsiteX8-381" fmla="*/ 314323 w 352425"/>
                <a:gd name="connsiteY8-382" fmla="*/ 352425 h 352425"/>
                <a:gd name="connsiteX9-383" fmla="*/ 38109 w 352425"/>
                <a:gd name="connsiteY9-384" fmla="*/ 352425 h 352425"/>
                <a:gd name="connsiteX10-385" fmla="*/ 0 w 352425"/>
                <a:gd name="connsiteY10-386" fmla="*/ 314316 h 352425"/>
                <a:gd name="connsiteX11-387" fmla="*/ 0 w 352425"/>
                <a:gd name="connsiteY11-388" fmla="*/ 38113 h 352425"/>
                <a:gd name="connsiteX12-389" fmla="*/ 38113 w 352425"/>
                <a:gd name="connsiteY12-390" fmla="*/ 0 h 352425"/>
                <a:gd name="connsiteX0-391" fmla="*/ 38113 w 352425"/>
                <a:gd name="connsiteY0-392" fmla="*/ 0 h 352425"/>
                <a:gd name="connsiteX1-393" fmla="*/ 62232 w 352425"/>
                <a:gd name="connsiteY1-394" fmla="*/ 0 h 352425"/>
                <a:gd name="connsiteX2-395" fmla="*/ 100328 w 352425"/>
                <a:gd name="connsiteY2-396" fmla="*/ 38098 h 352425"/>
                <a:gd name="connsiteX3-397" fmla="*/ 100328 w 352425"/>
                <a:gd name="connsiteY3-398" fmla="*/ 209562 h 352425"/>
                <a:gd name="connsiteX4-399" fmla="*/ 138416 w 352425"/>
                <a:gd name="connsiteY4-400" fmla="*/ 247653 h 352425"/>
                <a:gd name="connsiteX5-401" fmla="*/ 314342 w 352425"/>
                <a:gd name="connsiteY5-402" fmla="*/ 247653 h 352425"/>
                <a:gd name="connsiteX6-403" fmla="*/ 352425 w 352425"/>
                <a:gd name="connsiteY6-404" fmla="*/ 285734 h 352425"/>
                <a:gd name="connsiteX7-405" fmla="*/ 352425 w 352425"/>
                <a:gd name="connsiteY7-406" fmla="*/ 314327 h 352425"/>
                <a:gd name="connsiteX8-407" fmla="*/ 314323 w 352425"/>
                <a:gd name="connsiteY8-408" fmla="*/ 352425 h 352425"/>
                <a:gd name="connsiteX9-409" fmla="*/ 38109 w 352425"/>
                <a:gd name="connsiteY9-410" fmla="*/ 352425 h 352425"/>
                <a:gd name="connsiteX10-411" fmla="*/ 0 w 352425"/>
                <a:gd name="connsiteY10-412" fmla="*/ 314316 h 352425"/>
                <a:gd name="connsiteX11-413" fmla="*/ 0 w 352425"/>
                <a:gd name="connsiteY11-414" fmla="*/ 38113 h 352425"/>
                <a:gd name="connsiteX12-415" fmla="*/ 38113 w 352425"/>
                <a:gd name="connsiteY12-416" fmla="*/ 0 h 352425"/>
                <a:gd name="connsiteX0-417" fmla="*/ 38113 w 352425"/>
                <a:gd name="connsiteY0-418" fmla="*/ 0 h 352425"/>
                <a:gd name="connsiteX1-419" fmla="*/ 62232 w 352425"/>
                <a:gd name="connsiteY1-420" fmla="*/ 0 h 352425"/>
                <a:gd name="connsiteX2-421" fmla="*/ 100328 w 352425"/>
                <a:gd name="connsiteY2-422" fmla="*/ 38098 h 352425"/>
                <a:gd name="connsiteX3-423" fmla="*/ 100328 w 352425"/>
                <a:gd name="connsiteY3-424" fmla="*/ 209562 h 352425"/>
                <a:gd name="connsiteX4-425" fmla="*/ 138416 w 352425"/>
                <a:gd name="connsiteY4-426" fmla="*/ 247653 h 352425"/>
                <a:gd name="connsiteX5-427" fmla="*/ 314342 w 352425"/>
                <a:gd name="connsiteY5-428" fmla="*/ 247653 h 352425"/>
                <a:gd name="connsiteX6-429" fmla="*/ 352425 w 352425"/>
                <a:gd name="connsiteY6-430" fmla="*/ 285734 h 352425"/>
                <a:gd name="connsiteX7-431" fmla="*/ 352425 w 352425"/>
                <a:gd name="connsiteY7-432" fmla="*/ 314327 h 352425"/>
                <a:gd name="connsiteX8-433" fmla="*/ 314323 w 352425"/>
                <a:gd name="connsiteY8-434" fmla="*/ 352425 h 352425"/>
                <a:gd name="connsiteX9-435" fmla="*/ 38109 w 352425"/>
                <a:gd name="connsiteY9-436" fmla="*/ 352425 h 352425"/>
                <a:gd name="connsiteX10-437" fmla="*/ 0 w 352425"/>
                <a:gd name="connsiteY10-438" fmla="*/ 314316 h 352425"/>
                <a:gd name="connsiteX11-439" fmla="*/ 0 w 352425"/>
                <a:gd name="connsiteY11-440" fmla="*/ 38113 h 352425"/>
                <a:gd name="connsiteX12-441" fmla="*/ 38113 w 352425"/>
                <a:gd name="connsiteY12-442" fmla="*/ 0 h 352425"/>
                <a:gd name="connsiteX0-443" fmla="*/ 38113 w 352425"/>
                <a:gd name="connsiteY0-444" fmla="*/ 0 h 352425"/>
                <a:gd name="connsiteX1-445" fmla="*/ 62232 w 352425"/>
                <a:gd name="connsiteY1-446" fmla="*/ 0 h 352425"/>
                <a:gd name="connsiteX2-447" fmla="*/ 100328 w 352425"/>
                <a:gd name="connsiteY2-448" fmla="*/ 38098 h 352425"/>
                <a:gd name="connsiteX3-449" fmla="*/ 100328 w 352425"/>
                <a:gd name="connsiteY3-450" fmla="*/ 209562 h 352425"/>
                <a:gd name="connsiteX4-451" fmla="*/ 138416 w 352425"/>
                <a:gd name="connsiteY4-452" fmla="*/ 247653 h 352425"/>
                <a:gd name="connsiteX5-453" fmla="*/ 314342 w 352425"/>
                <a:gd name="connsiteY5-454" fmla="*/ 247653 h 352425"/>
                <a:gd name="connsiteX6-455" fmla="*/ 352425 w 352425"/>
                <a:gd name="connsiteY6-456" fmla="*/ 285734 h 352425"/>
                <a:gd name="connsiteX7-457" fmla="*/ 352425 w 352425"/>
                <a:gd name="connsiteY7-458" fmla="*/ 314327 h 352425"/>
                <a:gd name="connsiteX8-459" fmla="*/ 314323 w 352425"/>
                <a:gd name="connsiteY8-460" fmla="*/ 352425 h 352425"/>
                <a:gd name="connsiteX9-461" fmla="*/ 38109 w 352425"/>
                <a:gd name="connsiteY9-462" fmla="*/ 352425 h 352425"/>
                <a:gd name="connsiteX10-463" fmla="*/ 0 w 352425"/>
                <a:gd name="connsiteY10-464" fmla="*/ 314316 h 352425"/>
                <a:gd name="connsiteX11-465" fmla="*/ 0 w 352425"/>
                <a:gd name="connsiteY11-466" fmla="*/ 38113 h 352425"/>
                <a:gd name="connsiteX12-467" fmla="*/ 38113 w 352425"/>
                <a:gd name="connsiteY12-468" fmla="*/ 0 h 352425"/>
                <a:gd name="connsiteX0-469" fmla="*/ 38113 w 352425"/>
                <a:gd name="connsiteY0-470" fmla="*/ 0 h 352425"/>
                <a:gd name="connsiteX1-471" fmla="*/ 62232 w 352425"/>
                <a:gd name="connsiteY1-472" fmla="*/ 0 h 352425"/>
                <a:gd name="connsiteX2-473" fmla="*/ 100328 w 352425"/>
                <a:gd name="connsiteY2-474" fmla="*/ 38098 h 352425"/>
                <a:gd name="connsiteX3-475" fmla="*/ 100328 w 352425"/>
                <a:gd name="connsiteY3-476" fmla="*/ 209562 h 352425"/>
                <a:gd name="connsiteX4-477" fmla="*/ 138416 w 352425"/>
                <a:gd name="connsiteY4-478" fmla="*/ 247653 h 352425"/>
                <a:gd name="connsiteX5-479" fmla="*/ 314342 w 352425"/>
                <a:gd name="connsiteY5-480" fmla="*/ 247653 h 352425"/>
                <a:gd name="connsiteX6-481" fmla="*/ 352425 w 352425"/>
                <a:gd name="connsiteY6-482" fmla="*/ 285734 h 352425"/>
                <a:gd name="connsiteX7-483" fmla="*/ 352425 w 352425"/>
                <a:gd name="connsiteY7-484" fmla="*/ 314327 h 352425"/>
                <a:gd name="connsiteX8-485" fmla="*/ 314323 w 352425"/>
                <a:gd name="connsiteY8-486" fmla="*/ 352425 h 352425"/>
                <a:gd name="connsiteX9-487" fmla="*/ 38109 w 352425"/>
                <a:gd name="connsiteY9-488" fmla="*/ 352425 h 352425"/>
                <a:gd name="connsiteX10-489" fmla="*/ 0 w 352425"/>
                <a:gd name="connsiteY10-490" fmla="*/ 314316 h 352425"/>
                <a:gd name="connsiteX11-491" fmla="*/ 0 w 352425"/>
                <a:gd name="connsiteY11-492" fmla="*/ 38113 h 352425"/>
                <a:gd name="connsiteX12-493" fmla="*/ 38113 w 352425"/>
                <a:gd name="connsiteY12-494" fmla="*/ 0 h 352425"/>
                <a:gd name="connsiteX0-495" fmla="*/ 38113 w 352425"/>
                <a:gd name="connsiteY0-496" fmla="*/ 0 h 352425"/>
                <a:gd name="connsiteX1-497" fmla="*/ 62232 w 352425"/>
                <a:gd name="connsiteY1-498" fmla="*/ 0 h 352425"/>
                <a:gd name="connsiteX2-499" fmla="*/ 100328 w 352425"/>
                <a:gd name="connsiteY2-500" fmla="*/ 38098 h 352425"/>
                <a:gd name="connsiteX3-501" fmla="*/ 100328 w 352425"/>
                <a:gd name="connsiteY3-502" fmla="*/ 209562 h 352425"/>
                <a:gd name="connsiteX4-503" fmla="*/ 138416 w 352425"/>
                <a:gd name="connsiteY4-504" fmla="*/ 247653 h 352425"/>
                <a:gd name="connsiteX5-505" fmla="*/ 314342 w 352425"/>
                <a:gd name="connsiteY5-506" fmla="*/ 247653 h 352425"/>
                <a:gd name="connsiteX6-507" fmla="*/ 352425 w 352425"/>
                <a:gd name="connsiteY6-508" fmla="*/ 285734 h 352425"/>
                <a:gd name="connsiteX7-509" fmla="*/ 352425 w 352425"/>
                <a:gd name="connsiteY7-510" fmla="*/ 314327 h 352425"/>
                <a:gd name="connsiteX8-511" fmla="*/ 314323 w 352425"/>
                <a:gd name="connsiteY8-512" fmla="*/ 352425 h 352425"/>
                <a:gd name="connsiteX9-513" fmla="*/ 38109 w 352425"/>
                <a:gd name="connsiteY9-514" fmla="*/ 352425 h 352425"/>
                <a:gd name="connsiteX10-515" fmla="*/ 0 w 352425"/>
                <a:gd name="connsiteY10-516" fmla="*/ 314316 h 352425"/>
                <a:gd name="connsiteX11-517" fmla="*/ 0 w 352425"/>
                <a:gd name="connsiteY11-518" fmla="*/ 38113 h 352425"/>
                <a:gd name="connsiteX12-519" fmla="*/ 38113 w 352425"/>
                <a:gd name="connsiteY12-520" fmla="*/ 0 h 352425"/>
                <a:gd name="connsiteX0-521" fmla="*/ 38113 w 352425"/>
                <a:gd name="connsiteY0-522" fmla="*/ 0 h 352425"/>
                <a:gd name="connsiteX1-523" fmla="*/ 62232 w 352425"/>
                <a:gd name="connsiteY1-524" fmla="*/ 0 h 352425"/>
                <a:gd name="connsiteX2-525" fmla="*/ 100328 w 352425"/>
                <a:gd name="connsiteY2-526" fmla="*/ 38098 h 352425"/>
                <a:gd name="connsiteX3-527" fmla="*/ 100328 w 352425"/>
                <a:gd name="connsiteY3-528" fmla="*/ 209562 h 352425"/>
                <a:gd name="connsiteX4-529" fmla="*/ 138416 w 352425"/>
                <a:gd name="connsiteY4-530" fmla="*/ 247653 h 352425"/>
                <a:gd name="connsiteX5-531" fmla="*/ 314342 w 352425"/>
                <a:gd name="connsiteY5-532" fmla="*/ 247653 h 352425"/>
                <a:gd name="connsiteX6-533" fmla="*/ 352425 w 352425"/>
                <a:gd name="connsiteY6-534" fmla="*/ 285734 h 352425"/>
                <a:gd name="connsiteX7-535" fmla="*/ 352425 w 352425"/>
                <a:gd name="connsiteY7-536" fmla="*/ 314327 h 352425"/>
                <a:gd name="connsiteX8-537" fmla="*/ 314323 w 352425"/>
                <a:gd name="connsiteY8-538" fmla="*/ 352425 h 352425"/>
                <a:gd name="connsiteX9-539" fmla="*/ 38109 w 352425"/>
                <a:gd name="connsiteY9-540" fmla="*/ 352425 h 352425"/>
                <a:gd name="connsiteX10-541" fmla="*/ 0 w 352425"/>
                <a:gd name="connsiteY10-542" fmla="*/ 314316 h 352425"/>
                <a:gd name="connsiteX11-543" fmla="*/ 0 w 352425"/>
                <a:gd name="connsiteY11-544" fmla="*/ 38113 h 352425"/>
                <a:gd name="connsiteX12-545" fmla="*/ 38113 w 352425"/>
                <a:gd name="connsiteY12-546" fmla="*/ 0 h 352425"/>
                <a:gd name="connsiteX0-547" fmla="*/ 38113 w 352425"/>
                <a:gd name="connsiteY0-548" fmla="*/ 0 h 352425"/>
                <a:gd name="connsiteX1-549" fmla="*/ 62232 w 352425"/>
                <a:gd name="connsiteY1-550" fmla="*/ 0 h 352425"/>
                <a:gd name="connsiteX2-551" fmla="*/ 100328 w 352425"/>
                <a:gd name="connsiteY2-552" fmla="*/ 38098 h 352425"/>
                <a:gd name="connsiteX3-553" fmla="*/ 100328 w 352425"/>
                <a:gd name="connsiteY3-554" fmla="*/ 209562 h 352425"/>
                <a:gd name="connsiteX4-555" fmla="*/ 138416 w 352425"/>
                <a:gd name="connsiteY4-556" fmla="*/ 247653 h 352425"/>
                <a:gd name="connsiteX5-557" fmla="*/ 314342 w 352425"/>
                <a:gd name="connsiteY5-558" fmla="*/ 247653 h 352425"/>
                <a:gd name="connsiteX6-559" fmla="*/ 352425 w 352425"/>
                <a:gd name="connsiteY6-560" fmla="*/ 285734 h 352425"/>
                <a:gd name="connsiteX7-561" fmla="*/ 352425 w 352425"/>
                <a:gd name="connsiteY7-562" fmla="*/ 314327 h 352425"/>
                <a:gd name="connsiteX8-563" fmla="*/ 314323 w 352425"/>
                <a:gd name="connsiteY8-564" fmla="*/ 352425 h 352425"/>
                <a:gd name="connsiteX9-565" fmla="*/ 38109 w 352425"/>
                <a:gd name="connsiteY9-566" fmla="*/ 352425 h 352425"/>
                <a:gd name="connsiteX10-567" fmla="*/ 0 w 352425"/>
                <a:gd name="connsiteY10-568" fmla="*/ 314316 h 352425"/>
                <a:gd name="connsiteX11-569" fmla="*/ 0 w 352425"/>
                <a:gd name="connsiteY11-570" fmla="*/ 38113 h 352425"/>
                <a:gd name="connsiteX12-571" fmla="*/ 38113 w 352425"/>
                <a:gd name="connsiteY12-572" fmla="*/ 0 h 3524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352425" h="352425">
                  <a:moveTo>
                    <a:pt x="38113" y="0"/>
                  </a:moveTo>
                  <a:cubicBezTo>
                    <a:pt x="38113" y="0"/>
                    <a:pt x="62233" y="1"/>
                    <a:pt x="62232" y="0"/>
                  </a:cubicBezTo>
                  <a:cubicBezTo>
                    <a:pt x="84551" y="1"/>
                    <a:pt x="100329" y="15781"/>
                    <a:pt x="100328" y="38098"/>
                  </a:cubicBezTo>
                  <a:cubicBezTo>
                    <a:pt x="100329" y="38099"/>
                    <a:pt x="100329" y="209563"/>
                    <a:pt x="100328" y="209562"/>
                  </a:cubicBezTo>
                  <a:cubicBezTo>
                    <a:pt x="100329" y="231876"/>
                    <a:pt x="116104" y="247654"/>
                    <a:pt x="138416" y="247653"/>
                  </a:cubicBezTo>
                  <a:cubicBezTo>
                    <a:pt x="138417" y="247654"/>
                    <a:pt x="314343" y="247654"/>
                    <a:pt x="314342" y="247653"/>
                  </a:cubicBezTo>
                  <a:cubicBezTo>
                    <a:pt x="336652" y="247654"/>
                    <a:pt x="352426" y="263426"/>
                    <a:pt x="352425" y="285734"/>
                  </a:cubicBezTo>
                  <a:cubicBezTo>
                    <a:pt x="352426" y="285735"/>
                    <a:pt x="352426" y="314328"/>
                    <a:pt x="352425" y="314327"/>
                  </a:cubicBezTo>
                  <a:cubicBezTo>
                    <a:pt x="352426" y="336646"/>
                    <a:pt x="336644" y="352426"/>
                    <a:pt x="314323" y="352425"/>
                  </a:cubicBezTo>
                  <a:cubicBezTo>
                    <a:pt x="314324" y="352426"/>
                    <a:pt x="38110" y="352426"/>
                    <a:pt x="38109" y="352425"/>
                  </a:cubicBezTo>
                  <a:cubicBezTo>
                    <a:pt x="15787" y="352426"/>
                    <a:pt x="1" y="336640"/>
                    <a:pt x="0" y="314316"/>
                  </a:cubicBezTo>
                  <a:cubicBezTo>
                    <a:pt x="1" y="314317"/>
                    <a:pt x="1" y="38114"/>
                    <a:pt x="0" y="38113"/>
                  </a:cubicBezTo>
                  <a:cubicBezTo>
                    <a:pt x="1" y="15790"/>
                    <a:pt x="15788" y="0"/>
                    <a:pt x="38113" y="0"/>
                  </a:cubicBezTo>
                  <a:close/>
                </a:path>
              </a:pathLst>
            </a:custGeom>
            <a:gradFill>
              <a:gsLst>
                <a:gs pos="88000">
                  <a:schemeClr val="accent1"/>
                </a:gs>
                <a:gs pos="0">
                  <a:schemeClr val="accent1">
                    <a:lumMod val="25000"/>
                    <a:lumOff val="75000"/>
                  </a:schemeClr>
                </a:gs>
              </a:gsLst>
              <a:lin ang="8100000" scaled="1"/>
            </a:gradFill>
            <a:ln>
              <a:noFill/>
            </a:ln>
            <a:effectLst>
              <a:outerShdw blurRad="101600" dist="38100" dir="18900000" algn="b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4" name="任意多边形: 形状 14"/>
            <p:cNvSpPr/>
            <p:nvPr>
              <p:custDataLst>
                <p:tags r:id="rId3"/>
              </p:custDataLst>
            </p:nvPr>
          </p:nvSpPr>
          <p:spPr>
            <a:xfrm rot="5400000">
              <a:off x="787" y="1718"/>
              <a:ext cx="555" cy="555"/>
            </a:xfrm>
            <a:custGeom>
              <a:avLst/>
              <a:gdLst>
                <a:gd name="connsiteX0" fmla="*/ 38113 w 352425"/>
                <a:gd name="connsiteY0" fmla="*/ 0 h 352425"/>
                <a:gd name="connsiteX1" fmla="*/ 62232 w 352425"/>
                <a:gd name="connsiteY1" fmla="*/ 0 h 352425"/>
                <a:gd name="connsiteX2" fmla="*/ 100328 w 352425"/>
                <a:gd name="connsiteY2" fmla="*/ 38098 h 352425"/>
                <a:gd name="connsiteX3" fmla="*/ 100328 w 352425"/>
                <a:gd name="connsiteY3" fmla="*/ 209562 h 352425"/>
                <a:gd name="connsiteX4" fmla="*/ 138416 w 352425"/>
                <a:gd name="connsiteY4" fmla="*/ 247653 h 352425"/>
                <a:gd name="connsiteX5" fmla="*/ 314342 w 352425"/>
                <a:gd name="connsiteY5" fmla="*/ 247653 h 352425"/>
                <a:gd name="connsiteX6" fmla="*/ 352425 w 352425"/>
                <a:gd name="connsiteY6" fmla="*/ 285734 h 352425"/>
                <a:gd name="connsiteX7" fmla="*/ 352425 w 352425"/>
                <a:gd name="connsiteY7" fmla="*/ 314327 h 352425"/>
                <a:gd name="connsiteX8" fmla="*/ 314323 w 352425"/>
                <a:gd name="connsiteY8" fmla="*/ 352425 h 352425"/>
                <a:gd name="connsiteX9" fmla="*/ 38109 w 352425"/>
                <a:gd name="connsiteY9" fmla="*/ 352425 h 352425"/>
                <a:gd name="connsiteX10" fmla="*/ 0 w 352425"/>
                <a:gd name="connsiteY10" fmla="*/ 314316 h 352425"/>
                <a:gd name="connsiteX11" fmla="*/ 0 w 352425"/>
                <a:gd name="connsiteY11" fmla="*/ 38113 h 352425"/>
                <a:gd name="connsiteX12" fmla="*/ 38113 w 352425"/>
                <a:gd name="connsiteY12" fmla="*/ 0 h 352425"/>
                <a:gd name="connsiteX0-1" fmla="*/ 38113 w 352425"/>
                <a:gd name="connsiteY0-2" fmla="*/ 0 h 352425"/>
                <a:gd name="connsiteX1-3" fmla="*/ 62232 w 352425"/>
                <a:gd name="connsiteY1-4" fmla="*/ 0 h 352425"/>
                <a:gd name="connsiteX2-5" fmla="*/ 100328 w 352425"/>
                <a:gd name="connsiteY2-6" fmla="*/ 38098 h 352425"/>
                <a:gd name="connsiteX3-7" fmla="*/ 100328 w 352425"/>
                <a:gd name="connsiteY3-8" fmla="*/ 209562 h 352425"/>
                <a:gd name="connsiteX4-9" fmla="*/ 138416 w 352425"/>
                <a:gd name="connsiteY4-10" fmla="*/ 247653 h 352425"/>
                <a:gd name="connsiteX5-11" fmla="*/ 314342 w 352425"/>
                <a:gd name="connsiteY5-12" fmla="*/ 247653 h 352425"/>
                <a:gd name="connsiteX6-13" fmla="*/ 352425 w 352425"/>
                <a:gd name="connsiteY6-14" fmla="*/ 285734 h 352425"/>
                <a:gd name="connsiteX7-15" fmla="*/ 352425 w 352425"/>
                <a:gd name="connsiteY7-16" fmla="*/ 314327 h 352425"/>
                <a:gd name="connsiteX8-17" fmla="*/ 314323 w 352425"/>
                <a:gd name="connsiteY8-18" fmla="*/ 352425 h 352425"/>
                <a:gd name="connsiteX9-19" fmla="*/ 38109 w 352425"/>
                <a:gd name="connsiteY9-20" fmla="*/ 352425 h 352425"/>
                <a:gd name="connsiteX10-21" fmla="*/ 0 w 352425"/>
                <a:gd name="connsiteY10-22" fmla="*/ 314316 h 352425"/>
                <a:gd name="connsiteX11-23" fmla="*/ 0 w 352425"/>
                <a:gd name="connsiteY11-24" fmla="*/ 38113 h 352425"/>
                <a:gd name="connsiteX12-25" fmla="*/ 38113 w 352425"/>
                <a:gd name="connsiteY12-26" fmla="*/ 0 h 352425"/>
                <a:gd name="connsiteX0-27" fmla="*/ 38113 w 352425"/>
                <a:gd name="connsiteY0-28" fmla="*/ 0 h 352425"/>
                <a:gd name="connsiteX1-29" fmla="*/ 62232 w 352425"/>
                <a:gd name="connsiteY1-30" fmla="*/ 0 h 352425"/>
                <a:gd name="connsiteX2-31" fmla="*/ 100328 w 352425"/>
                <a:gd name="connsiteY2-32" fmla="*/ 38098 h 352425"/>
                <a:gd name="connsiteX3-33" fmla="*/ 100328 w 352425"/>
                <a:gd name="connsiteY3-34" fmla="*/ 209562 h 352425"/>
                <a:gd name="connsiteX4-35" fmla="*/ 138416 w 352425"/>
                <a:gd name="connsiteY4-36" fmla="*/ 247653 h 352425"/>
                <a:gd name="connsiteX5-37" fmla="*/ 314342 w 352425"/>
                <a:gd name="connsiteY5-38" fmla="*/ 247653 h 352425"/>
                <a:gd name="connsiteX6-39" fmla="*/ 352425 w 352425"/>
                <a:gd name="connsiteY6-40" fmla="*/ 285734 h 352425"/>
                <a:gd name="connsiteX7-41" fmla="*/ 352425 w 352425"/>
                <a:gd name="connsiteY7-42" fmla="*/ 314327 h 352425"/>
                <a:gd name="connsiteX8-43" fmla="*/ 314323 w 352425"/>
                <a:gd name="connsiteY8-44" fmla="*/ 352425 h 352425"/>
                <a:gd name="connsiteX9-45" fmla="*/ 38109 w 352425"/>
                <a:gd name="connsiteY9-46" fmla="*/ 352425 h 352425"/>
                <a:gd name="connsiteX10-47" fmla="*/ 0 w 352425"/>
                <a:gd name="connsiteY10-48" fmla="*/ 314316 h 352425"/>
                <a:gd name="connsiteX11-49" fmla="*/ 0 w 352425"/>
                <a:gd name="connsiteY11-50" fmla="*/ 38113 h 352425"/>
                <a:gd name="connsiteX12-51" fmla="*/ 38113 w 352425"/>
                <a:gd name="connsiteY12-52" fmla="*/ 0 h 352425"/>
                <a:gd name="connsiteX0-53" fmla="*/ 38113 w 352425"/>
                <a:gd name="connsiteY0-54" fmla="*/ 0 h 352425"/>
                <a:gd name="connsiteX1-55" fmla="*/ 62232 w 352425"/>
                <a:gd name="connsiteY1-56" fmla="*/ 0 h 352425"/>
                <a:gd name="connsiteX2-57" fmla="*/ 100328 w 352425"/>
                <a:gd name="connsiteY2-58" fmla="*/ 38098 h 352425"/>
                <a:gd name="connsiteX3-59" fmla="*/ 100328 w 352425"/>
                <a:gd name="connsiteY3-60" fmla="*/ 209562 h 352425"/>
                <a:gd name="connsiteX4-61" fmla="*/ 138416 w 352425"/>
                <a:gd name="connsiteY4-62" fmla="*/ 247653 h 352425"/>
                <a:gd name="connsiteX5-63" fmla="*/ 314342 w 352425"/>
                <a:gd name="connsiteY5-64" fmla="*/ 247653 h 352425"/>
                <a:gd name="connsiteX6-65" fmla="*/ 352425 w 352425"/>
                <a:gd name="connsiteY6-66" fmla="*/ 285734 h 352425"/>
                <a:gd name="connsiteX7-67" fmla="*/ 352425 w 352425"/>
                <a:gd name="connsiteY7-68" fmla="*/ 314327 h 352425"/>
                <a:gd name="connsiteX8-69" fmla="*/ 314323 w 352425"/>
                <a:gd name="connsiteY8-70" fmla="*/ 352425 h 352425"/>
                <a:gd name="connsiteX9-71" fmla="*/ 38109 w 352425"/>
                <a:gd name="connsiteY9-72" fmla="*/ 352425 h 352425"/>
                <a:gd name="connsiteX10-73" fmla="*/ 0 w 352425"/>
                <a:gd name="connsiteY10-74" fmla="*/ 314316 h 352425"/>
                <a:gd name="connsiteX11-75" fmla="*/ 0 w 352425"/>
                <a:gd name="connsiteY11-76" fmla="*/ 38113 h 352425"/>
                <a:gd name="connsiteX12-77" fmla="*/ 38113 w 352425"/>
                <a:gd name="connsiteY12-78" fmla="*/ 0 h 352425"/>
                <a:gd name="connsiteX0-79" fmla="*/ 38113 w 352425"/>
                <a:gd name="connsiteY0-80" fmla="*/ 0 h 352425"/>
                <a:gd name="connsiteX1-81" fmla="*/ 62232 w 352425"/>
                <a:gd name="connsiteY1-82" fmla="*/ 0 h 352425"/>
                <a:gd name="connsiteX2-83" fmla="*/ 100328 w 352425"/>
                <a:gd name="connsiteY2-84" fmla="*/ 38098 h 352425"/>
                <a:gd name="connsiteX3-85" fmla="*/ 100328 w 352425"/>
                <a:gd name="connsiteY3-86" fmla="*/ 209562 h 352425"/>
                <a:gd name="connsiteX4-87" fmla="*/ 138416 w 352425"/>
                <a:gd name="connsiteY4-88" fmla="*/ 247653 h 352425"/>
                <a:gd name="connsiteX5-89" fmla="*/ 314342 w 352425"/>
                <a:gd name="connsiteY5-90" fmla="*/ 247653 h 352425"/>
                <a:gd name="connsiteX6-91" fmla="*/ 352425 w 352425"/>
                <a:gd name="connsiteY6-92" fmla="*/ 285734 h 352425"/>
                <a:gd name="connsiteX7-93" fmla="*/ 352425 w 352425"/>
                <a:gd name="connsiteY7-94" fmla="*/ 314327 h 352425"/>
                <a:gd name="connsiteX8-95" fmla="*/ 314323 w 352425"/>
                <a:gd name="connsiteY8-96" fmla="*/ 352425 h 352425"/>
                <a:gd name="connsiteX9-97" fmla="*/ 38109 w 352425"/>
                <a:gd name="connsiteY9-98" fmla="*/ 352425 h 352425"/>
                <a:gd name="connsiteX10-99" fmla="*/ 0 w 352425"/>
                <a:gd name="connsiteY10-100" fmla="*/ 314316 h 352425"/>
                <a:gd name="connsiteX11-101" fmla="*/ 0 w 352425"/>
                <a:gd name="connsiteY11-102" fmla="*/ 38113 h 352425"/>
                <a:gd name="connsiteX12-103" fmla="*/ 38113 w 352425"/>
                <a:gd name="connsiteY12-104" fmla="*/ 0 h 352425"/>
                <a:gd name="connsiteX0-105" fmla="*/ 38113 w 352425"/>
                <a:gd name="connsiteY0-106" fmla="*/ 0 h 352425"/>
                <a:gd name="connsiteX1-107" fmla="*/ 62232 w 352425"/>
                <a:gd name="connsiteY1-108" fmla="*/ 0 h 352425"/>
                <a:gd name="connsiteX2-109" fmla="*/ 100328 w 352425"/>
                <a:gd name="connsiteY2-110" fmla="*/ 38098 h 352425"/>
                <a:gd name="connsiteX3-111" fmla="*/ 100328 w 352425"/>
                <a:gd name="connsiteY3-112" fmla="*/ 209562 h 352425"/>
                <a:gd name="connsiteX4-113" fmla="*/ 138416 w 352425"/>
                <a:gd name="connsiteY4-114" fmla="*/ 247653 h 352425"/>
                <a:gd name="connsiteX5-115" fmla="*/ 314342 w 352425"/>
                <a:gd name="connsiteY5-116" fmla="*/ 247653 h 352425"/>
                <a:gd name="connsiteX6-117" fmla="*/ 352425 w 352425"/>
                <a:gd name="connsiteY6-118" fmla="*/ 285734 h 352425"/>
                <a:gd name="connsiteX7-119" fmla="*/ 352425 w 352425"/>
                <a:gd name="connsiteY7-120" fmla="*/ 314327 h 352425"/>
                <a:gd name="connsiteX8-121" fmla="*/ 314323 w 352425"/>
                <a:gd name="connsiteY8-122" fmla="*/ 352425 h 352425"/>
                <a:gd name="connsiteX9-123" fmla="*/ 38109 w 352425"/>
                <a:gd name="connsiteY9-124" fmla="*/ 352425 h 352425"/>
                <a:gd name="connsiteX10-125" fmla="*/ 0 w 352425"/>
                <a:gd name="connsiteY10-126" fmla="*/ 314316 h 352425"/>
                <a:gd name="connsiteX11-127" fmla="*/ 0 w 352425"/>
                <a:gd name="connsiteY11-128" fmla="*/ 38113 h 352425"/>
                <a:gd name="connsiteX12-129" fmla="*/ 38113 w 352425"/>
                <a:gd name="connsiteY12-130" fmla="*/ 0 h 352425"/>
                <a:gd name="connsiteX0-131" fmla="*/ 38113 w 352425"/>
                <a:gd name="connsiteY0-132" fmla="*/ 0 h 352425"/>
                <a:gd name="connsiteX1-133" fmla="*/ 62232 w 352425"/>
                <a:gd name="connsiteY1-134" fmla="*/ 0 h 352425"/>
                <a:gd name="connsiteX2-135" fmla="*/ 100328 w 352425"/>
                <a:gd name="connsiteY2-136" fmla="*/ 38098 h 352425"/>
                <a:gd name="connsiteX3-137" fmla="*/ 100328 w 352425"/>
                <a:gd name="connsiteY3-138" fmla="*/ 209562 h 352425"/>
                <a:gd name="connsiteX4-139" fmla="*/ 138416 w 352425"/>
                <a:gd name="connsiteY4-140" fmla="*/ 247653 h 352425"/>
                <a:gd name="connsiteX5-141" fmla="*/ 314342 w 352425"/>
                <a:gd name="connsiteY5-142" fmla="*/ 247653 h 352425"/>
                <a:gd name="connsiteX6-143" fmla="*/ 352425 w 352425"/>
                <a:gd name="connsiteY6-144" fmla="*/ 285734 h 352425"/>
                <a:gd name="connsiteX7-145" fmla="*/ 352425 w 352425"/>
                <a:gd name="connsiteY7-146" fmla="*/ 314327 h 352425"/>
                <a:gd name="connsiteX8-147" fmla="*/ 314323 w 352425"/>
                <a:gd name="connsiteY8-148" fmla="*/ 352425 h 352425"/>
                <a:gd name="connsiteX9-149" fmla="*/ 38109 w 352425"/>
                <a:gd name="connsiteY9-150" fmla="*/ 352425 h 352425"/>
                <a:gd name="connsiteX10-151" fmla="*/ 0 w 352425"/>
                <a:gd name="connsiteY10-152" fmla="*/ 314316 h 352425"/>
                <a:gd name="connsiteX11-153" fmla="*/ 0 w 352425"/>
                <a:gd name="connsiteY11-154" fmla="*/ 38113 h 352425"/>
                <a:gd name="connsiteX12-155" fmla="*/ 38113 w 352425"/>
                <a:gd name="connsiteY12-156" fmla="*/ 0 h 352425"/>
                <a:gd name="connsiteX0-157" fmla="*/ 38113 w 352425"/>
                <a:gd name="connsiteY0-158" fmla="*/ 0 h 352425"/>
                <a:gd name="connsiteX1-159" fmla="*/ 62232 w 352425"/>
                <a:gd name="connsiteY1-160" fmla="*/ 0 h 352425"/>
                <a:gd name="connsiteX2-161" fmla="*/ 100328 w 352425"/>
                <a:gd name="connsiteY2-162" fmla="*/ 38098 h 352425"/>
                <a:gd name="connsiteX3-163" fmla="*/ 100328 w 352425"/>
                <a:gd name="connsiteY3-164" fmla="*/ 209562 h 352425"/>
                <a:gd name="connsiteX4-165" fmla="*/ 138416 w 352425"/>
                <a:gd name="connsiteY4-166" fmla="*/ 247653 h 352425"/>
                <a:gd name="connsiteX5-167" fmla="*/ 314342 w 352425"/>
                <a:gd name="connsiteY5-168" fmla="*/ 247653 h 352425"/>
                <a:gd name="connsiteX6-169" fmla="*/ 352425 w 352425"/>
                <a:gd name="connsiteY6-170" fmla="*/ 285734 h 352425"/>
                <a:gd name="connsiteX7-171" fmla="*/ 352425 w 352425"/>
                <a:gd name="connsiteY7-172" fmla="*/ 314327 h 352425"/>
                <a:gd name="connsiteX8-173" fmla="*/ 314323 w 352425"/>
                <a:gd name="connsiteY8-174" fmla="*/ 352425 h 352425"/>
                <a:gd name="connsiteX9-175" fmla="*/ 38109 w 352425"/>
                <a:gd name="connsiteY9-176" fmla="*/ 352425 h 352425"/>
                <a:gd name="connsiteX10-177" fmla="*/ 0 w 352425"/>
                <a:gd name="connsiteY10-178" fmla="*/ 314316 h 352425"/>
                <a:gd name="connsiteX11-179" fmla="*/ 0 w 352425"/>
                <a:gd name="connsiteY11-180" fmla="*/ 38113 h 352425"/>
                <a:gd name="connsiteX12-181" fmla="*/ 38113 w 352425"/>
                <a:gd name="connsiteY12-182" fmla="*/ 0 h 352425"/>
                <a:gd name="connsiteX0-183" fmla="*/ 38113 w 352425"/>
                <a:gd name="connsiteY0-184" fmla="*/ 0 h 352425"/>
                <a:gd name="connsiteX1-185" fmla="*/ 62232 w 352425"/>
                <a:gd name="connsiteY1-186" fmla="*/ 0 h 352425"/>
                <a:gd name="connsiteX2-187" fmla="*/ 100328 w 352425"/>
                <a:gd name="connsiteY2-188" fmla="*/ 38098 h 352425"/>
                <a:gd name="connsiteX3-189" fmla="*/ 100328 w 352425"/>
                <a:gd name="connsiteY3-190" fmla="*/ 209562 h 352425"/>
                <a:gd name="connsiteX4-191" fmla="*/ 138416 w 352425"/>
                <a:gd name="connsiteY4-192" fmla="*/ 247653 h 352425"/>
                <a:gd name="connsiteX5-193" fmla="*/ 314342 w 352425"/>
                <a:gd name="connsiteY5-194" fmla="*/ 247653 h 352425"/>
                <a:gd name="connsiteX6-195" fmla="*/ 352425 w 352425"/>
                <a:gd name="connsiteY6-196" fmla="*/ 285734 h 352425"/>
                <a:gd name="connsiteX7-197" fmla="*/ 352425 w 352425"/>
                <a:gd name="connsiteY7-198" fmla="*/ 314327 h 352425"/>
                <a:gd name="connsiteX8-199" fmla="*/ 314323 w 352425"/>
                <a:gd name="connsiteY8-200" fmla="*/ 352425 h 352425"/>
                <a:gd name="connsiteX9-201" fmla="*/ 38109 w 352425"/>
                <a:gd name="connsiteY9-202" fmla="*/ 352425 h 352425"/>
                <a:gd name="connsiteX10-203" fmla="*/ 0 w 352425"/>
                <a:gd name="connsiteY10-204" fmla="*/ 314316 h 352425"/>
                <a:gd name="connsiteX11-205" fmla="*/ 0 w 352425"/>
                <a:gd name="connsiteY11-206" fmla="*/ 38113 h 352425"/>
                <a:gd name="connsiteX12-207" fmla="*/ 38113 w 352425"/>
                <a:gd name="connsiteY12-208" fmla="*/ 0 h 352425"/>
                <a:gd name="connsiteX0-209" fmla="*/ 38113 w 352425"/>
                <a:gd name="connsiteY0-210" fmla="*/ 0 h 352425"/>
                <a:gd name="connsiteX1-211" fmla="*/ 62232 w 352425"/>
                <a:gd name="connsiteY1-212" fmla="*/ 0 h 352425"/>
                <a:gd name="connsiteX2-213" fmla="*/ 100328 w 352425"/>
                <a:gd name="connsiteY2-214" fmla="*/ 38098 h 352425"/>
                <a:gd name="connsiteX3-215" fmla="*/ 100328 w 352425"/>
                <a:gd name="connsiteY3-216" fmla="*/ 209562 h 352425"/>
                <a:gd name="connsiteX4-217" fmla="*/ 138416 w 352425"/>
                <a:gd name="connsiteY4-218" fmla="*/ 247653 h 352425"/>
                <a:gd name="connsiteX5-219" fmla="*/ 314342 w 352425"/>
                <a:gd name="connsiteY5-220" fmla="*/ 247653 h 352425"/>
                <a:gd name="connsiteX6-221" fmla="*/ 352425 w 352425"/>
                <a:gd name="connsiteY6-222" fmla="*/ 285734 h 352425"/>
                <a:gd name="connsiteX7-223" fmla="*/ 352425 w 352425"/>
                <a:gd name="connsiteY7-224" fmla="*/ 314327 h 352425"/>
                <a:gd name="connsiteX8-225" fmla="*/ 314323 w 352425"/>
                <a:gd name="connsiteY8-226" fmla="*/ 352425 h 352425"/>
                <a:gd name="connsiteX9-227" fmla="*/ 38109 w 352425"/>
                <a:gd name="connsiteY9-228" fmla="*/ 352425 h 352425"/>
                <a:gd name="connsiteX10-229" fmla="*/ 0 w 352425"/>
                <a:gd name="connsiteY10-230" fmla="*/ 314316 h 352425"/>
                <a:gd name="connsiteX11-231" fmla="*/ 0 w 352425"/>
                <a:gd name="connsiteY11-232" fmla="*/ 38113 h 352425"/>
                <a:gd name="connsiteX12-233" fmla="*/ 38113 w 352425"/>
                <a:gd name="connsiteY12-234" fmla="*/ 0 h 352425"/>
                <a:gd name="connsiteX0-235" fmla="*/ 38113 w 352425"/>
                <a:gd name="connsiteY0-236" fmla="*/ 0 h 352425"/>
                <a:gd name="connsiteX1-237" fmla="*/ 62232 w 352425"/>
                <a:gd name="connsiteY1-238" fmla="*/ 0 h 352425"/>
                <a:gd name="connsiteX2-239" fmla="*/ 100328 w 352425"/>
                <a:gd name="connsiteY2-240" fmla="*/ 38098 h 352425"/>
                <a:gd name="connsiteX3-241" fmla="*/ 100328 w 352425"/>
                <a:gd name="connsiteY3-242" fmla="*/ 209562 h 352425"/>
                <a:gd name="connsiteX4-243" fmla="*/ 138416 w 352425"/>
                <a:gd name="connsiteY4-244" fmla="*/ 247653 h 352425"/>
                <a:gd name="connsiteX5-245" fmla="*/ 314342 w 352425"/>
                <a:gd name="connsiteY5-246" fmla="*/ 247653 h 352425"/>
                <a:gd name="connsiteX6-247" fmla="*/ 352425 w 352425"/>
                <a:gd name="connsiteY6-248" fmla="*/ 285734 h 352425"/>
                <a:gd name="connsiteX7-249" fmla="*/ 352425 w 352425"/>
                <a:gd name="connsiteY7-250" fmla="*/ 314327 h 352425"/>
                <a:gd name="connsiteX8-251" fmla="*/ 314323 w 352425"/>
                <a:gd name="connsiteY8-252" fmla="*/ 352425 h 352425"/>
                <a:gd name="connsiteX9-253" fmla="*/ 38109 w 352425"/>
                <a:gd name="connsiteY9-254" fmla="*/ 352425 h 352425"/>
                <a:gd name="connsiteX10-255" fmla="*/ 0 w 352425"/>
                <a:gd name="connsiteY10-256" fmla="*/ 314316 h 352425"/>
                <a:gd name="connsiteX11-257" fmla="*/ 0 w 352425"/>
                <a:gd name="connsiteY11-258" fmla="*/ 38113 h 352425"/>
                <a:gd name="connsiteX12-259" fmla="*/ 38113 w 352425"/>
                <a:gd name="connsiteY12-260" fmla="*/ 0 h 352425"/>
                <a:gd name="connsiteX0-261" fmla="*/ 38113 w 352425"/>
                <a:gd name="connsiteY0-262" fmla="*/ 0 h 352425"/>
                <a:gd name="connsiteX1-263" fmla="*/ 62232 w 352425"/>
                <a:gd name="connsiteY1-264" fmla="*/ 0 h 352425"/>
                <a:gd name="connsiteX2-265" fmla="*/ 100328 w 352425"/>
                <a:gd name="connsiteY2-266" fmla="*/ 38098 h 352425"/>
                <a:gd name="connsiteX3-267" fmla="*/ 100328 w 352425"/>
                <a:gd name="connsiteY3-268" fmla="*/ 209562 h 352425"/>
                <a:gd name="connsiteX4-269" fmla="*/ 138416 w 352425"/>
                <a:gd name="connsiteY4-270" fmla="*/ 247653 h 352425"/>
                <a:gd name="connsiteX5-271" fmla="*/ 314342 w 352425"/>
                <a:gd name="connsiteY5-272" fmla="*/ 247653 h 352425"/>
                <a:gd name="connsiteX6-273" fmla="*/ 352425 w 352425"/>
                <a:gd name="connsiteY6-274" fmla="*/ 285734 h 352425"/>
                <a:gd name="connsiteX7-275" fmla="*/ 352425 w 352425"/>
                <a:gd name="connsiteY7-276" fmla="*/ 314327 h 352425"/>
                <a:gd name="connsiteX8-277" fmla="*/ 314323 w 352425"/>
                <a:gd name="connsiteY8-278" fmla="*/ 352425 h 352425"/>
                <a:gd name="connsiteX9-279" fmla="*/ 38109 w 352425"/>
                <a:gd name="connsiteY9-280" fmla="*/ 352425 h 352425"/>
                <a:gd name="connsiteX10-281" fmla="*/ 0 w 352425"/>
                <a:gd name="connsiteY10-282" fmla="*/ 314316 h 352425"/>
                <a:gd name="connsiteX11-283" fmla="*/ 0 w 352425"/>
                <a:gd name="connsiteY11-284" fmla="*/ 38113 h 352425"/>
                <a:gd name="connsiteX12-285" fmla="*/ 38113 w 352425"/>
                <a:gd name="connsiteY12-286" fmla="*/ 0 h 352425"/>
                <a:gd name="connsiteX0-287" fmla="*/ 38113 w 352425"/>
                <a:gd name="connsiteY0-288" fmla="*/ 0 h 352425"/>
                <a:gd name="connsiteX1-289" fmla="*/ 62232 w 352425"/>
                <a:gd name="connsiteY1-290" fmla="*/ 0 h 352425"/>
                <a:gd name="connsiteX2-291" fmla="*/ 100328 w 352425"/>
                <a:gd name="connsiteY2-292" fmla="*/ 38098 h 352425"/>
                <a:gd name="connsiteX3-293" fmla="*/ 100328 w 352425"/>
                <a:gd name="connsiteY3-294" fmla="*/ 209562 h 352425"/>
                <a:gd name="connsiteX4-295" fmla="*/ 138416 w 352425"/>
                <a:gd name="connsiteY4-296" fmla="*/ 247653 h 352425"/>
                <a:gd name="connsiteX5-297" fmla="*/ 314342 w 352425"/>
                <a:gd name="connsiteY5-298" fmla="*/ 247653 h 352425"/>
                <a:gd name="connsiteX6-299" fmla="*/ 352425 w 352425"/>
                <a:gd name="connsiteY6-300" fmla="*/ 285734 h 352425"/>
                <a:gd name="connsiteX7-301" fmla="*/ 352425 w 352425"/>
                <a:gd name="connsiteY7-302" fmla="*/ 314327 h 352425"/>
                <a:gd name="connsiteX8-303" fmla="*/ 314323 w 352425"/>
                <a:gd name="connsiteY8-304" fmla="*/ 352425 h 352425"/>
                <a:gd name="connsiteX9-305" fmla="*/ 38109 w 352425"/>
                <a:gd name="connsiteY9-306" fmla="*/ 352425 h 352425"/>
                <a:gd name="connsiteX10-307" fmla="*/ 0 w 352425"/>
                <a:gd name="connsiteY10-308" fmla="*/ 314316 h 352425"/>
                <a:gd name="connsiteX11-309" fmla="*/ 0 w 352425"/>
                <a:gd name="connsiteY11-310" fmla="*/ 38113 h 352425"/>
                <a:gd name="connsiteX12-311" fmla="*/ 38113 w 352425"/>
                <a:gd name="connsiteY12-312" fmla="*/ 0 h 352425"/>
                <a:gd name="connsiteX0-313" fmla="*/ 38113 w 352425"/>
                <a:gd name="connsiteY0-314" fmla="*/ 0 h 352425"/>
                <a:gd name="connsiteX1-315" fmla="*/ 62232 w 352425"/>
                <a:gd name="connsiteY1-316" fmla="*/ 0 h 352425"/>
                <a:gd name="connsiteX2-317" fmla="*/ 100328 w 352425"/>
                <a:gd name="connsiteY2-318" fmla="*/ 38098 h 352425"/>
                <a:gd name="connsiteX3-319" fmla="*/ 100328 w 352425"/>
                <a:gd name="connsiteY3-320" fmla="*/ 209562 h 352425"/>
                <a:gd name="connsiteX4-321" fmla="*/ 138416 w 352425"/>
                <a:gd name="connsiteY4-322" fmla="*/ 247653 h 352425"/>
                <a:gd name="connsiteX5-323" fmla="*/ 314342 w 352425"/>
                <a:gd name="connsiteY5-324" fmla="*/ 247653 h 352425"/>
                <a:gd name="connsiteX6-325" fmla="*/ 352425 w 352425"/>
                <a:gd name="connsiteY6-326" fmla="*/ 285734 h 352425"/>
                <a:gd name="connsiteX7-327" fmla="*/ 352425 w 352425"/>
                <a:gd name="connsiteY7-328" fmla="*/ 314327 h 352425"/>
                <a:gd name="connsiteX8-329" fmla="*/ 314323 w 352425"/>
                <a:gd name="connsiteY8-330" fmla="*/ 352425 h 352425"/>
                <a:gd name="connsiteX9-331" fmla="*/ 38109 w 352425"/>
                <a:gd name="connsiteY9-332" fmla="*/ 352425 h 352425"/>
                <a:gd name="connsiteX10-333" fmla="*/ 0 w 352425"/>
                <a:gd name="connsiteY10-334" fmla="*/ 314316 h 352425"/>
                <a:gd name="connsiteX11-335" fmla="*/ 0 w 352425"/>
                <a:gd name="connsiteY11-336" fmla="*/ 38113 h 352425"/>
                <a:gd name="connsiteX12-337" fmla="*/ 38113 w 352425"/>
                <a:gd name="connsiteY12-338" fmla="*/ 0 h 352425"/>
                <a:gd name="connsiteX0-339" fmla="*/ 38113 w 352425"/>
                <a:gd name="connsiteY0-340" fmla="*/ 0 h 352425"/>
                <a:gd name="connsiteX1-341" fmla="*/ 62232 w 352425"/>
                <a:gd name="connsiteY1-342" fmla="*/ 0 h 352425"/>
                <a:gd name="connsiteX2-343" fmla="*/ 100328 w 352425"/>
                <a:gd name="connsiteY2-344" fmla="*/ 38098 h 352425"/>
                <a:gd name="connsiteX3-345" fmla="*/ 100328 w 352425"/>
                <a:gd name="connsiteY3-346" fmla="*/ 209562 h 352425"/>
                <a:gd name="connsiteX4-347" fmla="*/ 138416 w 352425"/>
                <a:gd name="connsiteY4-348" fmla="*/ 247653 h 352425"/>
                <a:gd name="connsiteX5-349" fmla="*/ 314342 w 352425"/>
                <a:gd name="connsiteY5-350" fmla="*/ 247653 h 352425"/>
                <a:gd name="connsiteX6-351" fmla="*/ 352425 w 352425"/>
                <a:gd name="connsiteY6-352" fmla="*/ 285734 h 352425"/>
                <a:gd name="connsiteX7-353" fmla="*/ 352425 w 352425"/>
                <a:gd name="connsiteY7-354" fmla="*/ 314327 h 352425"/>
                <a:gd name="connsiteX8-355" fmla="*/ 314323 w 352425"/>
                <a:gd name="connsiteY8-356" fmla="*/ 352425 h 352425"/>
                <a:gd name="connsiteX9-357" fmla="*/ 38109 w 352425"/>
                <a:gd name="connsiteY9-358" fmla="*/ 352425 h 352425"/>
                <a:gd name="connsiteX10-359" fmla="*/ 0 w 352425"/>
                <a:gd name="connsiteY10-360" fmla="*/ 314316 h 352425"/>
                <a:gd name="connsiteX11-361" fmla="*/ 0 w 352425"/>
                <a:gd name="connsiteY11-362" fmla="*/ 38113 h 352425"/>
                <a:gd name="connsiteX12-363" fmla="*/ 38113 w 352425"/>
                <a:gd name="connsiteY12-364" fmla="*/ 0 h 352425"/>
                <a:gd name="connsiteX0-365" fmla="*/ 38113 w 352425"/>
                <a:gd name="connsiteY0-366" fmla="*/ 0 h 352425"/>
                <a:gd name="connsiteX1-367" fmla="*/ 62232 w 352425"/>
                <a:gd name="connsiteY1-368" fmla="*/ 0 h 352425"/>
                <a:gd name="connsiteX2-369" fmla="*/ 100328 w 352425"/>
                <a:gd name="connsiteY2-370" fmla="*/ 38098 h 352425"/>
                <a:gd name="connsiteX3-371" fmla="*/ 100328 w 352425"/>
                <a:gd name="connsiteY3-372" fmla="*/ 209562 h 352425"/>
                <a:gd name="connsiteX4-373" fmla="*/ 138416 w 352425"/>
                <a:gd name="connsiteY4-374" fmla="*/ 247653 h 352425"/>
                <a:gd name="connsiteX5-375" fmla="*/ 314342 w 352425"/>
                <a:gd name="connsiteY5-376" fmla="*/ 247653 h 352425"/>
                <a:gd name="connsiteX6-377" fmla="*/ 352425 w 352425"/>
                <a:gd name="connsiteY6-378" fmla="*/ 285734 h 352425"/>
                <a:gd name="connsiteX7-379" fmla="*/ 352425 w 352425"/>
                <a:gd name="connsiteY7-380" fmla="*/ 314327 h 352425"/>
                <a:gd name="connsiteX8-381" fmla="*/ 314323 w 352425"/>
                <a:gd name="connsiteY8-382" fmla="*/ 352425 h 352425"/>
                <a:gd name="connsiteX9-383" fmla="*/ 38109 w 352425"/>
                <a:gd name="connsiteY9-384" fmla="*/ 352425 h 352425"/>
                <a:gd name="connsiteX10-385" fmla="*/ 0 w 352425"/>
                <a:gd name="connsiteY10-386" fmla="*/ 314316 h 352425"/>
                <a:gd name="connsiteX11-387" fmla="*/ 0 w 352425"/>
                <a:gd name="connsiteY11-388" fmla="*/ 38113 h 352425"/>
                <a:gd name="connsiteX12-389" fmla="*/ 38113 w 352425"/>
                <a:gd name="connsiteY12-390" fmla="*/ 0 h 352425"/>
                <a:gd name="connsiteX0-391" fmla="*/ 38113 w 352425"/>
                <a:gd name="connsiteY0-392" fmla="*/ 0 h 352425"/>
                <a:gd name="connsiteX1-393" fmla="*/ 62232 w 352425"/>
                <a:gd name="connsiteY1-394" fmla="*/ 0 h 352425"/>
                <a:gd name="connsiteX2-395" fmla="*/ 100328 w 352425"/>
                <a:gd name="connsiteY2-396" fmla="*/ 38098 h 352425"/>
                <a:gd name="connsiteX3-397" fmla="*/ 100328 w 352425"/>
                <a:gd name="connsiteY3-398" fmla="*/ 209562 h 352425"/>
                <a:gd name="connsiteX4-399" fmla="*/ 138416 w 352425"/>
                <a:gd name="connsiteY4-400" fmla="*/ 247653 h 352425"/>
                <a:gd name="connsiteX5-401" fmla="*/ 314342 w 352425"/>
                <a:gd name="connsiteY5-402" fmla="*/ 247653 h 352425"/>
                <a:gd name="connsiteX6-403" fmla="*/ 352425 w 352425"/>
                <a:gd name="connsiteY6-404" fmla="*/ 285734 h 352425"/>
                <a:gd name="connsiteX7-405" fmla="*/ 352425 w 352425"/>
                <a:gd name="connsiteY7-406" fmla="*/ 314327 h 352425"/>
                <a:gd name="connsiteX8-407" fmla="*/ 314323 w 352425"/>
                <a:gd name="connsiteY8-408" fmla="*/ 352425 h 352425"/>
                <a:gd name="connsiteX9-409" fmla="*/ 38109 w 352425"/>
                <a:gd name="connsiteY9-410" fmla="*/ 352425 h 352425"/>
                <a:gd name="connsiteX10-411" fmla="*/ 0 w 352425"/>
                <a:gd name="connsiteY10-412" fmla="*/ 314316 h 352425"/>
                <a:gd name="connsiteX11-413" fmla="*/ 0 w 352425"/>
                <a:gd name="connsiteY11-414" fmla="*/ 38113 h 352425"/>
                <a:gd name="connsiteX12-415" fmla="*/ 38113 w 352425"/>
                <a:gd name="connsiteY12-416" fmla="*/ 0 h 352425"/>
                <a:gd name="connsiteX0-417" fmla="*/ 38113 w 352425"/>
                <a:gd name="connsiteY0-418" fmla="*/ 0 h 352425"/>
                <a:gd name="connsiteX1-419" fmla="*/ 62232 w 352425"/>
                <a:gd name="connsiteY1-420" fmla="*/ 0 h 352425"/>
                <a:gd name="connsiteX2-421" fmla="*/ 100328 w 352425"/>
                <a:gd name="connsiteY2-422" fmla="*/ 38098 h 352425"/>
                <a:gd name="connsiteX3-423" fmla="*/ 100328 w 352425"/>
                <a:gd name="connsiteY3-424" fmla="*/ 209562 h 352425"/>
                <a:gd name="connsiteX4-425" fmla="*/ 138416 w 352425"/>
                <a:gd name="connsiteY4-426" fmla="*/ 247653 h 352425"/>
                <a:gd name="connsiteX5-427" fmla="*/ 314342 w 352425"/>
                <a:gd name="connsiteY5-428" fmla="*/ 247653 h 352425"/>
                <a:gd name="connsiteX6-429" fmla="*/ 352425 w 352425"/>
                <a:gd name="connsiteY6-430" fmla="*/ 285734 h 352425"/>
                <a:gd name="connsiteX7-431" fmla="*/ 352425 w 352425"/>
                <a:gd name="connsiteY7-432" fmla="*/ 314327 h 352425"/>
                <a:gd name="connsiteX8-433" fmla="*/ 314323 w 352425"/>
                <a:gd name="connsiteY8-434" fmla="*/ 352425 h 352425"/>
                <a:gd name="connsiteX9-435" fmla="*/ 38109 w 352425"/>
                <a:gd name="connsiteY9-436" fmla="*/ 352425 h 352425"/>
                <a:gd name="connsiteX10-437" fmla="*/ 0 w 352425"/>
                <a:gd name="connsiteY10-438" fmla="*/ 314316 h 352425"/>
                <a:gd name="connsiteX11-439" fmla="*/ 0 w 352425"/>
                <a:gd name="connsiteY11-440" fmla="*/ 38113 h 352425"/>
                <a:gd name="connsiteX12-441" fmla="*/ 38113 w 352425"/>
                <a:gd name="connsiteY12-442" fmla="*/ 0 h 352425"/>
                <a:gd name="connsiteX0-443" fmla="*/ 38113 w 352425"/>
                <a:gd name="connsiteY0-444" fmla="*/ 0 h 352425"/>
                <a:gd name="connsiteX1-445" fmla="*/ 62232 w 352425"/>
                <a:gd name="connsiteY1-446" fmla="*/ 0 h 352425"/>
                <a:gd name="connsiteX2-447" fmla="*/ 100328 w 352425"/>
                <a:gd name="connsiteY2-448" fmla="*/ 38098 h 352425"/>
                <a:gd name="connsiteX3-449" fmla="*/ 100328 w 352425"/>
                <a:gd name="connsiteY3-450" fmla="*/ 209562 h 352425"/>
                <a:gd name="connsiteX4-451" fmla="*/ 138416 w 352425"/>
                <a:gd name="connsiteY4-452" fmla="*/ 247653 h 352425"/>
                <a:gd name="connsiteX5-453" fmla="*/ 314342 w 352425"/>
                <a:gd name="connsiteY5-454" fmla="*/ 247653 h 352425"/>
                <a:gd name="connsiteX6-455" fmla="*/ 352425 w 352425"/>
                <a:gd name="connsiteY6-456" fmla="*/ 285734 h 352425"/>
                <a:gd name="connsiteX7-457" fmla="*/ 352425 w 352425"/>
                <a:gd name="connsiteY7-458" fmla="*/ 314327 h 352425"/>
                <a:gd name="connsiteX8-459" fmla="*/ 314323 w 352425"/>
                <a:gd name="connsiteY8-460" fmla="*/ 352425 h 352425"/>
                <a:gd name="connsiteX9-461" fmla="*/ 38109 w 352425"/>
                <a:gd name="connsiteY9-462" fmla="*/ 352425 h 352425"/>
                <a:gd name="connsiteX10-463" fmla="*/ 0 w 352425"/>
                <a:gd name="connsiteY10-464" fmla="*/ 314316 h 352425"/>
                <a:gd name="connsiteX11-465" fmla="*/ 0 w 352425"/>
                <a:gd name="connsiteY11-466" fmla="*/ 38113 h 352425"/>
                <a:gd name="connsiteX12-467" fmla="*/ 38113 w 352425"/>
                <a:gd name="connsiteY12-468" fmla="*/ 0 h 352425"/>
                <a:gd name="connsiteX0-469" fmla="*/ 38113 w 352425"/>
                <a:gd name="connsiteY0-470" fmla="*/ 0 h 352425"/>
                <a:gd name="connsiteX1-471" fmla="*/ 62232 w 352425"/>
                <a:gd name="connsiteY1-472" fmla="*/ 0 h 352425"/>
                <a:gd name="connsiteX2-473" fmla="*/ 100328 w 352425"/>
                <a:gd name="connsiteY2-474" fmla="*/ 38098 h 352425"/>
                <a:gd name="connsiteX3-475" fmla="*/ 100328 w 352425"/>
                <a:gd name="connsiteY3-476" fmla="*/ 209562 h 352425"/>
                <a:gd name="connsiteX4-477" fmla="*/ 138416 w 352425"/>
                <a:gd name="connsiteY4-478" fmla="*/ 247653 h 352425"/>
                <a:gd name="connsiteX5-479" fmla="*/ 314342 w 352425"/>
                <a:gd name="connsiteY5-480" fmla="*/ 247653 h 352425"/>
                <a:gd name="connsiteX6-481" fmla="*/ 352425 w 352425"/>
                <a:gd name="connsiteY6-482" fmla="*/ 285734 h 352425"/>
                <a:gd name="connsiteX7-483" fmla="*/ 352425 w 352425"/>
                <a:gd name="connsiteY7-484" fmla="*/ 314327 h 352425"/>
                <a:gd name="connsiteX8-485" fmla="*/ 314323 w 352425"/>
                <a:gd name="connsiteY8-486" fmla="*/ 352425 h 352425"/>
                <a:gd name="connsiteX9-487" fmla="*/ 38109 w 352425"/>
                <a:gd name="connsiteY9-488" fmla="*/ 352425 h 352425"/>
                <a:gd name="connsiteX10-489" fmla="*/ 0 w 352425"/>
                <a:gd name="connsiteY10-490" fmla="*/ 314316 h 352425"/>
                <a:gd name="connsiteX11-491" fmla="*/ 0 w 352425"/>
                <a:gd name="connsiteY11-492" fmla="*/ 38113 h 352425"/>
                <a:gd name="connsiteX12-493" fmla="*/ 38113 w 352425"/>
                <a:gd name="connsiteY12-494" fmla="*/ 0 h 352425"/>
                <a:gd name="connsiteX0-495" fmla="*/ 38113 w 352425"/>
                <a:gd name="connsiteY0-496" fmla="*/ 0 h 352425"/>
                <a:gd name="connsiteX1-497" fmla="*/ 62232 w 352425"/>
                <a:gd name="connsiteY1-498" fmla="*/ 0 h 352425"/>
                <a:gd name="connsiteX2-499" fmla="*/ 100328 w 352425"/>
                <a:gd name="connsiteY2-500" fmla="*/ 38098 h 352425"/>
                <a:gd name="connsiteX3-501" fmla="*/ 100328 w 352425"/>
                <a:gd name="connsiteY3-502" fmla="*/ 209562 h 352425"/>
                <a:gd name="connsiteX4-503" fmla="*/ 138416 w 352425"/>
                <a:gd name="connsiteY4-504" fmla="*/ 247653 h 352425"/>
                <a:gd name="connsiteX5-505" fmla="*/ 314342 w 352425"/>
                <a:gd name="connsiteY5-506" fmla="*/ 247653 h 352425"/>
                <a:gd name="connsiteX6-507" fmla="*/ 352425 w 352425"/>
                <a:gd name="connsiteY6-508" fmla="*/ 285734 h 352425"/>
                <a:gd name="connsiteX7-509" fmla="*/ 352425 w 352425"/>
                <a:gd name="connsiteY7-510" fmla="*/ 314327 h 352425"/>
                <a:gd name="connsiteX8-511" fmla="*/ 314323 w 352425"/>
                <a:gd name="connsiteY8-512" fmla="*/ 352425 h 352425"/>
                <a:gd name="connsiteX9-513" fmla="*/ 38109 w 352425"/>
                <a:gd name="connsiteY9-514" fmla="*/ 352425 h 352425"/>
                <a:gd name="connsiteX10-515" fmla="*/ 0 w 352425"/>
                <a:gd name="connsiteY10-516" fmla="*/ 314316 h 352425"/>
                <a:gd name="connsiteX11-517" fmla="*/ 0 w 352425"/>
                <a:gd name="connsiteY11-518" fmla="*/ 38113 h 352425"/>
                <a:gd name="connsiteX12-519" fmla="*/ 38113 w 352425"/>
                <a:gd name="connsiteY12-520" fmla="*/ 0 h 352425"/>
                <a:gd name="connsiteX0-521" fmla="*/ 38113 w 352425"/>
                <a:gd name="connsiteY0-522" fmla="*/ 0 h 352425"/>
                <a:gd name="connsiteX1-523" fmla="*/ 62232 w 352425"/>
                <a:gd name="connsiteY1-524" fmla="*/ 0 h 352425"/>
                <a:gd name="connsiteX2-525" fmla="*/ 100328 w 352425"/>
                <a:gd name="connsiteY2-526" fmla="*/ 38098 h 352425"/>
                <a:gd name="connsiteX3-527" fmla="*/ 100328 w 352425"/>
                <a:gd name="connsiteY3-528" fmla="*/ 209562 h 352425"/>
                <a:gd name="connsiteX4-529" fmla="*/ 138416 w 352425"/>
                <a:gd name="connsiteY4-530" fmla="*/ 247653 h 352425"/>
                <a:gd name="connsiteX5-531" fmla="*/ 314342 w 352425"/>
                <a:gd name="connsiteY5-532" fmla="*/ 247653 h 352425"/>
                <a:gd name="connsiteX6-533" fmla="*/ 352425 w 352425"/>
                <a:gd name="connsiteY6-534" fmla="*/ 285734 h 352425"/>
                <a:gd name="connsiteX7-535" fmla="*/ 352425 w 352425"/>
                <a:gd name="connsiteY7-536" fmla="*/ 314327 h 352425"/>
                <a:gd name="connsiteX8-537" fmla="*/ 314323 w 352425"/>
                <a:gd name="connsiteY8-538" fmla="*/ 352425 h 352425"/>
                <a:gd name="connsiteX9-539" fmla="*/ 38109 w 352425"/>
                <a:gd name="connsiteY9-540" fmla="*/ 352425 h 352425"/>
                <a:gd name="connsiteX10-541" fmla="*/ 0 w 352425"/>
                <a:gd name="connsiteY10-542" fmla="*/ 314316 h 352425"/>
                <a:gd name="connsiteX11-543" fmla="*/ 0 w 352425"/>
                <a:gd name="connsiteY11-544" fmla="*/ 38113 h 352425"/>
                <a:gd name="connsiteX12-545" fmla="*/ 38113 w 352425"/>
                <a:gd name="connsiteY12-546" fmla="*/ 0 h 352425"/>
                <a:gd name="connsiteX0-547" fmla="*/ 38113 w 352425"/>
                <a:gd name="connsiteY0-548" fmla="*/ 0 h 352425"/>
                <a:gd name="connsiteX1-549" fmla="*/ 62232 w 352425"/>
                <a:gd name="connsiteY1-550" fmla="*/ 0 h 352425"/>
                <a:gd name="connsiteX2-551" fmla="*/ 100328 w 352425"/>
                <a:gd name="connsiteY2-552" fmla="*/ 38098 h 352425"/>
                <a:gd name="connsiteX3-553" fmla="*/ 100328 w 352425"/>
                <a:gd name="connsiteY3-554" fmla="*/ 209562 h 352425"/>
                <a:gd name="connsiteX4-555" fmla="*/ 138416 w 352425"/>
                <a:gd name="connsiteY4-556" fmla="*/ 247653 h 352425"/>
                <a:gd name="connsiteX5-557" fmla="*/ 314342 w 352425"/>
                <a:gd name="connsiteY5-558" fmla="*/ 247653 h 352425"/>
                <a:gd name="connsiteX6-559" fmla="*/ 352425 w 352425"/>
                <a:gd name="connsiteY6-560" fmla="*/ 285734 h 352425"/>
                <a:gd name="connsiteX7-561" fmla="*/ 352425 w 352425"/>
                <a:gd name="connsiteY7-562" fmla="*/ 314327 h 352425"/>
                <a:gd name="connsiteX8-563" fmla="*/ 314323 w 352425"/>
                <a:gd name="connsiteY8-564" fmla="*/ 352425 h 352425"/>
                <a:gd name="connsiteX9-565" fmla="*/ 38109 w 352425"/>
                <a:gd name="connsiteY9-566" fmla="*/ 352425 h 352425"/>
                <a:gd name="connsiteX10-567" fmla="*/ 0 w 352425"/>
                <a:gd name="connsiteY10-568" fmla="*/ 314316 h 352425"/>
                <a:gd name="connsiteX11-569" fmla="*/ 0 w 352425"/>
                <a:gd name="connsiteY11-570" fmla="*/ 38113 h 352425"/>
                <a:gd name="connsiteX12-571" fmla="*/ 38113 w 352425"/>
                <a:gd name="connsiteY12-572" fmla="*/ 0 h 3524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352425" h="352425">
                  <a:moveTo>
                    <a:pt x="38113" y="0"/>
                  </a:moveTo>
                  <a:cubicBezTo>
                    <a:pt x="38113" y="0"/>
                    <a:pt x="62233" y="1"/>
                    <a:pt x="62232" y="0"/>
                  </a:cubicBezTo>
                  <a:cubicBezTo>
                    <a:pt x="84551" y="1"/>
                    <a:pt x="100329" y="15781"/>
                    <a:pt x="100328" y="38098"/>
                  </a:cubicBezTo>
                  <a:cubicBezTo>
                    <a:pt x="100329" y="38099"/>
                    <a:pt x="100329" y="209563"/>
                    <a:pt x="100328" y="209562"/>
                  </a:cubicBezTo>
                  <a:cubicBezTo>
                    <a:pt x="100329" y="231876"/>
                    <a:pt x="116104" y="247654"/>
                    <a:pt x="138416" y="247653"/>
                  </a:cubicBezTo>
                  <a:cubicBezTo>
                    <a:pt x="138417" y="247654"/>
                    <a:pt x="314343" y="247654"/>
                    <a:pt x="314342" y="247653"/>
                  </a:cubicBezTo>
                  <a:cubicBezTo>
                    <a:pt x="336652" y="247654"/>
                    <a:pt x="352426" y="263426"/>
                    <a:pt x="352425" y="285734"/>
                  </a:cubicBezTo>
                  <a:cubicBezTo>
                    <a:pt x="352426" y="285735"/>
                    <a:pt x="352426" y="314328"/>
                    <a:pt x="352425" y="314327"/>
                  </a:cubicBezTo>
                  <a:cubicBezTo>
                    <a:pt x="352426" y="336646"/>
                    <a:pt x="336644" y="352426"/>
                    <a:pt x="314323" y="352425"/>
                  </a:cubicBezTo>
                  <a:cubicBezTo>
                    <a:pt x="314324" y="352426"/>
                    <a:pt x="38110" y="352426"/>
                    <a:pt x="38109" y="352425"/>
                  </a:cubicBezTo>
                  <a:cubicBezTo>
                    <a:pt x="15787" y="352426"/>
                    <a:pt x="1" y="336640"/>
                    <a:pt x="0" y="314316"/>
                  </a:cubicBezTo>
                  <a:cubicBezTo>
                    <a:pt x="1" y="314317"/>
                    <a:pt x="1" y="38114"/>
                    <a:pt x="0" y="38113"/>
                  </a:cubicBezTo>
                  <a:cubicBezTo>
                    <a:pt x="1" y="15790"/>
                    <a:pt x="15788" y="0"/>
                    <a:pt x="38113" y="0"/>
                  </a:cubicBezTo>
                  <a:close/>
                </a:path>
              </a:pathLst>
            </a:custGeom>
            <a:gradFill>
              <a:gsLst>
                <a:gs pos="88000">
                  <a:schemeClr val="accent1"/>
                </a:gs>
                <a:gs pos="0">
                  <a:schemeClr val="accent1">
                    <a:lumMod val="25000"/>
                    <a:lumOff val="75000"/>
                  </a:schemeClr>
                </a:gs>
              </a:gsLst>
              <a:lin ang="8100000" scaled="1"/>
            </a:gradFill>
            <a:ln>
              <a:noFill/>
            </a:ln>
            <a:effectLst>
              <a:outerShdw blurRad="1016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5" name="任意多边形: 形状 14"/>
            <p:cNvSpPr/>
            <p:nvPr>
              <p:custDataLst>
                <p:tags r:id="rId4"/>
              </p:custDataLst>
            </p:nvPr>
          </p:nvSpPr>
          <p:spPr>
            <a:xfrm flipH="1">
              <a:off x="17766" y="9376"/>
              <a:ext cx="555" cy="555"/>
            </a:xfrm>
            <a:custGeom>
              <a:avLst/>
              <a:gdLst>
                <a:gd name="connsiteX0" fmla="*/ 38113 w 352425"/>
                <a:gd name="connsiteY0" fmla="*/ 0 h 352425"/>
                <a:gd name="connsiteX1" fmla="*/ 62232 w 352425"/>
                <a:gd name="connsiteY1" fmla="*/ 0 h 352425"/>
                <a:gd name="connsiteX2" fmla="*/ 100328 w 352425"/>
                <a:gd name="connsiteY2" fmla="*/ 38098 h 352425"/>
                <a:gd name="connsiteX3" fmla="*/ 100328 w 352425"/>
                <a:gd name="connsiteY3" fmla="*/ 209562 h 352425"/>
                <a:gd name="connsiteX4" fmla="*/ 138416 w 352425"/>
                <a:gd name="connsiteY4" fmla="*/ 247653 h 352425"/>
                <a:gd name="connsiteX5" fmla="*/ 314342 w 352425"/>
                <a:gd name="connsiteY5" fmla="*/ 247653 h 352425"/>
                <a:gd name="connsiteX6" fmla="*/ 352425 w 352425"/>
                <a:gd name="connsiteY6" fmla="*/ 285734 h 352425"/>
                <a:gd name="connsiteX7" fmla="*/ 352425 w 352425"/>
                <a:gd name="connsiteY7" fmla="*/ 314327 h 352425"/>
                <a:gd name="connsiteX8" fmla="*/ 314323 w 352425"/>
                <a:gd name="connsiteY8" fmla="*/ 352425 h 352425"/>
                <a:gd name="connsiteX9" fmla="*/ 38109 w 352425"/>
                <a:gd name="connsiteY9" fmla="*/ 352425 h 352425"/>
                <a:gd name="connsiteX10" fmla="*/ 0 w 352425"/>
                <a:gd name="connsiteY10" fmla="*/ 314316 h 352425"/>
                <a:gd name="connsiteX11" fmla="*/ 0 w 352425"/>
                <a:gd name="connsiteY11" fmla="*/ 38113 h 352425"/>
                <a:gd name="connsiteX12" fmla="*/ 38113 w 352425"/>
                <a:gd name="connsiteY12" fmla="*/ 0 h 352425"/>
                <a:gd name="connsiteX0-1" fmla="*/ 38113 w 352425"/>
                <a:gd name="connsiteY0-2" fmla="*/ 0 h 352425"/>
                <a:gd name="connsiteX1-3" fmla="*/ 62232 w 352425"/>
                <a:gd name="connsiteY1-4" fmla="*/ 0 h 352425"/>
                <a:gd name="connsiteX2-5" fmla="*/ 100328 w 352425"/>
                <a:gd name="connsiteY2-6" fmla="*/ 38098 h 352425"/>
                <a:gd name="connsiteX3-7" fmla="*/ 100328 w 352425"/>
                <a:gd name="connsiteY3-8" fmla="*/ 209562 h 352425"/>
                <a:gd name="connsiteX4-9" fmla="*/ 138416 w 352425"/>
                <a:gd name="connsiteY4-10" fmla="*/ 247653 h 352425"/>
                <a:gd name="connsiteX5-11" fmla="*/ 314342 w 352425"/>
                <a:gd name="connsiteY5-12" fmla="*/ 247653 h 352425"/>
                <a:gd name="connsiteX6-13" fmla="*/ 352425 w 352425"/>
                <a:gd name="connsiteY6-14" fmla="*/ 285734 h 352425"/>
                <a:gd name="connsiteX7-15" fmla="*/ 352425 w 352425"/>
                <a:gd name="connsiteY7-16" fmla="*/ 314327 h 352425"/>
                <a:gd name="connsiteX8-17" fmla="*/ 314323 w 352425"/>
                <a:gd name="connsiteY8-18" fmla="*/ 352425 h 352425"/>
                <a:gd name="connsiteX9-19" fmla="*/ 38109 w 352425"/>
                <a:gd name="connsiteY9-20" fmla="*/ 352425 h 352425"/>
                <a:gd name="connsiteX10-21" fmla="*/ 0 w 352425"/>
                <a:gd name="connsiteY10-22" fmla="*/ 314316 h 352425"/>
                <a:gd name="connsiteX11-23" fmla="*/ 0 w 352425"/>
                <a:gd name="connsiteY11-24" fmla="*/ 38113 h 352425"/>
                <a:gd name="connsiteX12-25" fmla="*/ 38113 w 352425"/>
                <a:gd name="connsiteY12-26" fmla="*/ 0 h 352425"/>
                <a:gd name="connsiteX0-27" fmla="*/ 38113 w 352425"/>
                <a:gd name="connsiteY0-28" fmla="*/ 0 h 352425"/>
                <a:gd name="connsiteX1-29" fmla="*/ 62232 w 352425"/>
                <a:gd name="connsiteY1-30" fmla="*/ 0 h 352425"/>
                <a:gd name="connsiteX2-31" fmla="*/ 100328 w 352425"/>
                <a:gd name="connsiteY2-32" fmla="*/ 38098 h 352425"/>
                <a:gd name="connsiteX3-33" fmla="*/ 100328 w 352425"/>
                <a:gd name="connsiteY3-34" fmla="*/ 209562 h 352425"/>
                <a:gd name="connsiteX4-35" fmla="*/ 138416 w 352425"/>
                <a:gd name="connsiteY4-36" fmla="*/ 247653 h 352425"/>
                <a:gd name="connsiteX5-37" fmla="*/ 314342 w 352425"/>
                <a:gd name="connsiteY5-38" fmla="*/ 247653 h 352425"/>
                <a:gd name="connsiteX6-39" fmla="*/ 352425 w 352425"/>
                <a:gd name="connsiteY6-40" fmla="*/ 285734 h 352425"/>
                <a:gd name="connsiteX7-41" fmla="*/ 352425 w 352425"/>
                <a:gd name="connsiteY7-42" fmla="*/ 314327 h 352425"/>
                <a:gd name="connsiteX8-43" fmla="*/ 314323 w 352425"/>
                <a:gd name="connsiteY8-44" fmla="*/ 352425 h 352425"/>
                <a:gd name="connsiteX9-45" fmla="*/ 38109 w 352425"/>
                <a:gd name="connsiteY9-46" fmla="*/ 352425 h 352425"/>
                <a:gd name="connsiteX10-47" fmla="*/ 0 w 352425"/>
                <a:gd name="connsiteY10-48" fmla="*/ 314316 h 352425"/>
                <a:gd name="connsiteX11-49" fmla="*/ 0 w 352425"/>
                <a:gd name="connsiteY11-50" fmla="*/ 38113 h 352425"/>
                <a:gd name="connsiteX12-51" fmla="*/ 38113 w 352425"/>
                <a:gd name="connsiteY12-52" fmla="*/ 0 h 352425"/>
                <a:gd name="connsiteX0-53" fmla="*/ 38113 w 352425"/>
                <a:gd name="connsiteY0-54" fmla="*/ 0 h 352425"/>
                <a:gd name="connsiteX1-55" fmla="*/ 62232 w 352425"/>
                <a:gd name="connsiteY1-56" fmla="*/ 0 h 352425"/>
                <a:gd name="connsiteX2-57" fmla="*/ 100328 w 352425"/>
                <a:gd name="connsiteY2-58" fmla="*/ 38098 h 352425"/>
                <a:gd name="connsiteX3-59" fmla="*/ 100328 w 352425"/>
                <a:gd name="connsiteY3-60" fmla="*/ 209562 h 352425"/>
                <a:gd name="connsiteX4-61" fmla="*/ 138416 w 352425"/>
                <a:gd name="connsiteY4-62" fmla="*/ 247653 h 352425"/>
                <a:gd name="connsiteX5-63" fmla="*/ 314342 w 352425"/>
                <a:gd name="connsiteY5-64" fmla="*/ 247653 h 352425"/>
                <a:gd name="connsiteX6-65" fmla="*/ 352425 w 352425"/>
                <a:gd name="connsiteY6-66" fmla="*/ 285734 h 352425"/>
                <a:gd name="connsiteX7-67" fmla="*/ 352425 w 352425"/>
                <a:gd name="connsiteY7-68" fmla="*/ 314327 h 352425"/>
                <a:gd name="connsiteX8-69" fmla="*/ 314323 w 352425"/>
                <a:gd name="connsiteY8-70" fmla="*/ 352425 h 352425"/>
                <a:gd name="connsiteX9-71" fmla="*/ 38109 w 352425"/>
                <a:gd name="connsiteY9-72" fmla="*/ 352425 h 352425"/>
                <a:gd name="connsiteX10-73" fmla="*/ 0 w 352425"/>
                <a:gd name="connsiteY10-74" fmla="*/ 314316 h 352425"/>
                <a:gd name="connsiteX11-75" fmla="*/ 0 w 352425"/>
                <a:gd name="connsiteY11-76" fmla="*/ 38113 h 352425"/>
                <a:gd name="connsiteX12-77" fmla="*/ 38113 w 352425"/>
                <a:gd name="connsiteY12-78" fmla="*/ 0 h 352425"/>
                <a:gd name="connsiteX0-79" fmla="*/ 38113 w 352425"/>
                <a:gd name="connsiteY0-80" fmla="*/ 0 h 352425"/>
                <a:gd name="connsiteX1-81" fmla="*/ 62232 w 352425"/>
                <a:gd name="connsiteY1-82" fmla="*/ 0 h 352425"/>
                <a:gd name="connsiteX2-83" fmla="*/ 100328 w 352425"/>
                <a:gd name="connsiteY2-84" fmla="*/ 38098 h 352425"/>
                <a:gd name="connsiteX3-85" fmla="*/ 100328 w 352425"/>
                <a:gd name="connsiteY3-86" fmla="*/ 209562 h 352425"/>
                <a:gd name="connsiteX4-87" fmla="*/ 138416 w 352425"/>
                <a:gd name="connsiteY4-88" fmla="*/ 247653 h 352425"/>
                <a:gd name="connsiteX5-89" fmla="*/ 314342 w 352425"/>
                <a:gd name="connsiteY5-90" fmla="*/ 247653 h 352425"/>
                <a:gd name="connsiteX6-91" fmla="*/ 352425 w 352425"/>
                <a:gd name="connsiteY6-92" fmla="*/ 285734 h 352425"/>
                <a:gd name="connsiteX7-93" fmla="*/ 352425 w 352425"/>
                <a:gd name="connsiteY7-94" fmla="*/ 314327 h 352425"/>
                <a:gd name="connsiteX8-95" fmla="*/ 314323 w 352425"/>
                <a:gd name="connsiteY8-96" fmla="*/ 352425 h 352425"/>
                <a:gd name="connsiteX9-97" fmla="*/ 38109 w 352425"/>
                <a:gd name="connsiteY9-98" fmla="*/ 352425 h 352425"/>
                <a:gd name="connsiteX10-99" fmla="*/ 0 w 352425"/>
                <a:gd name="connsiteY10-100" fmla="*/ 314316 h 352425"/>
                <a:gd name="connsiteX11-101" fmla="*/ 0 w 352425"/>
                <a:gd name="connsiteY11-102" fmla="*/ 38113 h 352425"/>
                <a:gd name="connsiteX12-103" fmla="*/ 38113 w 352425"/>
                <a:gd name="connsiteY12-104" fmla="*/ 0 h 352425"/>
                <a:gd name="connsiteX0-105" fmla="*/ 38113 w 352425"/>
                <a:gd name="connsiteY0-106" fmla="*/ 0 h 352425"/>
                <a:gd name="connsiteX1-107" fmla="*/ 62232 w 352425"/>
                <a:gd name="connsiteY1-108" fmla="*/ 0 h 352425"/>
                <a:gd name="connsiteX2-109" fmla="*/ 100328 w 352425"/>
                <a:gd name="connsiteY2-110" fmla="*/ 38098 h 352425"/>
                <a:gd name="connsiteX3-111" fmla="*/ 100328 w 352425"/>
                <a:gd name="connsiteY3-112" fmla="*/ 209562 h 352425"/>
                <a:gd name="connsiteX4-113" fmla="*/ 138416 w 352425"/>
                <a:gd name="connsiteY4-114" fmla="*/ 247653 h 352425"/>
                <a:gd name="connsiteX5-115" fmla="*/ 314342 w 352425"/>
                <a:gd name="connsiteY5-116" fmla="*/ 247653 h 352425"/>
                <a:gd name="connsiteX6-117" fmla="*/ 352425 w 352425"/>
                <a:gd name="connsiteY6-118" fmla="*/ 285734 h 352425"/>
                <a:gd name="connsiteX7-119" fmla="*/ 352425 w 352425"/>
                <a:gd name="connsiteY7-120" fmla="*/ 314327 h 352425"/>
                <a:gd name="connsiteX8-121" fmla="*/ 314323 w 352425"/>
                <a:gd name="connsiteY8-122" fmla="*/ 352425 h 352425"/>
                <a:gd name="connsiteX9-123" fmla="*/ 38109 w 352425"/>
                <a:gd name="connsiteY9-124" fmla="*/ 352425 h 352425"/>
                <a:gd name="connsiteX10-125" fmla="*/ 0 w 352425"/>
                <a:gd name="connsiteY10-126" fmla="*/ 314316 h 352425"/>
                <a:gd name="connsiteX11-127" fmla="*/ 0 w 352425"/>
                <a:gd name="connsiteY11-128" fmla="*/ 38113 h 352425"/>
                <a:gd name="connsiteX12-129" fmla="*/ 38113 w 352425"/>
                <a:gd name="connsiteY12-130" fmla="*/ 0 h 352425"/>
                <a:gd name="connsiteX0-131" fmla="*/ 38113 w 352425"/>
                <a:gd name="connsiteY0-132" fmla="*/ 0 h 352425"/>
                <a:gd name="connsiteX1-133" fmla="*/ 62232 w 352425"/>
                <a:gd name="connsiteY1-134" fmla="*/ 0 h 352425"/>
                <a:gd name="connsiteX2-135" fmla="*/ 100328 w 352425"/>
                <a:gd name="connsiteY2-136" fmla="*/ 38098 h 352425"/>
                <a:gd name="connsiteX3-137" fmla="*/ 100328 w 352425"/>
                <a:gd name="connsiteY3-138" fmla="*/ 209562 h 352425"/>
                <a:gd name="connsiteX4-139" fmla="*/ 138416 w 352425"/>
                <a:gd name="connsiteY4-140" fmla="*/ 247653 h 352425"/>
                <a:gd name="connsiteX5-141" fmla="*/ 314342 w 352425"/>
                <a:gd name="connsiteY5-142" fmla="*/ 247653 h 352425"/>
                <a:gd name="connsiteX6-143" fmla="*/ 352425 w 352425"/>
                <a:gd name="connsiteY6-144" fmla="*/ 285734 h 352425"/>
                <a:gd name="connsiteX7-145" fmla="*/ 352425 w 352425"/>
                <a:gd name="connsiteY7-146" fmla="*/ 314327 h 352425"/>
                <a:gd name="connsiteX8-147" fmla="*/ 314323 w 352425"/>
                <a:gd name="connsiteY8-148" fmla="*/ 352425 h 352425"/>
                <a:gd name="connsiteX9-149" fmla="*/ 38109 w 352425"/>
                <a:gd name="connsiteY9-150" fmla="*/ 352425 h 352425"/>
                <a:gd name="connsiteX10-151" fmla="*/ 0 w 352425"/>
                <a:gd name="connsiteY10-152" fmla="*/ 314316 h 352425"/>
                <a:gd name="connsiteX11-153" fmla="*/ 0 w 352425"/>
                <a:gd name="connsiteY11-154" fmla="*/ 38113 h 352425"/>
                <a:gd name="connsiteX12-155" fmla="*/ 38113 w 352425"/>
                <a:gd name="connsiteY12-156" fmla="*/ 0 h 352425"/>
                <a:gd name="connsiteX0-157" fmla="*/ 38113 w 352425"/>
                <a:gd name="connsiteY0-158" fmla="*/ 0 h 352425"/>
                <a:gd name="connsiteX1-159" fmla="*/ 62232 w 352425"/>
                <a:gd name="connsiteY1-160" fmla="*/ 0 h 352425"/>
                <a:gd name="connsiteX2-161" fmla="*/ 100328 w 352425"/>
                <a:gd name="connsiteY2-162" fmla="*/ 38098 h 352425"/>
                <a:gd name="connsiteX3-163" fmla="*/ 100328 w 352425"/>
                <a:gd name="connsiteY3-164" fmla="*/ 209562 h 352425"/>
                <a:gd name="connsiteX4-165" fmla="*/ 138416 w 352425"/>
                <a:gd name="connsiteY4-166" fmla="*/ 247653 h 352425"/>
                <a:gd name="connsiteX5-167" fmla="*/ 314342 w 352425"/>
                <a:gd name="connsiteY5-168" fmla="*/ 247653 h 352425"/>
                <a:gd name="connsiteX6-169" fmla="*/ 352425 w 352425"/>
                <a:gd name="connsiteY6-170" fmla="*/ 285734 h 352425"/>
                <a:gd name="connsiteX7-171" fmla="*/ 352425 w 352425"/>
                <a:gd name="connsiteY7-172" fmla="*/ 314327 h 352425"/>
                <a:gd name="connsiteX8-173" fmla="*/ 314323 w 352425"/>
                <a:gd name="connsiteY8-174" fmla="*/ 352425 h 352425"/>
                <a:gd name="connsiteX9-175" fmla="*/ 38109 w 352425"/>
                <a:gd name="connsiteY9-176" fmla="*/ 352425 h 352425"/>
                <a:gd name="connsiteX10-177" fmla="*/ 0 w 352425"/>
                <a:gd name="connsiteY10-178" fmla="*/ 314316 h 352425"/>
                <a:gd name="connsiteX11-179" fmla="*/ 0 w 352425"/>
                <a:gd name="connsiteY11-180" fmla="*/ 38113 h 352425"/>
                <a:gd name="connsiteX12-181" fmla="*/ 38113 w 352425"/>
                <a:gd name="connsiteY12-182" fmla="*/ 0 h 352425"/>
                <a:gd name="connsiteX0-183" fmla="*/ 38113 w 352425"/>
                <a:gd name="connsiteY0-184" fmla="*/ 0 h 352425"/>
                <a:gd name="connsiteX1-185" fmla="*/ 62232 w 352425"/>
                <a:gd name="connsiteY1-186" fmla="*/ 0 h 352425"/>
                <a:gd name="connsiteX2-187" fmla="*/ 100328 w 352425"/>
                <a:gd name="connsiteY2-188" fmla="*/ 38098 h 352425"/>
                <a:gd name="connsiteX3-189" fmla="*/ 100328 w 352425"/>
                <a:gd name="connsiteY3-190" fmla="*/ 209562 h 352425"/>
                <a:gd name="connsiteX4-191" fmla="*/ 138416 w 352425"/>
                <a:gd name="connsiteY4-192" fmla="*/ 247653 h 352425"/>
                <a:gd name="connsiteX5-193" fmla="*/ 314342 w 352425"/>
                <a:gd name="connsiteY5-194" fmla="*/ 247653 h 352425"/>
                <a:gd name="connsiteX6-195" fmla="*/ 352425 w 352425"/>
                <a:gd name="connsiteY6-196" fmla="*/ 285734 h 352425"/>
                <a:gd name="connsiteX7-197" fmla="*/ 352425 w 352425"/>
                <a:gd name="connsiteY7-198" fmla="*/ 314327 h 352425"/>
                <a:gd name="connsiteX8-199" fmla="*/ 314323 w 352425"/>
                <a:gd name="connsiteY8-200" fmla="*/ 352425 h 352425"/>
                <a:gd name="connsiteX9-201" fmla="*/ 38109 w 352425"/>
                <a:gd name="connsiteY9-202" fmla="*/ 352425 h 352425"/>
                <a:gd name="connsiteX10-203" fmla="*/ 0 w 352425"/>
                <a:gd name="connsiteY10-204" fmla="*/ 314316 h 352425"/>
                <a:gd name="connsiteX11-205" fmla="*/ 0 w 352425"/>
                <a:gd name="connsiteY11-206" fmla="*/ 38113 h 352425"/>
                <a:gd name="connsiteX12-207" fmla="*/ 38113 w 352425"/>
                <a:gd name="connsiteY12-208" fmla="*/ 0 h 352425"/>
                <a:gd name="connsiteX0-209" fmla="*/ 38113 w 352425"/>
                <a:gd name="connsiteY0-210" fmla="*/ 0 h 352425"/>
                <a:gd name="connsiteX1-211" fmla="*/ 62232 w 352425"/>
                <a:gd name="connsiteY1-212" fmla="*/ 0 h 352425"/>
                <a:gd name="connsiteX2-213" fmla="*/ 100328 w 352425"/>
                <a:gd name="connsiteY2-214" fmla="*/ 38098 h 352425"/>
                <a:gd name="connsiteX3-215" fmla="*/ 100328 w 352425"/>
                <a:gd name="connsiteY3-216" fmla="*/ 209562 h 352425"/>
                <a:gd name="connsiteX4-217" fmla="*/ 138416 w 352425"/>
                <a:gd name="connsiteY4-218" fmla="*/ 247653 h 352425"/>
                <a:gd name="connsiteX5-219" fmla="*/ 314342 w 352425"/>
                <a:gd name="connsiteY5-220" fmla="*/ 247653 h 352425"/>
                <a:gd name="connsiteX6-221" fmla="*/ 352425 w 352425"/>
                <a:gd name="connsiteY6-222" fmla="*/ 285734 h 352425"/>
                <a:gd name="connsiteX7-223" fmla="*/ 352425 w 352425"/>
                <a:gd name="connsiteY7-224" fmla="*/ 314327 h 352425"/>
                <a:gd name="connsiteX8-225" fmla="*/ 314323 w 352425"/>
                <a:gd name="connsiteY8-226" fmla="*/ 352425 h 352425"/>
                <a:gd name="connsiteX9-227" fmla="*/ 38109 w 352425"/>
                <a:gd name="connsiteY9-228" fmla="*/ 352425 h 352425"/>
                <a:gd name="connsiteX10-229" fmla="*/ 0 w 352425"/>
                <a:gd name="connsiteY10-230" fmla="*/ 314316 h 352425"/>
                <a:gd name="connsiteX11-231" fmla="*/ 0 w 352425"/>
                <a:gd name="connsiteY11-232" fmla="*/ 38113 h 352425"/>
                <a:gd name="connsiteX12-233" fmla="*/ 38113 w 352425"/>
                <a:gd name="connsiteY12-234" fmla="*/ 0 h 352425"/>
                <a:gd name="connsiteX0-235" fmla="*/ 38113 w 352425"/>
                <a:gd name="connsiteY0-236" fmla="*/ 0 h 352425"/>
                <a:gd name="connsiteX1-237" fmla="*/ 62232 w 352425"/>
                <a:gd name="connsiteY1-238" fmla="*/ 0 h 352425"/>
                <a:gd name="connsiteX2-239" fmla="*/ 100328 w 352425"/>
                <a:gd name="connsiteY2-240" fmla="*/ 38098 h 352425"/>
                <a:gd name="connsiteX3-241" fmla="*/ 100328 w 352425"/>
                <a:gd name="connsiteY3-242" fmla="*/ 209562 h 352425"/>
                <a:gd name="connsiteX4-243" fmla="*/ 138416 w 352425"/>
                <a:gd name="connsiteY4-244" fmla="*/ 247653 h 352425"/>
                <a:gd name="connsiteX5-245" fmla="*/ 314342 w 352425"/>
                <a:gd name="connsiteY5-246" fmla="*/ 247653 h 352425"/>
                <a:gd name="connsiteX6-247" fmla="*/ 352425 w 352425"/>
                <a:gd name="connsiteY6-248" fmla="*/ 285734 h 352425"/>
                <a:gd name="connsiteX7-249" fmla="*/ 352425 w 352425"/>
                <a:gd name="connsiteY7-250" fmla="*/ 314327 h 352425"/>
                <a:gd name="connsiteX8-251" fmla="*/ 314323 w 352425"/>
                <a:gd name="connsiteY8-252" fmla="*/ 352425 h 352425"/>
                <a:gd name="connsiteX9-253" fmla="*/ 38109 w 352425"/>
                <a:gd name="connsiteY9-254" fmla="*/ 352425 h 352425"/>
                <a:gd name="connsiteX10-255" fmla="*/ 0 w 352425"/>
                <a:gd name="connsiteY10-256" fmla="*/ 314316 h 352425"/>
                <a:gd name="connsiteX11-257" fmla="*/ 0 w 352425"/>
                <a:gd name="connsiteY11-258" fmla="*/ 38113 h 352425"/>
                <a:gd name="connsiteX12-259" fmla="*/ 38113 w 352425"/>
                <a:gd name="connsiteY12-260" fmla="*/ 0 h 352425"/>
                <a:gd name="connsiteX0-261" fmla="*/ 38113 w 352425"/>
                <a:gd name="connsiteY0-262" fmla="*/ 0 h 352425"/>
                <a:gd name="connsiteX1-263" fmla="*/ 62232 w 352425"/>
                <a:gd name="connsiteY1-264" fmla="*/ 0 h 352425"/>
                <a:gd name="connsiteX2-265" fmla="*/ 100328 w 352425"/>
                <a:gd name="connsiteY2-266" fmla="*/ 38098 h 352425"/>
                <a:gd name="connsiteX3-267" fmla="*/ 100328 w 352425"/>
                <a:gd name="connsiteY3-268" fmla="*/ 209562 h 352425"/>
                <a:gd name="connsiteX4-269" fmla="*/ 138416 w 352425"/>
                <a:gd name="connsiteY4-270" fmla="*/ 247653 h 352425"/>
                <a:gd name="connsiteX5-271" fmla="*/ 314342 w 352425"/>
                <a:gd name="connsiteY5-272" fmla="*/ 247653 h 352425"/>
                <a:gd name="connsiteX6-273" fmla="*/ 352425 w 352425"/>
                <a:gd name="connsiteY6-274" fmla="*/ 285734 h 352425"/>
                <a:gd name="connsiteX7-275" fmla="*/ 352425 w 352425"/>
                <a:gd name="connsiteY7-276" fmla="*/ 314327 h 352425"/>
                <a:gd name="connsiteX8-277" fmla="*/ 314323 w 352425"/>
                <a:gd name="connsiteY8-278" fmla="*/ 352425 h 352425"/>
                <a:gd name="connsiteX9-279" fmla="*/ 38109 w 352425"/>
                <a:gd name="connsiteY9-280" fmla="*/ 352425 h 352425"/>
                <a:gd name="connsiteX10-281" fmla="*/ 0 w 352425"/>
                <a:gd name="connsiteY10-282" fmla="*/ 314316 h 352425"/>
                <a:gd name="connsiteX11-283" fmla="*/ 0 w 352425"/>
                <a:gd name="connsiteY11-284" fmla="*/ 38113 h 352425"/>
                <a:gd name="connsiteX12-285" fmla="*/ 38113 w 352425"/>
                <a:gd name="connsiteY12-286" fmla="*/ 0 h 352425"/>
                <a:gd name="connsiteX0-287" fmla="*/ 38113 w 352425"/>
                <a:gd name="connsiteY0-288" fmla="*/ 0 h 352425"/>
                <a:gd name="connsiteX1-289" fmla="*/ 62232 w 352425"/>
                <a:gd name="connsiteY1-290" fmla="*/ 0 h 352425"/>
                <a:gd name="connsiteX2-291" fmla="*/ 100328 w 352425"/>
                <a:gd name="connsiteY2-292" fmla="*/ 38098 h 352425"/>
                <a:gd name="connsiteX3-293" fmla="*/ 100328 w 352425"/>
                <a:gd name="connsiteY3-294" fmla="*/ 209562 h 352425"/>
                <a:gd name="connsiteX4-295" fmla="*/ 138416 w 352425"/>
                <a:gd name="connsiteY4-296" fmla="*/ 247653 h 352425"/>
                <a:gd name="connsiteX5-297" fmla="*/ 314342 w 352425"/>
                <a:gd name="connsiteY5-298" fmla="*/ 247653 h 352425"/>
                <a:gd name="connsiteX6-299" fmla="*/ 352425 w 352425"/>
                <a:gd name="connsiteY6-300" fmla="*/ 285734 h 352425"/>
                <a:gd name="connsiteX7-301" fmla="*/ 352425 w 352425"/>
                <a:gd name="connsiteY7-302" fmla="*/ 314327 h 352425"/>
                <a:gd name="connsiteX8-303" fmla="*/ 314323 w 352425"/>
                <a:gd name="connsiteY8-304" fmla="*/ 352425 h 352425"/>
                <a:gd name="connsiteX9-305" fmla="*/ 38109 w 352425"/>
                <a:gd name="connsiteY9-306" fmla="*/ 352425 h 352425"/>
                <a:gd name="connsiteX10-307" fmla="*/ 0 w 352425"/>
                <a:gd name="connsiteY10-308" fmla="*/ 314316 h 352425"/>
                <a:gd name="connsiteX11-309" fmla="*/ 0 w 352425"/>
                <a:gd name="connsiteY11-310" fmla="*/ 38113 h 352425"/>
                <a:gd name="connsiteX12-311" fmla="*/ 38113 w 352425"/>
                <a:gd name="connsiteY12-312" fmla="*/ 0 h 352425"/>
                <a:gd name="connsiteX0-313" fmla="*/ 38113 w 352425"/>
                <a:gd name="connsiteY0-314" fmla="*/ 0 h 352425"/>
                <a:gd name="connsiteX1-315" fmla="*/ 62232 w 352425"/>
                <a:gd name="connsiteY1-316" fmla="*/ 0 h 352425"/>
                <a:gd name="connsiteX2-317" fmla="*/ 100328 w 352425"/>
                <a:gd name="connsiteY2-318" fmla="*/ 38098 h 352425"/>
                <a:gd name="connsiteX3-319" fmla="*/ 100328 w 352425"/>
                <a:gd name="connsiteY3-320" fmla="*/ 209562 h 352425"/>
                <a:gd name="connsiteX4-321" fmla="*/ 138416 w 352425"/>
                <a:gd name="connsiteY4-322" fmla="*/ 247653 h 352425"/>
                <a:gd name="connsiteX5-323" fmla="*/ 314342 w 352425"/>
                <a:gd name="connsiteY5-324" fmla="*/ 247653 h 352425"/>
                <a:gd name="connsiteX6-325" fmla="*/ 352425 w 352425"/>
                <a:gd name="connsiteY6-326" fmla="*/ 285734 h 352425"/>
                <a:gd name="connsiteX7-327" fmla="*/ 352425 w 352425"/>
                <a:gd name="connsiteY7-328" fmla="*/ 314327 h 352425"/>
                <a:gd name="connsiteX8-329" fmla="*/ 314323 w 352425"/>
                <a:gd name="connsiteY8-330" fmla="*/ 352425 h 352425"/>
                <a:gd name="connsiteX9-331" fmla="*/ 38109 w 352425"/>
                <a:gd name="connsiteY9-332" fmla="*/ 352425 h 352425"/>
                <a:gd name="connsiteX10-333" fmla="*/ 0 w 352425"/>
                <a:gd name="connsiteY10-334" fmla="*/ 314316 h 352425"/>
                <a:gd name="connsiteX11-335" fmla="*/ 0 w 352425"/>
                <a:gd name="connsiteY11-336" fmla="*/ 38113 h 352425"/>
                <a:gd name="connsiteX12-337" fmla="*/ 38113 w 352425"/>
                <a:gd name="connsiteY12-338" fmla="*/ 0 h 352425"/>
                <a:gd name="connsiteX0-339" fmla="*/ 38113 w 352425"/>
                <a:gd name="connsiteY0-340" fmla="*/ 0 h 352425"/>
                <a:gd name="connsiteX1-341" fmla="*/ 62232 w 352425"/>
                <a:gd name="connsiteY1-342" fmla="*/ 0 h 352425"/>
                <a:gd name="connsiteX2-343" fmla="*/ 100328 w 352425"/>
                <a:gd name="connsiteY2-344" fmla="*/ 38098 h 352425"/>
                <a:gd name="connsiteX3-345" fmla="*/ 100328 w 352425"/>
                <a:gd name="connsiteY3-346" fmla="*/ 209562 h 352425"/>
                <a:gd name="connsiteX4-347" fmla="*/ 138416 w 352425"/>
                <a:gd name="connsiteY4-348" fmla="*/ 247653 h 352425"/>
                <a:gd name="connsiteX5-349" fmla="*/ 314342 w 352425"/>
                <a:gd name="connsiteY5-350" fmla="*/ 247653 h 352425"/>
                <a:gd name="connsiteX6-351" fmla="*/ 352425 w 352425"/>
                <a:gd name="connsiteY6-352" fmla="*/ 285734 h 352425"/>
                <a:gd name="connsiteX7-353" fmla="*/ 352425 w 352425"/>
                <a:gd name="connsiteY7-354" fmla="*/ 314327 h 352425"/>
                <a:gd name="connsiteX8-355" fmla="*/ 314323 w 352425"/>
                <a:gd name="connsiteY8-356" fmla="*/ 352425 h 352425"/>
                <a:gd name="connsiteX9-357" fmla="*/ 38109 w 352425"/>
                <a:gd name="connsiteY9-358" fmla="*/ 352425 h 352425"/>
                <a:gd name="connsiteX10-359" fmla="*/ 0 w 352425"/>
                <a:gd name="connsiteY10-360" fmla="*/ 314316 h 352425"/>
                <a:gd name="connsiteX11-361" fmla="*/ 0 w 352425"/>
                <a:gd name="connsiteY11-362" fmla="*/ 38113 h 352425"/>
                <a:gd name="connsiteX12-363" fmla="*/ 38113 w 352425"/>
                <a:gd name="connsiteY12-364" fmla="*/ 0 h 352425"/>
                <a:gd name="connsiteX0-365" fmla="*/ 38113 w 352425"/>
                <a:gd name="connsiteY0-366" fmla="*/ 0 h 352425"/>
                <a:gd name="connsiteX1-367" fmla="*/ 62232 w 352425"/>
                <a:gd name="connsiteY1-368" fmla="*/ 0 h 352425"/>
                <a:gd name="connsiteX2-369" fmla="*/ 100328 w 352425"/>
                <a:gd name="connsiteY2-370" fmla="*/ 38098 h 352425"/>
                <a:gd name="connsiteX3-371" fmla="*/ 100328 w 352425"/>
                <a:gd name="connsiteY3-372" fmla="*/ 209562 h 352425"/>
                <a:gd name="connsiteX4-373" fmla="*/ 138416 w 352425"/>
                <a:gd name="connsiteY4-374" fmla="*/ 247653 h 352425"/>
                <a:gd name="connsiteX5-375" fmla="*/ 314342 w 352425"/>
                <a:gd name="connsiteY5-376" fmla="*/ 247653 h 352425"/>
                <a:gd name="connsiteX6-377" fmla="*/ 352425 w 352425"/>
                <a:gd name="connsiteY6-378" fmla="*/ 285734 h 352425"/>
                <a:gd name="connsiteX7-379" fmla="*/ 352425 w 352425"/>
                <a:gd name="connsiteY7-380" fmla="*/ 314327 h 352425"/>
                <a:gd name="connsiteX8-381" fmla="*/ 314323 w 352425"/>
                <a:gd name="connsiteY8-382" fmla="*/ 352425 h 352425"/>
                <a:gd name="connsiteX9-383" fmla="*/ 38109 w 352425"/>
                <a:gd name="connsiteY9-384" fmla="*/ 352425 h 352425"/>
                <a:gd name="connsiteX10-385" fmla="*/ 0 w 352425"/>
                <a:gd name="connsiteY10-386" fmla="*/ 314316 h 352425"/>
                <a:gd name="connsiteX11-387" fmla="*/ 0 w 352425"/>
                <a:gd name="connsiteY11-388" fmla="*/ 38113 h 352425"/>
                <a:gd name="connsiteX12-389" fmla="*/ 38113 w 352425"/>
                <a:gd name="connsiteY12-390" fmla="*/ 0 h 352425"/>
                <a:gd name="connsiteX0-391" fmla="*/ 38113 w 352425"/>
                <a:gd name="connsiteY0-392" fmla="*/ 0 h 352425"/>
                <a:gd name="connsiteX1-393" fmla="*/ 62232 w 352425"/>
                <a:gd name="connsiteY1-394" fmla="*/ 0 h 352425"/>
                <a:gd name="connsiteX2-395" fmla="*/ 100328 w 352425"/>
                <a:gd name="connsiteY2-396" fmla="*/ 38098 h 352425"/>
                <a:gd name="connsiteX3-397" fmla="*/ 100328 w 352425"/>
                <a:gd name="connsiteY3-398" fmla="*/ 209562 h 352425"/>
                <a:gd name="connsiteX4-399" fmla="*/ 138416 w 352425"/>
                <a:gd name="connsiteY4-400" fmla="*/ 247653 h 352425"/>
                <a:gd name="connsiteX5-401" fmla="*/ 314342 w 352425"/>
                <a:gd name="connsiteY5-402" fmla="*/ 247653 h 352425"/>
                <a:gd name="connsiteX6-403" fmla="*/ 352425 w 352425"/>
                <a:gd name="connsiteY6-404" fmla="*/ 285734 h 352425"/>
                <a:gd name="connsiteX7-405" fmla="*/ 352425 w 352425"/>
                <a:gd name="connsiteY7-406" fmla="*/ 314327 h 352425"/>
                <a:gd name="connsiteX8-407" fmla="*/ 314323 w 352425"/>
                <a:gd name="connsiteY8-408" fmla="*/ 352425 h 352425"/>
                <a:gd name="connsiteX9-409" fmla="*/ 38109 w 352425"/>
                <a:gd name="connsiteY9-410" fmla="*/ 352425 h 352425"/>
                <a:gd name="connsiteX10-411" fmla="*/ 0 w 352425"/>
                <a:gd name="connsiteY10-412" fmla="*/ 314316 h 352425"/>
                <a:gd name="connsiteX11-413" fmla="*/ 0 w 352425"/>
                <a:gd name="connsiteY11-414" fmla="*/ 38113 h 352425"/>
                <a:gd name="connsiteX12-415" fmla="*/ 38113 w 352425"/>
                <a:gd name="connsiteY12-416" fmla="*/ 0 h 352425"/>
                <a:gd name="connsiteX0-417" fmla="*/ 38113 w 352425"/>
                <a:gd name="connsiteY0-418" fmla="*/ 0 h 352425"/>
                <a:gd name="connsiteX1-419" fmla="*/ 62232 w 352425"/>
                <a:gd name="connsiteY1-420" fmla="*/ 0 h 352425"/>
                <a:gd name="connsiteX2-421" fmla="*/ 100328 w 352425"/>
                <a:gd name="connsiteY2-422" fmla="*/ 38098 h 352425"/>
                <a:gd name="connsiteX3-423" fmla="*/ 100328 w 352425"/>
                <a:gd name="connsiteY3-424" fmla="*/ 209562 h 352425"/>
                <a:gd name="connsiteX4-425" fmla="*/ 138416 w 352425"/>
                <a:gd name="connsiteY4-426" fmla="*/ 247653 h 352425"/>
                <a:gd name="connsiteX5-427" fmla="*/ 314342 w 352425"/>
                <a:gd name="connsiteY5-428" fmla="*/ 247653 h 352425"/>
                <a:gd name="connsiteX6-429" fmla="*/ 352425 w 352425"/>
                <a:gd name="connsiteY6-430" fmla="*/ 285734 h 352425"/>
                <a:gd name="connsiteX7-431" fmla="*/ 352425 w 352425"/>
                <a:gd name="connsiteY7-432" fmla="*/ 314327 h 352425"/>
                <a:gd name="connsiteX8-433" fmla="*/ 314323 w 352425"/>
                <a:gd name="connsiteY8-434" fmla="*/ 352425 h 352425"/>
                <a:gd name="connsiteX9-435" fmla="*/ 38109 w 352425"/>
                <a:gd name="connsiteY9-436" fmla="*/ 352425 h 352425"/>
                <a:gd name="connsiteX10-437" fmla="*/ 0 w 352425"/>
                <a:gd name="connsiteY10-438" fmla="*/ 314316 h 352425"/>
                <a:gd name="connsiteX11-439" fmla="*/ 0 w 352425"/>
                <a:gd name="connsiteY11-440" fmla="*/ 38113 h 352425"/>
                <a:gd name="connsiteX12-441" fmla="*/ 38113 w 352425"/>
                <a:gd name="connsiteY12-442" fmla="*/ 0 h 352425"/>
                <a:gd name="connsiteX0-443" fmla="*/ 38113 w 352425"/>
                <a:gd name="connsiteY0-444" fmla="*/ 0 h 352425"/>
                <a:gd name="connsiteX1-445" fmla="*/ 62232 w 352425"/>
                <a:gd name="connsiteY1-446" fmla="*/ 0 h 352425"/>
                <a:gd name="connsiteX2-447" fmla="*/ 100328 w 352425"/>
                <a:gd name="connsiteY2-448" fmla="*/ 38098 h 352425"/>
                <a:gd name="connsiteX3-449" fmla="*/ 100328 w 352425"/>
                <a:gd name="connsiteY3-450" fmla="*/ 209562 h 352425"/>
                <a:gd name="connsiteX4-451" fmla="*/ 138416 w 352425"/>
                <a:gd name="connsiteY4-452" fmla="*/ 247653 h 352425"/>
                <a:gd name="connsiteX5-453" fmla="*/ 314342 w 352425"/>
                <a:gd name="connsiteY5-454" fmla="*/ 247653 h 352425"/>
                <a:gd name="connsiteX6-455" fmla="*/ 352425 w 352425"/>
                <a:gd name="connsiteY6-456" fmla="*/ 285734 h 352425"/>
                <a:gd name="connsiteX7-457" fmla="*/ 352425 w 352425"/>
                <a:gd name="connsiteY7-458" fmla="*/ 314327 h 352425"/>
                <a:gd name="connsiteX8-459" fmla="*/ 314323 w 352425"/>
                <a:gd name="connsiteY8-460" fmla="*/ 352425 h 352425"/>
                <a:gd name="connsiteX9-461" fmla="*/ 38109 w 352425"/>
                <a:gd name="connsiteY9-462" fmla="*/ 352425 h 352425"/>
                <a:gd name="connsiteX10-463" fmla="*/ 0 w 352425"/>
                <a:gd name="connsiteY10-464" fmla="*/ 314316 h 352425"/>
                <a:gd name="connsiteX11-465" fmla="*/ 0 w 352425"/>
                <a:gd name="connsiteY11-466" fmla="*/ 38113 h 352425"/>
                <a:gd name="connsiteX12-467" fmla="*/ 38113 w 352425"/>
                <a:gd name="connsiteY12-468" fmla="*/ 0 h 352425"/>
                <a:gd name="connsiteX0-469" fmla="*/ 38113 w 352425"/>
                <a:gd name="connsiteY0-470" fmla="*/ 0 h 352425"/>
                <a:gd name="connsiteX1-471" fmla="*/ 62232 w 352425"/>
                <a:gd name="connsiteY1-472" fmla="*/ 0 h 352425"/>
                <a:gd name="connsiteX2-473" fmla="*/ 100328 w 352425"/>
                <a:gd name="connsiteY2-474" fmla="*/ 38098 h 352425"/>
                <a:gd name="connsiteX3-475" fmla="*/ 100328 w 352425"/>
                <a:gd name="connsiteY3-476" fmla="*/ 209562 h 352425"/>
                <a:gd name="connsiteX4-477" fmla="*/ 138416 w 352425"/>
                <a:gd name="connsiteY4-478" fmla="*/ 247653 h 352425"/>
                <a:gd name="connsiteX5-479" fmla="*/ 314342 w 352425"/>
                <a:gd name="connsiteY5-480" fmla="*/ 247653 h 352425"/>
                <a:gd name="connsiteX6-481" fmla="*/ 352425 w 352425"/>
                <a:gd name="connsiteY6-482" fmla="*/ 285734 h 352425"/>
                <a:gd name="connsiteX7-483" fmla="*/ 352425 w 352425"/>
                <a:gd name="connsiteY7-484" fmla="*/ 314327 h 352425"/>
                <a:gd name="connsiteX8-485" fmla="*/ 314323 w 352425"/>
                <a:gd name="connsiteY8-486" fmla="*/ 352425 h 352425"/>
                <a:gd name="connsiteX9-487" fmla="*/ 38109 w 352425"/>
                <a:gd name="connsiteY9-488" fmla="*/ 352425 h 352425"/>
                <a:gd name="connsiteX10-489" fmla="*/ 0 w 352425"/>
                <a:gd name="connsiteY10-490" fmla="*/ 314316 h 352425"/>
                <a:gd name="connsiteX11-491" fmla="*/ 0 w 352425"/>
                <a:gd name="connsiteY11-492" fmla="*/ 38113 h 352425"/>
                <a:gd name="connsiteX12-493" fmla="*/ 38113 w 352425"/>
                <a:gd name="connsiteY12-494" fmla="*/ 0 h 352425"/>
                <a:gd name="connsiteX0-495" fmla="*/ 38113 w 352425"/>
                <a:gd name="connsiteY0-496" fmla="*/ 0 h 352425"/>
                <a:gd name="connsiteX1-497" fmla="*/ 62232 w 352425"/>
                <a:gd name="connsiteY1-498" fmla="*/ 0 h 352425"/>
                <a:gd name="connsiteX2-499" fmla="*/ 100328 w 352425"/>
                <a:gd name="connsiteY2-500" fmla="*/ 38098 h 352425"/>
                <a:gd name="connsiteX3-501" fmla="*/ 100328 w 352425"/>
                <a:gd name="connsiteY3-502" fmla="*/ 209562 h 352425"/>
                <a:gd name="connsiteX4-503" fmla="*/ 138416 w 352425"/>
                <a:gd name="connsiteY4-504" fmla="*/ 247653 h 352425"/>
                <a:gd name="connsiteX5-505" fmla="*/ 314342 w 352425"/>
                <a:gd name="connsiteY5-506" fmla="*/ 247653 h 352425"/>
                <a:gd name="connsiteX6-507" fmla="*/ 352425 w 352425"/>
                <a:gd name="connsiteY6-508" fmla="*/ 285734 h 352425"/>
                <a:gd name="connsiteX7-509" fmla="*/ 352425 w 352425"/>
                <a:gd name="connsiteY7-510" fmla="*/ 314327 h 352425"/>
                <a:gd name="connsiteX8-511" fmla="*/ 314323 w 352425"/>
                <a:gd name="connsiteY8-512" fmla="*/ 352425 h 352425"/>
                <a:gd name="connsiteX9-513" fmla="*/ 38109 w 352425"/>
                <a:gd name="connsiteY9-514" fmla="*/ 352425 h 352425"/>
                <a:gd name="connsiteX10-515" fmla="*/ 0 w 352425"/>
                <a:gd name="connsiteY10-516" fmla="*/ 314316 h 352425"/>
                <a:gd name="connsiteX11-517" fmla="*/ 0 w 352425"/>
                <a:gd name="connsiteY11-518" fmla="*/ 38113 h 352425"/>
                <a:gd name="connsiteX12-519" fmla="*/ 38113 w 352425"/>
                <a:gd name="connsiteY12-520" fmla="*/ 0 h 352425"/>
                <a:gd name="connsiteX0-521" fmla="*/ 38113 w 352425"/>
                <a:gd name="connsiteY0-522" fmla="*/ 0 h 352425"/>
                <a:gd name="connsiteX1-523" fmla="*/ 62232 w 352425"/>
                <a:gd name="connsiteY1-524" fmla="*/ 0 h 352425"/>
                <a:gd name="connsiteX2-525" fmla="*/ 100328 w 352425"/>
                <a:gd name="connsiteY2-526" fmla="*/ 38098 h 352425"/>
                <a:gd name="connsiteX3-527" fmla="*/ 100328 w 352425"/>
                <a:gd name="connsiteY3-528" fmla="*/ 209562 h 352425"/>
                <a:gd name="connsiteX4-529" fmla="*/ 138416 w 352425"/>
                <a:gd name="connsiteY4-530" fmla="*/ 247653 h 352425"/>
                <a:gd name="connsiteX5-531" fmla="*/ 314342 w 352425"/>
                <a:gd name="connsiteY5-532" fmla="*/ 247653 h 352425"/>
                <a:gd name="connsiteX6-533" fmla="*/ 352425 w 352425"/>
                <a:gd name="connsiteY6-534" fmla="*/ 285734 h 352425"/>
                <a:gd name="connsiteX7-535" fmla="*/ 352425 w 352425"/>
                <a:gd name="connsiteY7-536" fmla="*/ 314327 h 352425"/>
                <a:gd name="connsiteX8-537" fmla="*/ 314323 w 352425"/>
                <a:gd name="connsiteY8-538" fmla="*/ 352425 h 352425"/>
                <a:gd name="connsiteX9-539" fmla="*/ 38109 w 352425"/>
                <a:gd name="connsiteY9-540" fmla="*/ 352425 h 352425"/>
                <a:gd name="connsiteX10-541" fmla="*/ 0 w 352425"/>
                <a:gd name="connsiteY10-542" fmla="*/ 314316 h 352425"/>
                <a:gd name="connsiteX11-543" fmla="*/ 0 w 352425"/>
                <a:gd name="connsiteY11-544" fmla="*/ 38113 h 352425"/>
                <a:gd name="connsiteX12-545" fmla="*/ 38113 w 352425"/>
                <a:gd name="connsiteY12-546" fmla="*/ 0 h 352425"/>
                <a:gd name="connsiteX0-547" fmla="*/ 38113 w 352425"/>
                <a:gd name="connsiteY0-548" fmla="*/ 0 h 352425"/>
                <a:gd name="connsiteX1-549" fmla="*/ 62232 w 352425"/>
                <a:gd name="connsiteY1-550" fmla="*/ 0 h 352425"/>
                <a:gd name="connsiteX2-551" fmla="*/ 100328 w 352425"/>
                <a:gd name="connsiteY2-552" fmla="*/ 38098 h 352425"/>
                <a:gd name="connsiteX3-553" fmla="*/ 100328 w 352425"/>
                <a:gd name="connsiteY3-554" fmla="*/ 209562 h 352425"/>
                <a:gd name="connsiteX4-555" fmla="*/ 138416 w 352425"/>
                <a:gd name="connsiteY4-556" fmla="*/ 247653 h 352425"/>
                <a:gd name="connsiteX5-557" fmla="*/ 314342 w 352425"/>
                <a:gd name="connsiteY5-558" fmla="*/ 247653 h 352425"/>
                <a:gd name="connsiteX6-559" fmla="*/ 352425 w 352425"/>
                <a:gd name="connsiteY6-560" fmla="*/ 285734 h 352425"/>
                <a:gd name="connsiteX7-561" fmla="*/ 352425 w 352425"/>
                <a:gd name="connsiteY7-562" fmla="*/ 314327 h 352425"/>
                <a:gd name="connsiteX8-563" fmla="*/ 314323 w 352425"/>
                <a:gd name="connsiteY8-564" fmla="*/ 352425 h 352425"/>
                <a:gd name="connsiteX9-565" fmla="*/ 38109 w 352425"/>
                <a:gd name="connsiteY9-566" fmla="*/ 352425 h 352425"/>
                <a:gd name="connsiteX10-567" fmla="*/ 0 w 352425"/>
                <a:gd name="connsiteY10-568" fmla="*/ 314316 h 352425"/>
                <a:gd name="connsiteX11-569" fmla="*/ 0 w 352425"/>
                <a:gd name="connsiteY11-570" fmla="*/ 38113 h 352425"/>
                <a:gd name="connsiteX12-571" fmla="*/ 38113 w 352425"/>
                <a:gd name="connsiteY12-572" fmla="*/ 0 h 3524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352425" h="352425">
                  <a:moveTo>
                    <a:pt x="38113" y="0"/>
                  </a:moveTo>
                  <a:cubicBezTo>
                    <a:pt x="38113" y="0"/>
                    <a:pt x="62233" y="1"/>
                    <a:pt x="62232" y="0"/>
                  </a:cubicBezTo>
                  <a:cubicBezTo>
                    <a:pt x="84551" y="1"/>
                    <a:pt x="100329" y="15781"/>
                    <a:pt x="100328" y="38098"/>
                  </a:cubicBezTo>
                  <a:cubicBezTo>
                    <a:pt x="100329" y="38099"/>
                    <a:pt x="100329" y="209563"/>
                    <a:pt x="100328" y="209562"/>
                  </a:cubicBezTo>
                  <a:cubicBezTo>
                    <a:pt x="100329" y="231876"/>
                    <a:pt x="116104" y="247654"/>
                    <a:pt x="138416" y="247653"/>
                  </a:cubicBezTo>
                  <a:cubicBezTo>
                    <a:pt x="138417" y="247654"/>
                    <a:pt x="314343" y="247654"/>
                    <a:pt x="314342" y="247653"/>
                  </a:cubicBezTo>
                  <a:cubicBezTo>
                    <a:pt x="336652" y="247654"/>
                    <a:pt x="352426" y="263426"/>
                    <a:pt x="352425" y="285734"/>
                  </a:cubicBezTo>
                  <a:cubicBezTo>
                    <a:pt x="352426" y="285735"/>
                    <a:pt x="352426" y="314328"/>
                    <a:pt x="352425" y="314327"/>
                  </a:cubicBezTo>
                  <a:cubicBezTo>
                    <a:pt x="352426" y="336646"/>
                    <a:pt x="336644" y="352426"/>
                    <a:pt x="314323" y="352425"/>
                  </a:cubicBezTo>
                  <a:cubicBezTo>
                    <a:pt x="314324" y="352426"/>
                    <a:pt x="38110" y="352426"/>
                    <a:pt x="38109" y="352425"/>
                  </a:cubicBezTo>
                  <a:cubicBezTo>
                    <a:pt x="15787" y="352426"/>
                    <a:pt x="1" y="336640"/>
                    <a:pt x="0" y="314316"/>
                  </a:cubicBezTo>
                  <a:cubicBezTo>
                    <a:pt x="1" y="314317"/>
                    <a:pt x="1" y="38114"/>
                    <a:pt x="0" y="38113"/>
                  </a:cubicBezTo>
                  <a:cubicBezTo>
                    <a:pt x="1" y="15790"/>
                    <a:pt x="15788" y="0"/>
                    <a:pt x="38113" y="0"/>
                  </a:cubicBezTo>
                  <a:close/>
                </a:path>
              </a:pathLst>
            </a:custGeom>
            <a:gradFill>
              <a:gsLst>
                <a:gs pos="88000">
                  <a:schemeClr val="accent1"/>
                </a:gs>
                <a:gs pos="0">
                  <a:schemeClr val="accent1">
                    <a:lumMod val="25000"/>
                    <a:lumOff val="75000"/>
                  </a:schemeClr>
                </a:gs>
              </a:gsLst>
              <a:lin ang="8100000" scaled="1"/>
            </a:gradFill>
            <a:ln>
              <a:noFill/>
            </a:ln>
            <a:effectLst>
              <a:outerShdw blurRad="101600" dist="38100" dir="13500000" algn="br"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6" name="任意多边形: 形状 14"/>
            <p:cNvSpPr/>
            <p:nvPr>
              <p:custDataLst>
                <p:tags r:id="rId5"/>
              </p:custDataLst>
            </p:nvPr>
          </p:nvSpPr>
          <p:spPr>
            <a:xfrm rot="16200000" flipH="1">
              <a:off x="17766" y="1718"/>
              <a:ext cx="555" cy="555"/>
            </a:xfrm>
            <a:custGeom>
              <a:avLst/>
              <a:gdLst>
                <a:gd name="connsiteX0" fmla="*/ 38113 w 352425"/>
                <a:gd name="connsiteY0" fmla="*/ 0 h 352425"/>
                <a:gd name="connsiteX1" fmla="*/ 62232 w 352425"/>
                <a:gd name="connsiteY1" fmla="*/ 0 h 352425"/>
                <a:gd name="connsiteX2" fmla="*/ 100328 w 352425"/>
                <a:gd name="connsiteY2" fmla="*/ 38098 h 352425"/>
                <a:gd name="connsiteX3" fmla="*/ 100328 w 352425"/>
                <a:gd name="connsiteY3" fmla="*/ 209562 h 352425"/>
                <a:gd name="connsiteX4" fmla="*/ 138416 w 352425"/>
                <a:gd name="connsiteY4" fmla="*/ 247653 h 352425"/>
                <a:gd name="connsiteX5" fmla="*/ 314342 w 352425"/>
                <a:gd name="connsiteY5" fmla="*/ 247653 h 352425"/>
                <a:gd name="connsiteX6" fmla="*/ 352425 w 352425"/>
                <a:gd name="connsiteY6" fmla="*/ 285734 h 352425"/>
                <a:gd name="connsiteX7" fmla="*/ 352425 w 352425"/>
                <a:gd name="connsiteY7" fmla="*/ 314327 h 352425"/>
                <a:gd name="connsiteX8" fmla="*/ 314323 w 352425"/>
                <a:gd name="connsiteY8" fmla="*/ 352425 h 352425"/>
                <a:gd name="connsiteX9" fmla="*/ 38109 w 352425"/>
                <a:gd name="connsiteY9" fmla="*/ 352425 h 352425"/>
                <a:gd name="connsiteX10" fmla="*/ 0 w 352425"/>
                <a:gd name="connsiteY10" fmla="*/ 314316 h 352425"/>
                <a:gd name="connsiteX11" fmla="*/ 0 w 352425"/>
                <a:gd name="connsiteY11" fmla="*/ 38113 h 352425"/>
                <a:gd name="connsiteX12" fmla="*/ 38113 w 352425"/>
                <a:gd name="connsiteY12" fmla="*/ 0 h 352425"/>
                <a:gd name="connsiteX0-1" fmla="*/ 38113 w 352425"/>
                <a:gd name="connsiteY0-2" fmla="*/ 0 h 352425"/>
                <a:gd name="connsiteX1-3" fmla="*/ 62232 w 352425"/>
                <a:gd name="connsiteY1-4" fmla="*/ 0 h 352425"/>
                <a:gd name="connsiteX2-5" fmla="*/ 100328 w 352425"/>
                <a:gd name="connsiteY2-6" fmla="*/ 38098 h 352425"/>
                <a:gd name="connsiteX3-7" fmla="*/ 100328 w 352425"/>
                <a:gd name="connsiteY3-8" fmla="*/ 209562 h 352425"/>
                <a:gd name="connsiteX4-9" fmla="*/ 138416 w 352425"/>
                <a:gd name="connsiteY4-10" fmla="*/ 247653 h 352425"/>
                <a:gd name="connsiteX5-11" fmla="*/ 314342 w 352425"/>
                <a:gd name="connsiteY5-12" fmla="*/ 247653 h 352425"/>
                <a:gd name="connsiteX6-13" fmla="*/ 352425 w 352425"/>
                <a:gd name="connsiteY6-14" fmla="*/ 285734 h 352425"/>
                <a:gd name="connsiteX7-15" fmla="*/ 352425 w 352425"/>
                <a:gd name="connsiteY7-16" fmla="*/ 314327 h 352425"/>
                <a:gd name="connsiteX8-17" fmla="*/ 314323 w 352425"/>
                <a:gd name="connsiteY8-18" fmla="*/ 352425 h 352425"/>
                <a:gd name="connsiteX9-19" fmla="*/ 38109 w 352425"/>
                <a:gd name="connsiteY9-20" fmla="*/ 352425 h 352425"/>
                <a:gd name="connsiteX10-21" fmla="*/ 0 w 352425"/>
                <a:gd name="connsiteY10-22" fmla="*/ 314316 h 352425"/>
                <a:gd name="connsiteX11-23" fmla="*/ 0 w 352425"/>
                <a:gd name="connsiteY11-24" fmla="*/ 38113 h 352425"/>
                <a:gd name="connsiteX12-25" fmla="*/ 38113 w 352425"/>
                <a:gd name="connsiteY12-26" fmla="*/ 0 h 352425"/>
                <a:gd name="connsiteX0-27" fmla="*/ 38113 w 352425"/>
                <a:gd name="connsiteY0-28" fmla="*/ 0 h 352425"/>
                <a:gd name="connsiteX1-29" fmla="*/ 62232 w 352425"/>
                <a:gd name="connsiteY1-30" fmla="*/ 0 h 352425"/>
                <a:gd name="connsiteX2-31" fmla="*/ 100328 w 352425"/>
                <a:gd name="connsiteY2-32" fmla="*/ 38098 h 352425"/>
                <a:gd name="connsiteX3-33" fmla="*/ 100328 w 352425"/>
                <a:gd name="connsiteY3-34" fmla="*/ 209562 h 352425"/>
                <a:gd name="connsiteX4-35" fmla="*/ 138416 w 352425"/>
                <a:gd name="connsiteY4-36" fmla="*/ 247653 h 352425"/>
                <a:gd name="connsiteX5-37" fmla="*/ 314342 w 352425"/>
                <a:gd name="connsiteY5-38" fmla="*/ 247653 h 352425"/>
                <a:gd name="connsiteX6-39" fmla="*/ 352425 w 352425"/>
                <a:gd name="connsiteY6-40" fmla="*/ 285734 h 352425"/>
                <a:gd name="connsiteX7-41" fmla="*/ 352425 w 352425"/>
                <a:gd name="connsiteY7-42" fmla="*/ 314327 h 352425"/>
                <a:gd name="connsiteX8-43" fmla="*/ 314323 w 352425"/>
                <a:gd name="connsiteY8-44" fmla="*/ 352425 h 352425"/>
                <a:gd name="connsiteX9-45" fmla="*/ 38109 w 352425"/>
                <a:gd name="connsiteY9-46" fmla="*/ 352425 h 352425"/>
                <a:gd name="connsiteX10-47" fmla="*/ 0 w 352425"/>
                <a:gd name="connsiteY10-48" fmla="*/ 314316 h 352425"/>
                <a:gd name="connsiteX11-49" fmla="*/ 0 w 352425"/>
                <a:gd name="connsiteY11-50" fmla="*/ 38113 h 352425"/>
                <a:gd name="connsiteX12-51" fmla="*/ 38113 w 352425"/>
                <a:gd name="connsiteY12-52" fmla="*/ 0 h 352425"/>
                <a:gd name="connsiteX0-53" fmla="*/ 38113 w 352425"/>
                <a:gd name="connsiteY0-54" fmla="*/ 0 h 352425"/>
                <a:gd name="connsiteX1-55" fmla="*/ 62232 w 352425"/>
                <a:gd name="connsiteY1-56" fmla="*/ 0 h 352425"/>
                <a:gd name="connsiteX2-57" fmla="*/ 100328 w 352425"/>
                <a:gd name="connsiteY2-58" fmla="*/ 38098 h 352425"/>
                <a:gd name="connsiteX3-59" fmla="*/ 100328 w 352425"/>
                <a:gd name="connsiteY3-60" fmla="*/ 209562 h 352425"/>
                <a:gd name="connsiteX4-61" fmla="*/ 138416 w 352425"/>
                <a:gd name="connsiteY4-62" fmla="*/ 247653 h 352425"/>
                <a:gd name="connsiteX5-63" fmla="*/ 314342 w 352425"/>
                <a:gd name="connsiteY5-64" fmla="*/ 247653 h 352425"/>
                <a:gd name="connsiteX6-65" fmla="*/ 352425 w 352425"/>
                <a:gd name="connsiteY6-66" fmla="*/ 285734 h 352425"/>
                <a:gd name="connsiteX7-67" fmla="*/ 352425 w 352425"/>
                <a:gd name="connsiteY7-68" fmla="*/ 314327 h 352425"/>
                <a:gd name="connsiteX8-69" fmla="*/ 314323 w 352425"/>
                <a:gd name="connsiteY8-70" fmla="*/ 352425 h 352425"/>
                <a:gd name="connsiteX9-71" fmla="*/ 38109 w 352425"/>
                <a:gd name="connsiteY9-72" fmla="*/ 352425 h 352425"/>
                <a:gd name="connsiteX10-73" fmla="*/ 0 w 352425"/>
                <a:gd name="connsiteY10-74" fmla="*/ 314316 h 352425"/>
                <a:gd name="connsiteX11-75" fmla="*/ 0 w 352425"/>
                <a:gd name="connsiteY11-76" fmla="*/ 38113 h 352425"/>
                <a:gd name="connsiteX12-77" fmla="*/ 38113 w 352425"/>
                <a:gd name="connsiteY12-78" fmla="*/ 0 h 352425"/>
                <a:gd name="connsiteX0-79" fmla="*/ 38113 w 352425"/>
                <a:gd name="connsiteY0-80" fmla="*/ 0 h 352425"/>
                <a:gd name="connsiteX1-81" fmla="*/ 62232 w 352425"/>
                <a:gd name="connsiteY1-82" fmla="*/ 0 h 352425"/>
                <a:gd name="connsiteX2-83" fmla="*/ 100328 w 352425"/>
                <a:gd name="connsiteY2-84" fmla="*/ 38098 h 352425"/>
                <a:gd name="connsiteX3-85" fmla="*/ 100328 w 352425"/>
                <a:gd name="connsiteY3-86" fmla="*/ 209562 h 352425"/>
                <a:gd name="connsiteX4-87" fmla="*/ 138416 w 352425"/>
                <a:gd name="connsiteY4-88" fmla="*/ 247653 h 352425"/>
                <a:gd name="connsiteX5-89" fmla="*/ 314342 w 352425"/>
                <a:gd name="connsiteY5-90" fmla="*/ 247653 h 352425"/>
                <a:gd name="connsiteX6-91" fmla="*/ 352425 w 352425"/>
                <a:gd name="connsiteY6-92" fmla="*/ 285734 h 352425"/>
                <a:gd name="connsiteX7-93" fmla="*/ 352425 w 352425"/>
                <a:gd name="connsiteY7-94" fmla="*/ 314327 h 352425"/>
                <a:gd name="connsiteX8-95" fmla="*/ 314323 w 352425"/>
                <a:gd name="connsiteY8-96" fmla="*/ 352425 h 352425"/>
                <a:gd name="connsiteX9-97" fmla="*/ 38109 w 352425"/>
                <a:gd name="connsiteY9-98" fmla="*/ 352425 h 352425"/>
                <a:gd name="connsiteX10-99" fmla="*/ 0 w 352425"/>
                <a:gd name="connsiteY10-100" fmla="*/ 314316 h 352425"/>
                <a:gd name="connsiteX11-101" fmla="*/ 0 w 352425"/>
                <a:gd name="connsiteY11-102" fmla="*/ 38113 h 352425"/>
                <a:gd name="connsiteX12-103" fmla="*/ 38113 w 352425"/>
                <a:gd name="connsiteY12-104" fmla="*/ 0 h 352425"/>
                <a:gd name="connsiteX0-105" fmla="*/ 38113 w 352425"/>
                <a:gd name="connsiteY0-106" fmla="*/ 0 h 352425"/>
                <a:gd name="connsiteX1-107" fmla="*/ 62232 w 352425"/>
                <a:gd name="connsiteY1-108" fmla="*/ 0 h 352425"/>
                <a:gd name="connsiteX2-109" fmla="*/ 100328 w 352425"/>
                <a:gd name="connsiteY2-110" fmla="*/ 38098 h 352425"/>
                <a:gd name="connsiteX3-111" fmla="*/ 100328 w 352425"/>
                <a:gd name="connsiteY3-112" fmla="*/ 209562 h 352425"/>
                <a:gd name="connsiteX4-113" fmla="*/ 138416 w 352425"/>
                <a:gd name="connsiteY4-114" fmla="*/ 247653 h 352425"/>
                <a:gd name="connsiteX5-115" fmla="*/ 314342 w 352425"/>
                <a:gd name="connsiteY5-116" fmla="*/ 247653 h 352425"/>
                <a:gd name="connsiteX6-117" fmla="*/ 352425 w 352425"/>
                <a:gd name="connsiteY6-118" fmla="*/ 285734 h 352425"/>
                <a:gd name="connsiteX7-119" fmla="*/ 352425 w 352425"/>
                <a:gd name="connsiteY7-120" fmla="*/ 314327 h 352425"/>
                <a:gd name="connsiteX8-121" fmla="*/ 314323 w 352425"/>
                <a:gd name="connsiteY8-122" fmla="*/ 352425 h 352425"/>
                <a:gd name="connsiteX9-123" fmla="*/ 38109 w 352425"/>
                <a:gd name="connsiteY9-124" fmla="*/ 352425 h 352425"/>
                <a:gd name="connsiteX10-125" fmla="*/ 0 w 352425"/>
                <a:gd name="connsiteY10-126" fmla="*/ 314316 h 352425"/>
                <a:gd name="connsiteX11-127" fmla="*/ 0 w 352425"/>
                <a:gd name="connsiteY11-128" fmla="*/ 38113 h 352425"/>
                <a:gd name="connsiteX12-129" fmla="*/ 38113 w 352425"/>
                <a:gd name="connsiteY12-130" fmla="*/ 0 h 352425"/>
                <a:gd name="connsiteX0-131" fmla="*/ 38113 w 352425"/>
                <a:gd name="connsiteY0-132" fmla="*/ 0 h 352425"/>
                <a:gd name="connsiteX1-133" fmla="*/ 62232 w 352425"/>
                <a:gd name="connsiteY1-134" fmla="*/ 0 h 352425"/>
                <a:gd name="connsiteX2-135" fmla="*/ 100328 w 352425"/>
                <a:gd name="connsiteY2-136" fmla="*/ 38098 h 352425"/>
                <a:gd name="connsiteX3-137" fmla="*/ 100328 w 352425"/>
                <a:gd name="connsiteY3-138" fmla="*/ 209562 h 352425"/>
                <a:gd name="connsiteX4-139" fmla="*/ 138416 w 352425"/>
                <a:gd name="connsiteY4-140" fmla="*/ 247653 h 352425"/>
                <a:gd name="connsiteX5-141" fmla="*/ 314342 w 352425"/>
                <a:gd name="connsiteY5-142" fmla="*/ 247653 h 352425"/>
                <a:gd name="connsiteX6-143" fmla="*/ 352425 w 352425"/>
                <a:gd name="connsiteY6-144" fmla="*/ 285734 h 352425"/>
                <a:gd name="connsiteX7-145" fmla="*/ 352425 w 352425"/>
                <a:gd name="connsiteY7-146" fmla="*/ 314327 h 352425"/>
                <a:gd name="connsiteX8-147" fmla="*/ 314323 w 352425"/>
                <a:gd name="connsiteY8-148" fmla="*/ 352425 h 352425"/>
                <a:gd name="connsiteX9-149" fmla="*/ 38109 w 352425"/>
                <a:gd name="connsiteY9-150" fmla="*/ 352425 h 352425"/>
                <a:gd name="connsiteX10-151" fmla="*/ 0 w 352425"/>
                <a:gd name="connsiteY10-152" fmla="*/ 314316 h 352425"/>
                <a:gd name="connsiteX11-153" fmla="*/ 0 w 352425"/>
                <a:gd name="connsiteY11-154" fmla="*/ 38113 h 352425"/>
                <a:gd name="connsiteX12-155" fmla="*/ 38113 w 352425"/>
                <a:gd name="connsiteY12-156" fmla="*/ 0 h 352425"/>
                <a:gd name="connsiteX0-157" fmla="*/ 38113 w 352425"/>
                <a:gd name="connsiteY0-158" fmla="*/ 0 h 352425"/>
                <a:gd name="connsiteX1-159" fmla="*/ 62232 w 352425"/>
                <a:gd name="connsiteY1-160" fmla="*/ 0 h 352425"/>
                <a:gd name="connsiteX2-161" fmla="*/ 100328 w 352425"/>
                <a:gd name="connsiteY2-162" fmla="*/ 38098 h 352425"/>
                <a:gd name="connsiteX3-163" fmla="*/ 100328 w 352425"/>
                <a:gd name="connsiteY3-164" fmla="*/ 209562 h 352425"/>
                <a:gd name="connsiteX4-165" fmla="*/ 138416 w 352425"/>
                <a:gd name="connsiteY4-166" fmla="*/ 247653 h 352425"/>
                <a:gd name="connsiteX5-167" fmla="*/ 314342 w 352425"/>
                <a:gd name="connsiteY5-168" fmla="*/ 247653 h 352425"/>
                <a:gd name="connsiteX6-169" fmla="*/ 352425 w 352425"/>
                <a:gd name="connsiteY6-170" fmla="*/ 285734 h 352425"/>
                <a:gd name="connsiteX7-171" fmla="*/ 352425 w 352425"/>
                <a:gd name="connsiteY7-172" fmla="*/ 314327 h 352425"/>
                <a:gd name="connsiteX8-173" fmla="*/ 314323 w 352425"/>
                <a:gd name="connsiteY8-174" fmla="*/ 352425 h 352425"/>
                <a:gd name="connsiteX9-175" fmla="*/ 38109 w 352425"/>
                <a:gd name="connsiteY9-176" fmla="*/ 352425 h 352425"/>
                <a:gd name="connsiteX10-177" fmla="*/ 0 w 352425"/>
                <a:gd name="connsiteY10-178" fmla="*/ 314316 h 352425"/>
                <a:gd name="connsiteX11-179" fmla="*/ 0 w 352425"/>
                <a:gd name="connsiteY11-180" fmla="*/ 38113 h 352425"/>
                <a:gd name="connsiteX12-181" fmla="*/ 38113 w 352425"/>
                <a:gd name="connsiteY12-182" fmla="*/ 0 h 352425"/>
                <a:gd name="connsiteX0-183" fmla="*/ 38113 w 352425"/>
                <a:gd name="connsiteY0-184" fmla="*/ 0 h 352425"/>
                <a:gd name="connsiteX1-185" fmla="*/ 62232 w 352425"/>
                <a:gd name="connsiteY1-186" fmla="*/ 0 h 352425"/>
                <a:gd name="connsiteX2-187" fmla="*/ 100328 w 352425"/>
                <a:gd name="connsiteY2-188" fmla="*/ 38098 h 352425"/>
                <a:gd name="connsiteX3-189" fmla="*/ 100328 w 352425"/>
                <a:gd name="connsiteY3-190" fmla="*/ 209562 h 352425"/>
                <a:gd name="connsiteX4-191" fmla="*/ 138416 w 352425"/>
                <a:gd name="connsiteY4-192" fmla="*/ 247653 h 352425"/>
                <a:gd name="connsiteX5-193" fmla="*/ 314342 w 352425"/>
                <a:gd name="connsiteY5-194" fmla="*/ 247653 h 352425"/>
                <a:gd name="connsiteX6-195" fmla="*/ 352425 w 352425"/>
                <a:gd name="connsiteY6-196" fmla="*/ 285734 h 352425"/>
                <a:gd name="connsiteX7-197" fmla="*/ 352425 w 352425"/>
                <a:gd name="connsiteY7-198" fmla="*/ 314327 h 352425"/>
                <a:gd name="connsiteX8-199" fmla="*/ 314323 w 352425"/>
                <a:gd name="connsiteY8-200" fmla="*/ 352425 h 352425"/>
                <a:gd name="connsiteX9-201" fmla="*/ 38109 w 352425"/>
                <a:gd name="connsiteY9-202" fmla="*/ 352425 h 352425"/>
                <a:gd name="connsiteX10-203" fmla="*/ 0 w 352425"/>
                <a:gd name="connsiteY10-204" fmla="*/ 314316 h 352425"/>
                <a:gd name="connsiteX11-205" fmla="*/ 0 w 352425"/>
                <a:gd name="connsiteY11-206" fmla="*/ 38113 h 352425"/>
                <a:gd name="connsiteX12-207" fmla="*/ 38113 w 352425"/>
                <a:gd name="connsiteY12-208" fmla="*/ 0 h 352425"/>
                <a:gd name="connsiteX0-209" fmla="*/ 38113 w 352425"/>
                <a:gd name="connsiteY0-210" fmla="*/ 0 h 352425"/>
                <a:gd name="connsiteX1-211" fmla="*/ 62232 w 352425"/>
                <a:gd name="connsiteY1-212" fmla="*/ 0 h 352425"/>
                <a:gd name="connsiteX2-213" fmla="*/ 100328 w 352425"/>
                <a:gd name="connsiteY2-214" fmla="*/ 38098 h 352425"/>
                <a:gd name="connsiteX3-215" fmla="*/ 100328 w 352425"/>
                <a:gd name="connsiteY3-216" fmla="*/ 209562 h 352425"/>
                <a:gd name="connsiteX4-217" fmla="*/ 138416 w 352425"/>
                <a:gd name="connsiteY4-218" fmla="*/ 247653 h 352425"/>
                <a:gd name="connsiteX5-219" fmla="*/ 314342 w 352425"/>
                <a:gd name="connsiteY5-220" fmla="*/ 247653 h 352425"/>
                <a:gd name="connsiteX6-221" fmla="*/ 352425 w 352425"/>
                <a:gd name="connsiteY6-222" fmla="*/ 285734 h 352425"/>
                <a:gd name="connsiteX7-223" fmla="*/ 352425 w 352425"/>
                <a:gd name="connsiteY7-224" fmla="*/ 314327 h 352425"/>
                <a:gd name="connsiteX8-225" fmla="*/ 314323 w 352425"/>
                <a:gd name="connsiteY8-226" fmla="*/ 352425 h 352425"/>
                <a:gd name="connsiteX9-227" fmla="*/ 38109 w 352425"/>
                <a:gd name="connsiteY9-228" fmla="*/ 352425 h 352425"/>
                <a:gd name="connsiteX10-229" fmla="*/ 0 w 352425"/>
                <a:gd name="connsiteY10-230" fmla="*/ 314316 h 352425"/>
                <a:gd name="connsiteX11-231" fmla="*/ 0 w 352425"/>
                <a:gd name="connsiteY11-232" fmla="*/ 38113 h 352425"/>
                <a:gd name="connsiteX12-233" fmla="*/ 38113 w 352425"/>
                <a:gd name="connsiteY12-234" fmla="*/ 0 h 352425"/>
                <a:gd name="connsiteX0-235" fmla="*/ 38113 w 352425"/>
                <a:gd name="connsiteY0-236" fmla="*/ 0 h 352425"/>
                <a:gd name="connsiteX1-237" fmla="*/ 62232 w 352425"/>
                <a:gd name="connsiteY1-238" fmla="*/ 0 h 352425"/>
                <a:gd name="connsiteX2-239" fmla="*/ 100328 w 352425"/>
                <a:gd name="connsiteY2-240" fmla="*/ 38098 h 352425"/>
                <a:gd name="connsiteX3-241" fmla="*/ 100328 w 352425"/>
                <a:gd name="connsiteY3-242" fmla="*/ 209562 h 352425"/>
                <a:gd name="connsiteX4-243" fmla="*/ 138416 w 352425"/>
                <a:gd name="connsiteY4-244" fmla="*/ 247653 h 352425"/>
                <a:gd name="connsiteX5-245" fmla="*/ 314342 w 352425"/>
                <a:gd name="connsiteY5-246" fmla="*/ 247653 h 352425"/>
                <a:gd name="connsiteX6-247" fmla="*/ 352425 w 352425"/>
                <a:gd name="connsiteY6-248" fmla="*/ 285734 h 352425"/>
                <a:gd name="connsiteX7-249" fmla="*/ 352425 w 352425"/>
                <a:gd name="connsiteY7-250" fmla="*/ 314327 h 352425"/>
                <a:gd name="connsiteX8-251" fmla="*/ 314323 w 352425"/>
                <a:gd name="connsiteY8-252" fmla="*/ 352425 h 352425"/>
                <a:gd name="connsiteX9-253" fmla="*/ 38109 w 352425"/>
                <a:gd name="connsiteY9-254" fmla="*/ 352425 h 352425"/>
                <a:gd name="connsiteX10-255" fmla="*/ 0 w 352425"/>
                <a:gd name="connsiteY10-256" fmla="*/ 314316 h 352425"/>
                <a:gd name="connsiteX11-257" fmla="*/ 0 w 352425"/>
                <a:gd name="connsiteY11-258" fmla="*/ 38113 h 352425"/>
                <a:gd name="connsiteX12-259" fmla="*/ 38113 w 352425"/>
                <a:gd name="connsiteY12-260" fmla="*/ 0 h 352425"/>
                <a:gd name="connsiteX0-261" fmla="*/ 38113 w 352425"/>
                <a:gd name="connsiteY0-262" fmla="*/ 0 h 352425"/>
                <a:gd name="connsiteX1-263" fmla="*/ 62232 w 352425"/>
                <a:gd name="connsiteY1-264" fmla="*/ 0 h 352425"/>
                <a:gd name="connsiteX2-265" fmla="*/ 100328 w 352425"/>
                <a:gd name="connsiteY2-266" fmla="*/ 38098 h 352425"/>
                <a:gd name="connsiteX3-267" fmla="*/ 100328 w 352425"/>
                <a:gd name="connsiteY3-268" fmla="*/ 209562 h 352425"/>
                <a:gd name="connsiteX4-269" fmla="*/ 138416 w 352425"/>
                <a:gd name="connsiteY4-270" fmla="*/ 247653 h 352425"/>
                <a:gd name="connsiteX5-271" fmla="*/ 314342 w 352425"/>
                <a:gd name="connsiteY5-272" fmla="*/ 247653 h 352425"/>
                <a:gd name="connsiteX6-273" fmla="*/ 352425 w 352425"/>
                <a:gd name="connsiteY6-274" fmla="*/ 285734 h 352425"/>
                <a:gd name="connsiteX7-275" fmla="*/ 352425 w 352425"/>
                <a:gd name="connsiteY7-276" fmla="*/ 314327 h 352425"/>
                <a:gd name="connsiteX8-277" fmla="*/ 314323 w 352425"/>
                <a:gd name="connsiteY8-278" fmla="*/ 352425 h 352425"/>
                <a:gd name="connsiteX9-279" fmla="*/ 38109 w 352425"/>
                <a:gd name="connsiteY9-280" fmla="*/ 352425 h 352425"/>
                <a:gd name="connsiteX10-281" fmla="*/ 0 w 352425"/>
                <a:gd name="connsiteY10-282" fmla="*/ 314316 h 352425"/>
                <a:gd name="connsiteX11-283" fmla="*/ 0 w 352425"/>
                <a:gd name="connsiteY11-284" fmla="*/ 38113 h 352425"/>
                <a:gd name="connsiteX12-285" fmla="*/ 38113 w 352425"/>
                <a:gd name="connsiteY12-286" fmla="*/ 0 h 352425"/>
                <a:gd name="connsiteX0-287" fmla="*/ 38113 w 352425"/>
                <a:gd name="connsiteY0-288" fmla="*/ 0 h 352425"/>
                <a:gd name="connsiteX1-289" fmla="*/ 62232 w 352425"/>
                <a:gd name="connsiteY1-290" fmla="*/ 0 h 352425"/>
                <a:gd name="connsiteX2-291" fmla="*/ 100328 w 352425"/>
                <a:gd name="connsiteY2-292" fmla="*/ 38098 h 352425"/>
                <a:gd name="connsiteX3-293" fmla="*/ 100328 w 352425"/>
                <a:gd name="connsiteY3-294" fmla="*/ 209562 h 352425"/>
                <a:gd name="connsiteX4-295" fmla="*/ 138416 w 352425"/>
                <a:gd name="connsiteY4-296" fmla="*/ 247653 h 352425"/>
                <a:gd name="connsiteX5-297" fmla="*/ 314342 w 352425"/>
                <a:gd name="connsiteY5-298" fmla="*/ 247653 h 352425"/>
                <a:gd name="connsiteX6-299" fmla="*/ 352425 w 352425"/>
                <a:gd name="connsiteY6-300" fmla="*/ 285734 h 352425"/>
                <a:gd name="connsiteX7-301" fmla="*/ 352425 w 352425"/>
                <a:gd name="connsiteY7-302" fmla="*/ 314327 h 352425"/>
                <a:gd name="connsiteX8-303" fmla="*/ 314323 w 352425"/>
                <a:gd name="connsiteY8-304" fmla="*/ 352425 h 352425"/>
                <a:gd name="connsiteX9-305" fmla="*/ 38109 w 352425"/>
                <a:gd name="connsiteY9-306" fmla="*/ 352425 h 352425"/>
                <a:gd name="connsiteX10-307" fmla="*/ 0 w 352425"/>
                <a:gd name="connsiteY10-308" fmla="*/ 314316 h 352425"/>
                <a:gd name="connsiteX11-309" fmla="*/ 0 w 352425"/>
                <a:gd name="connsiteY11-310" fmla="*/ 38113 h 352425"/>
                <a:gd name="connsiteX12-311" fmla="*/ 38113 w 352425"/>
                <a:gd name="connsiteY12-312" fmla="*/ 0 h 352425"/>
                <a:gd name="connsiteX0-313" fmla="*/ 38113 w 352425"/>
                <a:gd name="connsiteY0-314" fmla="*/ 0 h 352425"/>
                <a:gd name="connsiteX1-315" fmla="*/ 62232 w 352425"/>
                <a:gd name="connsiteY1-316" fmla="*/ 0 h 352425"/>
                <a:gd name="connsiteX2-317" fmla="*/ 100328 w 352425"/>
                <a:gd name="connsiteY2-318" fmla="*/ 38098 h 352425"/>
                <a:gd name="connsiteX3-319" fmla="*/ 100328 w 352425"/>
                <a:gd name="connsiteY3-320" fmla="*/ 209562 h 352425"/>
                <a:gd name="connsiteX4-321" fmla="*/ 138416 w 352425"/>
                <a:gd name="connsiteY4-322" fmla="*/ 247653 h 352425"/>
                <a:gd name="connsiteX5-323" fmla="*/ 314342 w 352425"/>
                <a:gd name="connsiteY5-324" fmla="*/ 247653 h 352425"/>
                <a:gd name="connsiteX6-325" fmla="*/ 352425 w 352425"/>
                <a:gd name="connsiteY6-326" fmla="*/ 285734 h 352425"/>
                <a:gd name="connsiteX7-327" fmla="*/ 352425 w 352425"/>
                <a:gd name="connsiteY7-328" fmla="*/ 314327 h 352425"/>
                <a:gd name="connsiteX8-329" fmla="*/ 314323 w 352425"/>
                <a:gd name="connsiteY8-330" fmla="*/ 352425 h 352425"/>
                <a:gd name="connsiteX9-331" fmla="*/ 38109 w 352425"/>
                <a:gd name="connsiteY9-332" fmla="*/ 352425 h 352425"/>
                <a:gd name="connsiteX10-333" fmla="*/ 0 w 352425"/>
                <a:gd name="connsiteY10-334" fmla="*/ 314316 h 352425"/>
                <a:gd name="connsiteX11-335" fmla="*/ 0 w 352425"/>
                <a:gd name="connsiteY11-336" fmla="*/ 38113 h 352425"/>
                <a:gd name="connsiteX12-337" fmla="*/ 38113 w 352425"/>
                <a:gd name="connsiteY12-338" fmla="*/ 0 h 352425"/>
                <a:gd name="connsiteX0-339" fmla="*/ 38113 w 352425"/>
                <a:gd name="connsiteY0-340" fmla="*/ 0 h 352425"/>
                <a:gd name="connsiteX1-341" fmla="*/ 62232 w 352425"/>
                <a:gd name="connsiteY1-342" fmla="*/ 0 h 352425"/>
                <a:gd name="connsiteX2-343" fmla="*/ 100328 w 352425"/>
                <a:gd name="connsiteY2-344" fmla="*/ 38098 h 352425"/>
                <a:gd name="connsiteX3-345" fmla="*/ 100328 w 352425"/>
                <a:gd name="connsiteY3-346" fmla="*/ 209562 h 352425"/>
                <a:gd name="connsiteX4-347" fmla="*/ 138416 w 352425"/>
                <a:gd name="connsiteY4-348" fmla="*/ 247653 h 352425"/>
                <a:gd name="connsiteX5-349" fmla="*/ 314342 w 352425"/>
                <a:gd name="connsiteY5-350" fmla="*/ 247653 h 352425"/>
                <a:gd name="connsiteX6-351" fmla="*/ 352425 w 352425"/>
                <a:gd name="connsiteY6-352" fmla="*/ 285734 h 352425"/>
                <a:gd name="connsiteX7-353" fmla="*/ 352425 w 352425"/>
                <a:gd name="connsiteY7-354" fmla="*/ 314327 h 352425"/>
                <a:gd name="connsiteX8-355" fmla="*/ 314323 w 352425"/>
                <a:gd name="connsiteY8-356" fmla="*/ 352425 h 352425"/>
                <a:gd name="connsiteX9-357" fmla="*/ 38109 w 352425"/>
                <a:gd name="connsiteY9-358" fmla="*/ 352425 h 352425"/>
                <a:gd name="connsiteX10-359" fmla="*/ 0 w 352425"/>
                <a:gd name="connsiteY10-360" fmla="*/ 314316 h 352425"/>
                <a:gd name="connsiteX11-361" fmla="*/ 0 w 352425"/>
                <a:gd name="connsiteY11-362" fmla="*/ 38113 h 352425"/>
                <a:gd name="connsiteX12-363" fmla="*/ 38113 w 352425"/>
                <a:gd name="connsiteY12-364" fmla="*/ 0 h 352425"/>
                <a:gd name="connsiteX0-365" fmla="*/ 38113 w 352425"/>
                <a:gd name="connsiteY0-366" fmla="*/ 0 h 352425"/>
                <a:gd name="connsiteX1-367" fmla="*/ 62232 w 352425"/>
                <a:gd name="connsiteY1-368" fmla="*/ 0 h 352425"/>
                <a:gd name="connsiteX2-369" fmla="*/ 100328 w 352425"/>
                <a:gd name="connsiteY2-370" fmla="*/ 38098 h 352425"/>
                <a:gd name="connsiteX3-371" fmla="*/ 100328 w 352425"/>
                <a:gd name="connsiteY3-372" fmla="*/ 209562 h 352425"/>
                <a:gd name="connsiteX4-373" fmla="*/ 138416 w 352425"/>
                <a:gd name="connsiteY4-374" fmla="*/ 247653 h 352425"/>
                <a:gd name="connsiteX5-375" fmla="*/ 314342 w 352425"/>
                <a:gd name="connsiteY5-376" fmla="*/ 247653 h 352425"/>
                <a:gd name="connsiteX6-377" fmla="*/ 352425 w 352425"/>
                <a:gd name="connsiteY6-378" fmla="*/ 285734 h 352425"/>
                <a:gd name="connsiteX7-379" fmla="*/ 352425 w 352425"/>
                <a:gd name="connsiteY7-380" fmla="*/ 314327 h 352425"/>
                <a:gd name="connsiteX8-381" fmla="*/ 314323 w 352425"/>
                <a:gd name="connsiteY8-382" fmla="*/ 352425 h 352425"/>
                <a:gd name="connsiteX9-383" fmla="*/ 38109 w 352425"/>
                <a:gd name="connsiteY9-384" fmla="*/ 352425 h 352425"/>
                <a:gd name="connsiteX10-385" fmla="*/ 0 w 352425"/>
                <a:gd name="connsiteY10-386" fmla="*/ 314316 h 352425"/>
                <a:gd name="connsiteX11-387" fmla="*/ 0 w 352425"/>
                <a:gd name="connsiteY11-388" fmla="*/ 38113 h 352425"/>
                <a:gd name="connsiteX12-389" fmla="*/ 38113 w 352425"/>
                <a:gd name="connsiteY12-390" fmla="*/ 0 h 352425"/>
                <a:gd name="connsiteX0-391" fmla="*/ 38113 w 352425"/>
                <a:gd name="connsiteY0-392" fmla="*/ 0 h 352425"/>
                <a:gd name="connsiteX1-393" fmla="*/ 62232 w 352425"/>
                <a:gd name="connsiteY1-394" fmla="*/ 0 h 352425"/>
                <a:gd name="connsiteX2-395" fmla="*/ 100328 w 352425"/>
                <a:gd name="connsiteY2-396" fmla="*/ 38098 h 352425"/>
                <a:gd name="connsiteX3-397" fmla="*/ 100328 w 352425"/>
                <a:gd name="connsiteY3-398" fmla="*/ 209562 h 352425"/>
                <a:gd name="connsiteX4-399" fmla="*/ 138416 w 352425"/>
                <a:gd name="connsiteY4-400" fmla="*/ 247653 h 352425"/>
                <a:gd name="connsiteX5-401" fmla="*/ 314342 w 352425"/>
                <a:gd name="connsiteY5-402" fmla="*/ 247653 h 352425"/>
                <a:gd name="connsiteX6-403" fmla="*/ 352425 w 352425"/>
                <a:gd name="connsiteY6-404" fmla="*/ 285734 h 352425"/>
                <a:gd name="connsiteX7-405" fmla="*/ 352425 w 352425"/>
                <a:gd name="connsiteY7-406" fmla="*/ 314327 h 352425"/>
                <a:gd name="connsiteX8-407" fmla="*/ 314323 w 352425"/>
                <a:gd name="connsiteY8-408" fmla="*/ 352425 h 352425"/>
                <a:gd name="connsiteX9-409" fmla="*/ 38109 w 352425"/>
                <a:gd name="connsiteY9-410" fmla="*/ 352425 h 352425"/>
                <a:gd name="connsiteX10-411" fmla="*/ 0 w 352425"/>
                <a:gd name="connsiteY10-412" fmla="*/ 314316 h 352425"/>
                <a:gd name="connsiteX11-413" fmla="*/ 0 w 352425"/>
                <a:gd name="connsiteY11-414" fmla="*/ 38113 h 352425"/>
                <a:gd name="connsiteX12-415" fmla="*/ 38113 w 352425"/>
                <a:gd name="connsiteY12-416" fmla="*/ 0 h 352425"/>
                <a:gd name="connsiteX0-417" fmla="*/ 38113 w 352425"/>
                <a:gd name="connsiteY0-418" fmla="*/ 0 h 352425"/>
                <a:gd name="connsiteX1-419" fmla="*/ 62232 w 352425"/>
                <a:gd name="connsiteY1-420" fmla="*/ 0 h 352425"/>
                <a:gd name="connsiteX2-421" fmla="*/ 100328 w 352425"/>
                <a:gd name="connsiteY2-422" fmla="*/ 38098 h 352425"/>
                <a:gd name="connsiteX3-423" fmla="*/ 100328 w 352425"/>
                <a:gd name="connsiteY3-424" fmla="*/ 209562 h 352425"/>
                <a:gd name="connsiteX4-425" fmla="*/ 138416 w 352425"/>
                <a:gd name="connsiteY4-426" fmla="*/ 247653 h 352425"/>
                <a:gd name="connsiteX5-427" fmla="*/ 314342 w 352425"/>
                <a:gd name="connsiteY5-428" fmla="*/ 247653 h 352425"/>
                <a:gd name="connsiteX6-429" fmla="*/ 352425 w 352425"/>
                <a:gd name="connsiteY6-430" fmla="*/ 285734 h 352425"/>
                <a:gd name="connsiteX7-431" fmla="*/ 352425 w 352425"/>
                <a:gd name="connsiteY7-432" fmla="*/ 314327 h 352425"/>
                <a:gd name="connsiteX8-433" fmla="*/ 314323 w 352425"/>
                <a:gd name="connsiteY8-434" fmla="*/ 352425 h 352425"/>
                <a:gd name="connsiteX9-435" fmla="*/ 38109 w 352425"/>
                <a:gd name="connsiteY9-436" fmla="*/ 352425 h 352425"/>
                <a:gd name="connsiteX10-437" fmla="*/ 0 w 352425"/>
                <a:gd name="connsiteY10-438" fmla="*/ 314316 h 352425"/>
                <a:gd name="connsiteX11-439" fmla="*/ 0 w 352425"/>
                <a:gd name="connsiteY11-440" fmla="*/ 38113 h 352425"/>
                <a:gd name="connsiteX12-441" fmla="*/ 38113 w 352425"/>
                <a:gd name="connsiteY12-442" fmla="*/ 0 h 352425"/>
                <a:gd name="connsiteX0-443" fmla="*/ 38113 w 352425"/>
                <a:gd name="connsiteY0-444" fmla="*/ 0 h 352425"/>
                <a:gd name="connsiteX1-445" fmla="*/ 62232 w 352425"/>
                <a:gd name="connsiteY1-446" fmla="*/ 0 h 352425"/>
                <a:gd name="connsiteX2-447" fmla="*/ 100328 w 352425"/>
                <a:gd name="connsiteY2-448" fmla="*/ 38098 h 352425"/>
                <a:gd name="connsiteX3-449" fmla="*/ 100328 w 352425"/>
                <a:gd name="connsiteY3-450" fmla="*/ 209562 h 352425"/>
                <a:gd name="connsiteX4-451" fmla="*/ 138416 w 352425"/>
                <a:gd name="connsiteY4-452" fmla="*/ 247653 h 352425"/>
                <a:gd name="connsiteX5-453" fmla="*/ 314342 w 352425"/>
                <a:gd name="connsiteY5-454" fmla="*/ 247653 h 352425"/>
                <a:gd name="connsiteX6-455" fmla="*/ 352425 w 352425"/>
                <a:gd name="connsiteY6-456" fmla="*/ 285734 h 352425"/>
                <a:gd name="connsiteX7-457" fmla="*/ 352425 w 352425"/>
                <a:gd name="connsiteY7-458" fmla="*/ 314327 h 352425"/>
                <a:gd name="connsiteX8-459" fmla="*/ 314323 w 352425"/>
                <a:gd name="connsiteY8-460" fmla="*/ 352425 h 352425"/>
                <a:gd name="connsiteX9-461" fmla="*/ 38109 w 352425"/>
                <a:gd name="connsiteY9-462" fmla="*/ 352425 h 352425"/>
                <a:gd name="connsiteX10-463" fmla="*/ 0 w 352425"/>
                <a:gd name="connsiteY10-464" fmla="*/ 314316 h 352425"/>
                <a:gd name="connsiteX11-465" fmla="*/ 0 w 352425"/>
                <a:gd name="connsiteY11-466" fmla="*/ 38113 h 352425"/>
                <a:gd name="connsiteX12-467" fmla="*/ 38113 w 352425"/>
                <a:gd name="connsiteY12-468" fmla="*/ 0 h 352425"/>
                <a:gd name="connsiteX0-469" fmla="*/ 38113 w 352425"/>
                <a:gd name="connsiteY0-470" fmla="*/ 0 h 352425"/>
                <a:gd name="connsiteX1-471" fmla="*/ 62232 w 352425"/>
                <a:gd name="connsiteY1-472" fmla="*/ 0 h 352425"/>
                <a:gd name="connsiteX2-473" fmla="*/ 100328 w 352425"/>
                <a:gd name="connsiteY2-474" fmla="*/ 38098 h 352425"/>
                <a:gd name="connsiteX3-475" fmla="*/ 100328 w 352425"/>
                <a:gd name="connsiteY3-476" fmla="*/ 209562 h 352425"/>
                <a:gd name="connsiteX4-477" fmla="*/ 138416 w 352425"/>
                <a:gd name="connsiteY4-478" fmla="*/ 247653 h 352425"/>
                <a:gd name="connsiteX5-479" fmla="*/ 314342 w 352425"/>
                <a:gd name="connsiteY5-480" fmla="*/ 247653 h 352425"/>
                <a:gd name="connsiteX6-481" fmla="*/ 352425 w 352425"/>
                <a:gd name="connsiteY6-482" fmla="*/ 285734 h 352425"/>
                <a:gd name="connsiteX7-483" fmla="*/ 352425 w 352425"/>
                <a:gd name="connsiteY7-484" fmla="*/ 314327 h 352425"/>
                <a:gd name="connsiteX8-485" fmla="*/ 314323 w 352425"/>
                <a:gd name="connsiteY8-486" fmla="*/ 352425 h 352425"/>
                <a:gd name="connsiteX9-487" fmla="*/ 38109 w 352425"/>
                <a:gd name="connsiteY9-488" fmla="*/ 352425 h 352425"/>
                <a:gd name="connsiteX10-489" fmla="*/ 0 w 352425"/>
                <a:gd name="connsiteY10-490" fmla="*/ 314316 h 352425"/>
                <a:gd name="connsiteX11-491" fmla="*/ 0 w 352425"/>
                <a:gd name="connsiteY11-492" fmla="*/ 38113 h 352425"/>
                <a:gd name="connsiteX12-493" fmla="*/ 38113 w 352425"/>
                <a:gd name="connsiteY12-494" fmla="*/ 0 h 352425"/>
                <a:gd name="connsiteX0-495" fmla="*/ 38113 w 352425"/>
                <a:gd name="connsiteY0-496" fmla="*/ 0 h 352425"/>
                <a:gd name="connsiteX1-497" fmla="*/ 62232 w 352425"/>
                <a:gd name="connsiteY1-498" fmla="*/ 0 h 352425"/>
                <a:gd name="connsiteX2-499" fmla="*/ 100328 w 352425"/>
                <a:gd name="connsiteY2-500" fmla="*/ 38098 h 352425"/>
                <a:gd name="connsiteX3-501" fmla="*/ 100328 w 352425"/>
                <a:gd name="connsiteY3-502" fmla="*/ 209562 h 352425"/>
                <a:gd name="connsiteX4-503" fmla="*/ 138416 w 352425"/>
                <a:gd name="connsiteY4-504" fmla="*/ 247653 h 352425"/>
                <a:gd name="connsiteX5-505" fmla="*/ 314342 w 352425"/>
                <a:gd name="connsiteY5-506" fmla="*/ 247653 h 352425"/>
                <a:gd name="connsiteX6-507" fmla="*/ 352425 w 352425"/>
                <a:gd name="connsiteY6-508" fmla="*/ 285734 h 352425"/>
                <a:gd name="connsiteX7-509" fmla="*/ 352425 w 352425"/>
                <a:gd name="connsiteY7-510" fmla="*/ 314327 h 352425"/>
                <a:gd name="connsiteX8-511" fmla="*/ 314323 w 352425"/>
                <a:gd name="connsiteY8-512" fmla="*/ 352425 h 352425"/>
                <a:gd name="connsiteX9-513" fmla="*/ 38109 w 352425"/>
                <a:gd name="connsiteY9-514" fmla="*/ 352425 h 352425"/>
                <a:gd name="connsiteX10-515" fmla="*/ 0 w 352425"/>
                <a:gd name="connsiteY10-516" fmla="*/ 314316 h 352425"/>
                <a:gd name="connsiteX11-517" fmla="*/ 0 w 352425"/>
                <a:gd name="connsiteY11-518" fmla="*/ 38113 h 352425"/>
                <a:gd name="connsiteX12-519" fmla="*/ 38113 w 352425"/>
                <a:gd name="connsiteY12-520" fmla="*/ 0 h 352425"/>
                <a:gd name="connsiteX0-521" fmla="*/ 38113 w 352425"/>
                <a:gd name="connsiteY0-522" fmla="*/ 0 h 352425"/>
                <a:gd name="connsiteX1-523" fmla="*/ 62232 w 352425"/>
                <a:gd name="connsiteY1-524" fmla="*/ 0 h 352425"/>
                <a:gd name="connsiteX2-525" fmla="*/ 100328 w 352425"/>
                <a:gd name="connsiteY2-526" fmla="*/ 38098 h 352425"/>
                <a:gd name="connsiteX3-527" fmla="*/ 100328 w 352425"/>
                <a:gd name="connsiteY3-528" fmla="*/ 209562 h 352425"/>
                <a:gd name="connsiteX4-529" fmla="*/ 138416 w 352425"/>
                <a:gd name="connsiteY4-530" fmla="*/ 247653 h 352425"/>
                <a:gd name="connsiteX5-531" fmla="*/ 314342 w 352425"/>
                <a:gd name="connsiteY5-532" fmla="*/ 247653 h 352425"/>
                <a:gd name="connsiteX6-533" fmla="*/ 352425 w 352425"/>
                <a:gd name="connsiteY6-534" fmla="*/ 285734 h 352425"/>
                <a:gd name="connsiteX7-535" fmla="*/ 352425 w 352425"/>
                <a:gd name="connsiteY7-536" fmla="*/ 314327 h 352425"/>
                <a:gd name="connsiteX8-537" fmla="*/ 314323 w 352425"/>
                <a:gd name="connsiteY8-538" fmla="*/ 352425 h 352425"/>
                <a:gd name="connsiteX9-539" fmla="*/ 38109 w 352425"/>
                <a:gd name="connsiteY9-540" fmla="*/ 352425 h 352425"/>
                <a:gd name="connsiteX10-541" fmla="*/ 0 w 352425"/>
                <a:gd name="connsiteY10-542" fmla="*/ 314316 h 352425"/>
                <a:gd name="connsiteX11-543" fmla="*/ 0 w 352425"/>
                <a:gd name="connsiteY11-544" fmla="*/ 38113 h 352425"/>
                <a:gd name="connsiteX12-545" fmla="*/ 38113 w 352425"/>
                <a:gd name="connsiteY12-546" fmla="*/ 0 h 352425"/>
                <a:gd name="connsiteX0-547" fmla="*/ 38113 w 352425"/>
                <a:gd name="connsiteY0-548" fmla="*/ 0 h 352425"/>
                <a:gd name="connsiteX1-549" fmla="*/ 62232 w 352425"/>
                <a:gd name="connsiteY1-550" fmla="*/ 0 h 352425"/>
                <a:gd name="connsiteX2-551" fmla="*/ 100328 w 352425"/>
                <a:gd name="connsiteY2-552" fmla="*/ 38098 h 352425"/>
                <a:gd name="connsiteX3-553" fmla="*/ 100328 w 352425"/>
                <a:gd name="connsiteY3-554" fmla="*/ 209562 h 352425"/>
                <a:gd name="connsiteX4-555" fmla="*/ 138416 w 352425"/>
                <a:gd name="connsiteY4-556" fmla="*/ 247653 h 352425"/>
                <a:gd name="connsiteX5-557" fmla="*/ 314342 w 352425"/>
                <a:gd name="connsiteY5-558" fmla="*/ 247653 h 352425"/>
                <a:gd name="connsiteX6-559" fmla="*/ 352425 w 352425"/>
                <a:gd name="connsiteY6-560" fmla="*/ 285734 h 352425"/>
                <a:gd name="connsiteX7-561" fmla="*/ 352425 w 352425"/>
                <a:gd name="connsiteY7-562" fmla="*/ 314327 h 352425"/>
                <a:gd name="connsiteX8-563" fmla="*/ 314323 w 352425"/>
                <a:gd name="connsiteY8-564" fmla="*/ 352425 h 352425"/>
                <a:gd name="connsiteX9-565" fmla="*/ 38109 w 352425"/>
                <a:gd name="connsiteY9-566" fmla="*/ 352425 h 352425"/>
                <a:gd name="connsiteX10-567" fmla="*/ 0 w 352425"/>
                <a:gd name="connsiteY10-568" fmla="*/ 314316 h 352425"/>
                <a:gd name="connsiteX11-569" fmla="*/ 0 w 352425"/>
                <a:gd name="connsiteY11-570" fmla="*/ 38113 h 352425"/>
                <a:gd name="connsiteX12-571" fmla="*/ 38113 w 352425"/>
                <a:gd name="connsiteY12-572" fmla="*/ 0 h 3524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352425" h="352425">
                  <a:moveTo>
                    <a:pt x="38113" y="0"/>
                  </a:moveTo>
                  <a:cubicBezTo>
                    <a:pt x="38113" y="0"/>
                    <a:pt x="62233" y="1"/>
                    <a:pt x="62232" y="0"/>
                  </a:cubicBezTo>
                  <a:cubicBezTo>
                    <a:pt x="84551" y="1"/>
                    <a:pt x="100329" y="15781"/>
                    <a:pt x="100328" y="38098"/>
                  </a:cubicBezTo>
                  <a:cubicBezTo>
                    <a:pt x="100329" y="38099"/>
                    <a:pt x="100329" y="209563"/>
                    <a:pt x="100328" y="209562"/>
                  </a:cubicBezTo>
                  <a:cubicBezTo>
                    <a:pt x="100329" y="231876"/>
                    <a:pt x="116104" y="247654"/>
                    <a:pt x="138416" y="247653"/>
                  </a:cubicBezTo>
                  <a:cubicBezTo>
                    <a:pt x="138417" y="247654"/>
                    <a:pt x="314343" y="247654"/>
                    <a:pt x="314342" y="247653"/>
                  </a:cubicBezTo>
                  <a:cubicBezTo>
                    <a:pt x="336652" y="247654"/>
                    <a:pt x="352426" y="263426"/>
                    <a:pt x="352425" y="285734"/>
                  </a:cubicBezTo>
                  <a:cubicBezTo>
                    <a:pt x="352426" y="285735"/>
                    <a:pt x="352426" y="314328"/>
                    <a:pt x="352425" y="314327"/>
                  </a:cubicBezTo>
                  <a:cubicBezTo>
                    <a:pt x="352426" y="336646"/>
                    <a:pt x="336644" y="352426"/>
                    <a:pt x="314323" y="352425"/>
                  </a:cubicBezTo>
                  <a:cubicBezTo>
                    <a:pt x="314324" y="352426"/>
                    <a:pt x="38110" y="352426"/>
                    <a:pt x="38109" y="352425"/>
                  </a:cubicBezTo>
                  <a:cubicBezTo>
                    <a:pt x="15787" y="352426"/>
                    <a:pt x="1" y="336640"/>
                    <a:pt x="0" y="314316"/>
                  </a:cubicBezTo>
                  <a:cubicBezTo>
                    <a:pt x="1" y="314317"/>
                    <a:pt x="1" y="38114"/>
                    <a:pt x="0" y="38113"/>
                  </a:cubicBezTo>
                  <a:cubicBezTo>
                    <a:pt x="1" y="15790"/>
                    <a:pt x="15788" y="0"/>
                    <a:pt x="38113" y="0"/>
                  </a:cubicBezTo>
                  <a:close/>
                </a:path>
              </a:pathLst>
            </a:custGeom>
            <a:gradFill>
              <a:gsLst>
                <a:gs pos="88000">
                  <a:schemeClr val="accent1"/>
                </a:gs>
                <a:gs pos="0">
                  <a:schemeClr val="accent1">
                    <a:lumMod val="25000"/>
                    <a:lumOff val="75000"/>
                  </a:schemeClr>
                </a:gs>
              </a:gsLst>
              <a:lin ang="8100000" scaled="1"/>
            </a:gradFill>
            <a:ln>
              <a:noFill/>
            </a:ln>
            <a:effectLst>
              <a:outerShdw blurRad="101600" dist="38100" dir="8100000" algn="tr"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cxnSp>
        <p:nvCxnSpPr>
          <p:cNvPr id="4" name="直接连接符 3"/>
          <p:cNvCxnSpPr/>
          <p:nvPr userDrawn="1"/>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t>2025/9/18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t>2025/9/18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97C79FE-DCC0-4620-A566-16CA7A0CE41F}" type="datetimeFigureOut">
              <a:rPr lang="zh-CN" altLang="en-US" smtClean="0"/>
              <a:t>2025/9/18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15A922F-1294-4387-9CB3-FCC8465D972A}"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无边框">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1055687" y="1183704"/>
            <a:ext cx="5230812" cy="3693096"/>
          </a:xfrm>
          <a:custGeom>
            <a:avLst/>
            <a:gdLst>
              <a:gd name="connsiteX0" fmla="*/ 224319 w 5230812"/>
              <a:gd name="connsiteY0" fmla="*/ 0 h 3693096"/>
              <a:gd name="connsiteX1" fmla="*/ 5006493 w 5230812"/>
              <a:gd name="connsiteY1" fmla="*/ 0 h 3693096"/>
              <a:gd name="connsiteX2" fmla="*/ 5230812 w 5230812"/>
              <a:gd name="connsiteY2" fmla="*/ 224319 h 3693096"/>
              <a:gd name="connsiteX3" fmla="*/ 5230812 w 5230812"/>
              <a:gd name="connsiteY3" fmla="*/ 3468777 h 3693096"/>
              <a:gd name="connsiteX4" fmla="*/ 5006493 w 5230812"/>
              <a:gd name="connsiteY4" fmla="*/ 3693096 h 3693096"/>
              <a:gd name="connsiteX5" fmla="*/ 224319 w 5230812"/>
              <a:gd name="connsiteY5" fmla="*/ 3693096 h 3693096"/>
              <a:gd name="connsiteX6" fmla="*/ 0 w 5230812"/>
              <a:gd name="connsiteY6" fmla="*/ 3468777 h 3693096"/>
              <a:gd name="connsiteX7" fmla="*/ 0 w 5230812"/>
              <a:gd name="connsiteY7" fmla="*/ 224319 h 3693096"/>
              <a:gd name="connsiteX8" fmla="*/ 224319 w 5230812"/>
              <a:gd name="connsiteY8" fmla="*/ 0 h 369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0812" h="3693096">
                <a:moveTo>
                  <a:pt x="224319" y="0"/>
                </a:moveTo>
                <a:lnTo>
                  <a:pt x="5006493" y="0"/>
                </a:lnTo>
                <a:cubicBezTo>
                  <a:pt x="5130381" y="0"/>
                  <a:pt x="5230812" y="100431"/>
                  <a:pt x="5230812" y="224319"/>
                </a:cubicBezTo>
                <a:lnTo>
                  <a:pt x="5230812" y="3468777"/>
                </a:lnTo>
                <a:cubicBezTo>
                  <a:pt x="5230812" y="3592665"/>
                  <a:pt x="5130381" y="3693096"/>
                  <a:pt x="5006493" y="3693096"/>
                </a:cubicBezTo>
                <a:lnTo>
                  <a:pt x="224319" y="3693096"/>
                </a:lnTo>
                <a:cubicBezTo>
                  <a:pt x="100431" y="3693096"/>
                  <a:pt x="0" y="3592665"/>
                  <a:pt x="0" y="3468777"/>
                </a:cubicBezTo>
                <a:lnTo>
                  <a:pt x="0" y="224319"/>
                </a:lnTo>
                <a:cubicBezTo>
                  <a:pt x="0" y="100431"/>
                  <a:pt x="100431" y="0"/>
                  <a:pt x="224319" y="0"/>
                </a:cubicBez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095999" y="1148163"/>
            <a:ext cx="5545135" cy="3056888"/>
          </a:xfrm>
          <a:custGeom>
            <a:avLst/>
            <a:gdLst>
              <a:gd name="connsiteX0" fmla="*/ 0 w 5545135"/>
              <a:gd name="connsiteY0" fmla="*/ 0 h 3056888"/>
              <a:gd name="connsiteX1" fmla="*/ 5545135 w 5545135"/>
              <a:gd name="connsiteY1" fmla="*/ 0 h 3056888"/>
              <a:gd name="connsiteX2" fmla="*/ 5545135 w 5545135"/>
              <a:gd name="connsiteY2" fmla="*/ 3056888 h 3056888"/>
              <a:gd name="connsiteX3" fmla="*/ 0 w 5545135"/>
              <a:gd name="connsiteY3" fmla="*/ 3056888 h 3056888"/>
            </a:gdLst>
            <a:ahLst/>
            <a:cxnLst>
              <a:cxn ang="0">
                <a:pos x="connsiteX0" y="connsiteY0"/>
              </a:cxn>
              <a:cxn ang="0">
                <a:pos x="connsiteX1" y="connsiteY1"/>
              </a:cxn>
              <a:cxn ang="0">
                <a:pos x="connsiteX2" y="connsiteY2"/>
              </a:cxn>
              <a:cxn ang="0">
                <a:pos x="connsiteX3" y="connsiteY3"/>
              </a:cxn>
            </a:cxnLst>
            <a:rect l="l" t="t" r="r" b="b"/>
            <a:pathLst>
              <a:path w="5545135" h="3056888">
                <a:moveTo>
                  <a:pt x="0" y="0"/>
                </a:moveTo>
                <a:lnTo>
                  <a:pt x="5545135" y="0"/>
                </a:lnTo>
                <a:lnTo>
                  <a:pt x="5545135" y="3056888"/>
                </a:lnTo>
                <a:lnTo>
                  <a:pt x="0" y="3056888"/>
                </a:ln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
        <p:nvSpPr>
          <p:cNvPr id="7" name="图片占位符 6"/>
          <p:cNvSpPr>
            <a:spLocks noGrp="1"/>
          </p:cNvSpPr>
          <p:nvPr>
            <p:ph type="pic" sz="quarter" idx="11"/>
          </p:nvPr>
        </p:nvSpPr>
        <p:spPr>
          <a:xfrm>
            <a:off x="1055689" y="4205050"/>
            <a:ext cx="5040310" cy="2032238"/>
          </a:xfrm>
          <a:custGeom>
            <a:avLst/>
            <a:gdLst>
              <a:gd name="connsiteX0" fmla="*/ 0 w 5040310"/>
              <a:gd name="connsiteY0" fmla="*/ 0 h 2032238"/>
              <a:gd name="connsiteX1" fmla="*/ 5040310 w 5040310"/>
              <a:gd name="connsiteY1" fmla="*/ 0 h 2032238"/>
              <a:gd name="connsiteX2" fmla="*/ 5040310 w 5040310"/>
              <a:gd name="connsiteY2" fmla="*/ 2032238 h 2032238"/>
              <a:gd name="connsiteX3" fmla="*/ 0 w 5040310"/>
              <a:gd name="connsiteY3" fmla="*/ 2032238 h 2032238"/>
            </a:gdLst>
            <a:ahLst/>
            <a:cxnLst>
              <a:cxn ang="0">
                <a:pos x="connsiteX0" y="connsiteY0"/>
              </a:cxn>
              <a:cxn ang="0">
                <a:pos x="connsiteX1" y="connsiteY1"/>
              </a:cxn>
              <a:cxn ang="0">
                <a:pos x="connsiteX2" y="connsiteY2"/>
              </a:cxn>
              <a:cxn ang="0">
                <a:pos x="connsiteX3" y="connsiteY3"/>
              </a:cxn>
            </a:cxnLst>
            <a:rect l="l" t="t" r="r" b="b"/>
            <a:pathLst>
              <a:path w="5040310" h="2032238">
                <a:moveTo>
                  <a:pt x="0" y="0"/>
                </a:moveTo>
                <a:lnTo>
                  <a:pt x="5040310" y="0"/>
                </a:lnTo>
                <a:lnTo>
                  <a:pt x="5040310" y="2032238"/>
                </a:lnTo>
                <a:lnTo>
                  <a:pt x="0" y="2032238"/>
                </a:ln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4619624" y="1148162"/>
            <a:ext cx="7021513" cy="3881038"/>
          </a:xfrm>
          <a:custGeom>
            <a:avLst/>
            <a:gdLst>
              <a:gd name="connsiteX0" fmla="*/ 291272 w 7021513"/>
              <a:gd name="connsiteY0" fmla="*/ 0 h 3881038"/>
              <a:gd name="connsiteX1" fmla="*/ 6730241 w 7021513"/>
              <a:gd name="connsiteY1" fmla="*/ 0 h 3881038"/>
              <a:gd name="connsiteX2" fmla="*/ 7021513 w 7021513"/>
              <a:gd name="connsiteY2" fmla="*/ 291272 h 3881038"/>
              <a:gd name="connsiteX3" fmla="*/ 7021513 w 7021513"/>
              <a:gd name="connsiteY3" fmla="*/ 3589766 h 3881038"/>
              <a:gd name="connsiteX4" fmla="*/ 6730241 w 7021513"/>
              <a:gd name="connsiteY4" fmla="*/ 3881038 h 3881038"/>
              <a:gd name="connsiteX5" fmla="*/ 291272 w 7021513"/>
              <a:gd name="connsiteY5" fmla="*/ 3881038 h 3881038"/>
              <a:gd name="connsiteX6" fmla="*/ 0 w 7021513"/>
              <a:gd name="connsiteY6" fmla="*/ 3589766 h 3881038"/>
              <a:gd name="connsiteX7" fmla="*/ 0 w 7021513"/>
              <a:gd name="connsiteY7" fmla="*/ 291272 h 3881038"/>
              <a:gd name="connsiteX8" fmla="*/ 291272 w 7021513"/>
              <a:gd name="connsiteY8" fmla="*/ 0 h 3881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21513" h="3881038">
                <a:moveTo>
                  <a:pt x="291272" y="0"/>
                </a:moveTo>
                <a:lnTo>
                  <a:pt x="6730241" y="0"/>
                </a:lnTo>
                <a:cubicBezTo>
                  <a:pt x="6891106" y="0"/>
                  <a:pt x="7021513" y="130407"/>
                  <a:pt x="7021513" y="291272"/>
                </a:cubicBezTo>
                <a:lnTo>
                  <a:pt x="7021513" y="3589766"/>
                </a:lnTo>
                <a:cubicBezTo>
                  <a:pt x="7021513" y="3750631"/>
                  <a:pt x="6891106" y="3881038"/>
                  <a:pt x="6730241" y="3881038"/>
                </a:cubicBezTo>
                <a:lnTo>
                  <a:pt x="291272" y="3881038"/>
                </a:lnTo>
                <a:cubicBezTo>
                  <a:pt x="130407" y="3881038"/>
                  <a:pt x="0" y="3750631"/>
                  <a:pt x="0" y="3589766"/>
                </a:cubicBezTo>
                <a:lnTo>
                  <a:pt x="0" y="291272"/>
                </a:lnTo>
                <a:cubicBezTo>
                  <a:pt x="0" y="130407"/>
                  <a:pt x="130407" y="0"/>
                  <a:pt x="291272" y="0"/>
                </a:cubicBez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4906055" y="1266825"/>
            <a:ext cx="2379889" cy="4932475"/>
          </a:xfrm>
          <a:custGeom>
            <a:avLst/>
            <a:gdLst>
              <a:gd name="connsiteX0" fmla="*/ 291870 w 2379889"/>
              <a:gd name="connsiteY0" fmla="*/ 0 h 4932475"/>
              <a:gd name="connsiteX1" fmla="*/ 2088019 w 2379889"/>
              <a:gd name="connsiteY1" fmla="*/ 0 h 4932475"/>
              <a:gd name="connsiteX2" fmla="*/ 2379889 w 2379889"/>
              <a:gd name="connsiteY2" fmla="*/ 291870 h 4932475"/>
              <a:gd name="connsiteX3" fmla="*/ 2379889 w 2379889"/>
              <a:gd name="connsiteY3" fmla="*/ 4640605 h 4932475"/>
              <a:gd name="connsiteX4" fmla="*/ 2088019 w 2379889"/>
              <a:gd name="connsiteY4" fmla="*/ 4932475 h 4932475"/>
              <a:gd name="connsiteX5" fmla="*/ 291870 w 2379889"/>
              <a:gd name="connsiteY5" fmla="*/ 4932475 h 4932475"/>
              <a:gd name="connsiteX6" fmla="*/ 0 w 2379889"/>
              <a:gd name="connsiteY6" fmla="*/ 4640605 h 4932475"/>
              <a:gd name="connsiteX7" fmla="*/ 0 w 2379889"/>
              <a:gd name="connsiteY7" fmla="*/ 291870 h 4932475"/>
              <a:gd name="connsiteX8" fmla="*/ 291870 w 2379889"/>
              <a:gd name="connsiteY8" fmla="*/ 0 h 493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9889" h="4932475">
                <a:moveTo>
                  <a:pt x="291870" y="0"/>
                </a:moveTo>
                <a:lnTo>
                  <a:pt x="2088019" y="0"/>
                </a:lnTo>
                <a:cubicBezTo>
                  <a:pt x="2249214" y="0"/>
                  <a:pt x="2379889" y="130675"/>
                  <a:pt x="2379889" y="291870"/>
                </a:cubicBezTo>
                <a:lnTo>
                  <a:pt x="2379889" y="4640605"/>
                </a:lnTo>
                <a:cubicBezTo>
                  <a:pt x="2379889" y="4801800"/>
                  <a:pt x="2249214" y="4932475"/>
                  <a:pt x="2088019" y="4932475"/>
                </a:cubicBezTo>
                <a:lnTo>
                  <a:pt x="291870" y="4932475"/>
                </a:lnTo>
                <a:cubicBezTo>
                  <a:pt x="130675" y="4932475"/>
                  <a:pt x="0" y="4801800"/>
                  <a:pt x="0" y="4640605"/>
                </a:cubicBezTo>
                <a:lnTo>
                  <a:pt x="0" y="291870"/>
                </a:lnTo>
                <a:cubicBezTo>
                  <a:pt x="0" y="130675"/>
                  <a:pt x="130675" y="0"/>
                  <a:pt x="291870" y="0"/>
                </a:cubicBez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095997" y="0"/>
            <a:ext cx="6096001" cy="4724400"/>
          </a:xfrm>
          <a:custGeom>
            <a:avLst/>
            <a:gdLst>
              <a:gd name="connsiteX0" fmla="*/ 0 w 6096001"/>
              <a:gd name="connsiteY0" fmla="*/ 0 h 4724400"/>
              <a:gd name="connsiteX1" fmla="*/ 6096001 w 6096001"/>
              <a:gd name="connsiteY1" fmla="*/ 0 h 4724400"/>
              <a:gd name="connsiteX2" fmla="*/ 6096001 w 6096001"/>
              <a:gd name="connsiteY2" fmla="*/ 4724400 h 4724400"/>
              <a:gd name="connsiteX3" fmla="*/ 0 w 6096001"/>
              <a:gd name="connsiteY3" fmla="*/ 4724400 h 4724400"/>
            </a:gdLst>
            <a:ahLst/>
            <a:cxnLst>
              <a:cxn ang="0">
                <a:pos x="connsiteX0" y="connsiteY0"/>
              </a:cxn>
              <a:cxn ang="0">
                <a:pos x="connsiteX1" y="connsiteY1"/>
              </a:cxn>
              <a:cxn ang="0">
                <a:pos x="connsiteX2" y="connsiteY2"/>
              </a:cxn>
              <a:cxn ang="0">
                <a:pos x="connsiteX3" y="connsiteY3"/>
              </a:cxn>
            </a:cxnLst>
            <a:rect l="l" t="t" r="r" b="b"/>
            <a:pathLst>
              <a:path w="6096001" h="4724400">
                <a:moveTo>
                  <a:pt x="0" y="0"/>
                </a:moveTo>
                <a:lnTo>
                  <a:pt x="6096001" y="0"/>
                </a:lnTo>
                <a:lnTo>
                  <a:pt x="6096001" y="4724400"/>
                </a:lnTo>
                <a:lnTo>
                  <a:pt x="0" y="4724400"/>
                </a:lnTo>
                <a:close/>
              </a:path>
            </a:pathLst>
          </a:custGeom>
          <a:solidFill>
            <a:srgbClr val="FFCE4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4732947" y="2669872"/>
            <a:ext cx="3167968" cy="2785813"/>
          </a:xfrm>
          <a:custGeom>
            <a:avLst/>
            <a:gdLst>
              <a:gd name="connsiteX0" fmla="*/ 197848 w 3167968"/>
              <a:gd name="connsiteY0" fmla="*/ 0 h 2785813"/>
              <a:gd name="connsiteX1" fmla="*/ 2970120 w 3167968"/>
              <a:gd name="connsiteY1" fmla="*/ 0 h 2785813"/>
              <a:gd name="connsiteX2" fmla="*/ 3167968 w 3167968"/>
              <a:gd name="connsiteY2" fmla="*/ 197848 h 2785813"/>
              <a:gd name="connsiteX3" fmla="*/ 3167968 w 3167968"/>
              <a:gd name="connsiteY3" fmla="*/ 2587965 h 2785813"/>
              <a:gd name="connsiteX4" fmla="*/ 2970120 w 3167968"/>
              <a:gd name="connsiteY4" fmla="*/ 2785813 h 2785813"/>
              <a:gd name="connsiteX5" fmla="*/ 197848 w 3167968"/>
              <a:gd name="connsiteY5" fmla="*/ 2785813 h 2785813"/>
              <a:gd name="connsiteX6" fmla="*/ 0 w 3167968"/>
              <a:gd name="connsiteY6" fmla="*/ 2587965 h 2785813"/>
              <a:gd name="connsiteX7" fmla="*/ 0 w 3167968"/>
              <a:gd name="connsiteY7" fmla="*/ 197848 h 2785813"/>
              <a:gd name="connsiteX8" fmla="*/ 197848 w 3167968"/>
              <a:gd name="connsiteY8" fmla="*/ 0 h 2785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7968" h="2785813">
                <a:moveTo>
                  <a:pt x="197848" y="0"/>
                </a:moveTo>
                <a:lnTo>
                  <a:pt x="2970120" y="0"/>
                </a:lnTo>
                <a:cubicBezTo>
                  <a:pt x="3079388" y="0"/>
                  <a:pt x="3167968" y="88580"/>
                  <a:pt x="3167968" y="197848"/>
                </a:cubicBezTo>
                <a:lnTo>
                  <a:pt x="3167968" y="2587965"/>
                </a:lnTo>
                <a:cubicBezTo>
                  <a:pt x="3167968" y="2697233"/>
                  <a:pt x="3079388" y="2785813"/>
                  <a:pt x="2970120" y="2785813"/>
                </a:cubicBezTo>
                <a:lnTo>
                  <a:pt x="197848" y="2785813"/>
                </a:lnTo>
                <a:cubicBezTo>
                  <a:pt x="88580" y="2785813"/>
                  <a:pt x="0" y="2697233"/>
                  <a:pt x="0" y="2587965"/>
                </a:cubicBezTo>
                <a:lnTo>
                  <a:pt x="0" y="197848"/>
                </a:lnTo>
                <a:cubicBezTo>
                  <a:pt x="0" y="88580"/>
                  <a:pt x="88580" y="0"/>
                  <a:pt x="197848" y="0"/>
                </a:cubicBezTo>
                <a:close/>
              </a:path>
            </a:pathLst>
          </a:custGeom>
          <a:solidFill>
            <a:schemeClr val="accent3"/>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
        <p:nvSpPr>
          <p:cNvPr id="7" name="图片占位符 6"/>
          <p:cNvSpPr>
            <a:spLocks noGrp="1"/>
          </p:cNvSpPr>
          <p:nvPr>
            <p:ph type="pic" sz="quarter" idx="11"/>
          </p:nvPr>
        </p:nvSpPr>
        <p:spPr>
          <a:xfrm>
            <a:off x="8473170" y="2669872"/>
            <a:ext cx="3167968" cy="2785813"/>
          </a:xfrm>
          <a:custGeom>
            <a:avLst/>
            <a:gdLst>
              <a:gd name="connsiteX0" fmla="*/ 197848 w 3167968"/>
              <a:gd name="connsiteY0" fmla="*/ 0 h 2785813"/>
              <a:gd name="connsiteX1" fmla="*/ 2970120 w 3167968"/>
              <a:gd name="connsiteY1" fmla="*/ 0 h 2785813"/>
              <a:gd name="connsiteX2" fmla="*/ 3167968 w 3167968"/>
              <a:gd name="connsiteY2" fmla="*/ 197848 h 2785813"/>
              <a:gd name="connsiteX3" fmla="*/ 3167968 w 3167968"/>
              <a:gd name="connsiteY3" fmla="*/ 2587965 h 2785813"/>
              <a:gd name="connsiteX4" fmla="*/ 2970120 w 3167968"/>
              <a:gd name="connsiteY4" fmla="*/ 2785813 h 2785813"/>
              <a:gd name="connsiteX5" fmla="*/ 197848 w 3167968"/>
              <a:gd name="connsiteY5" fmla="*/ 2785813 h 2785813"/>
              <a:gd name="connsiteX6" fmla="*/ 0 w 3167968"/>
              <a:gd name="connsiteY6" fmla="*/ 2587965 h 2785813"/>
              <a:gd name="connsiteX7" fmla="*/ 0 w 3167968"/>
              <a:gd name="connsiteY7" fmla="*/ 197848 h 2785813"/>
              <a:gd name="connsiteX8" fmla="*/ 197848 w 3167968"/>
              <a:gd name="connsiteY8" fmla="*/ 0 h 2785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7968" h="2785813">
                <a:moveTo>
                  <a:pt x="197848" y="0"/>
                </a:moveTo>
                <a:lnTo>
                  <a:pt x="2970120" y="0"/>
                </a:lnTo>
                <a:cubicBezTo>
                  <a:pt x="3079388" y="0"/>
                  <a:pt x="3167968" y="88580"/>
                  <a:pt x="3167968" y="197848"/>
                </a:cubicBezTo>
                <a:lnTo>
                  <a:pt x="3167968" y="2587965"/>
                </a:lnTo>
                <a:cubicBezTo>
                  <a:pt x="3167968" y="2697233"/>
                  <a:pt x="3079388" y="2785813"/>
                  <a:pt x="2970120" y="2785813"/>
                </a:cubicBezTo>
                <a:lnTo>
                  <a:pt x="197848" y="2785813"/>
                </a:lnTo>
                <a:cubicBezTo>
                  <a:pt x="88580" y="2785813"/>
                  <a:pt x="0" y="2697233"/>
                  <a:pt x="0" y="2587965"/>
                </a:cubicBezTo>
                <a:lnTo>
                  <a:pt x="0" y="197848"/>
                </a:lnTo>
                <a:cubicBezTo>
                  <a:pt x="0" y="88580"/>
                  <a:pt x="88580" y="0"/>
                  <a:pt x="197848" y="0"/>
                </a:cubicBez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
        <p:nvSpPr>
          <p:cNvPr id="10" name="图片占位符 9"/>
          <p:cNvSpPr>
            <a:spLocks noGrp="1"/>
          </p:cNvSpPr>
          <p:nvPr>
            <p:ph type="pic" sz="quarter" idx="12"/>
          </p:nvPr>
        </p:nvSpPr>
        <p:spPr>
          <a:xfrm>
            <a:off x="1055688" y="2669872"/>
            <a:ext cx="3167968" cy="2785813"/>
          </a:xfrm>
          <a:custGeom>
            <a:avLst/>
            <a:gdLst>
              <a:gd name="connsiteX0" fmla="*/ 197848 w 3167968"/>
              <a:gd name="connsiteY0" fmla="*/ 0 h 2785813"/>
              <a:gd name="connsiteX1" fmla="*/ 2970120 w 3167968"/>
              <a:gd name="connsiteY1" fmla="*/ 0 h 2785813"/>
              <a:gd name="connsiteX2" fmla="*/ 3167968 w 3167968"/>
              <a:gd name="connsiteY2" fmla="*/ 197848 h 2785813"/>
              <a:gd name="connsiteX3" fmla="*/ 3167968 w 3167968"/>
              <a:gd name="connsiteY3" fmla="*/ 2587965 h 2785813"/>
              <a:gd name="connsiteX4" fmla="*/ 2970120 w 3167968"/>
              <a:gd name="connsiteY4" fmla="*/ 2785813 h 2785813"/>
              <a:gd name="connsiteX5" fmla="*/ 197848 w 3167968"/>
              <a:gd name="connsiteY5" fmla="*/ 2785813 h 2785813"/>
              <a:gd name="connsiteX6" fmla="*/ 0 w 3167968"/>
              <a:gd name="connsiteY6" fmla="*/ 2587965 h 2785813"/>
              <a:gd name="connsiteX7" fmla="*/ 0 w 3167968"/>
              <a:gd name="connsiteY7" fmla="*/ 197848 h 2785813"/>
              <a:gd name="connsiteX8" fmla="*/ 197848 w 3167968"/>
              <a:gd name="connsiteY8" fmla="*/ 0 h 2785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7968" h="2785813">
                <a:moveTo>
                  <a:pt x="197848" y="0"/>
                </a:moveTo>
                <a:lnTo>
                  <a:pt x="2970120" y="0"/>
                </a:lnTo>
                <a:cubicBezTo>
                  <a:pt x="3079388" y="0"/>
                  <a:pt x="3167968" y="88580"/>
                  <a:pt x="3167968" y="197848"/>
                </a:cubicBezTo>
                <a:lnTo>
                  <a:pt x="3167968" y="2587965"/>
                </a:lnTo>
                <a:cubicBezTo>
                  <a:pt x="3167968" y="2697233"/>
                  <a:pt x="3079388" y="2785813"/>
                  <a:pt x="2970120" y="2785813"/>
                </a:cubicBezTo>
                <a:lnTo>
                  <a:pt x="197848" y="2785813"/>
                </a:lnTo>
                <a:cubicBezTo>
                  <a:pt x="88580" y="2785813"/>
                  <a:pt x="0" y="2697233"/>
                  <a:pt x="0" y="2587965"/>
                </a:cubicBezTo>
                <a:lnTo>
                  <a:pt x="0" y="197848"/>
                </a:lnTo>
                <a:cubicBezTo>
                  <a:pt x="0" y="88580"/>
                  <a:pt x="88580" y="0"/>
                  <a:pt x="197848" y="0"/>
                </a:cubicBezTo>
                <a:close/>
              </a:path>
            </a:pathLst>
          </a:custGeom>
          <a:solidFill>
            <a:schemeClr val="bg1"/>
          </a:solidFill>
          <a:ln>
            <a:noFill/>
            <a:prstDash val="solid"/>
          </a:ln>
          <a:effectLst>
            <a:outerShdw blurRad="203200" dist="101600" dir="8100000" algn="tr" rotWithShape="0">
              <a:srgbClr val="FF5DA9">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microsoft.com/office/2007/relationships/hdphoto" Target="../media/hdphoto1.wdp"/><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userDrawn="1"/>
        </p:nvPicPr>
        <p:blipFill rotWithShape="1">
          <a:blip r:embed="rId24">
            <a:alphaModFix amt="62000"/>
            <a:extLst>
              <a:ext uri="{BEBA8EAE-BF5A-486C-A8C5-ECC9F3942E4B}">
                <a14:imgProps xmlns:a14="http://schemas.microsoft.com/office/drawing/2010/main">
                  <a14:imgLayer r:embed="rId2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2.jpe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1.xml"/><Relationship Id="rId5" Type="http://schemas.openxmlformats.org/officeDocument/2006/relationships/slideLayout" Target="../slideLayouts/slideLayout18.xml"/><Relationship Id="rId4" Type="http://schemas.openxmlformats.org/officeDocument/2006/relationships/tags" Target="../tags/tag10.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9.xml"/><Relationship Id="rId1" Type="http://schemas.openxmlformats.org/officeDocument/2006/relationships/themeOverride" Target="../theme/themeOverride2.xml"/><Relationship Id="rId5" Type="http://schemas.openxmlformats.org/officeDocument/2006/relationships/image" Target="../media/image7.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0.xml"/><Relationship Id="rId1" Type="http://schemas.openxmlformats.org/officeDocument/2006/relationships/themeOverride" Target="../theme/themeOverride3.xml"/><Relationship Id="rId5" Type="http://schemas.openxmlformats.org/officeDocument/2006/relationships/image" Target="../media/image8.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13.xml.rels><?xml version="1.0" encoding="UTF-8" standalone="yes"?>
<Relationships xmlns="http://schemas.openxmlformats.org/package/2006/relationships"><Relationship Id="rId3" Type="http://schemas.openxmlformats.org/officeDocument/2006/relationships/tags" Target="../tags/tag54.xml"/><Relationship Id="rId7" Type="http://schemas.openxmlformats.org/officeDocument/2006/relationships/image" Target="../media/image4.svg"/><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image" Target="../media/image3.png"/><Relationship Id="rId5" Type="http://schemas.openxmlformats.org/officeDocument/2006/relationships/notesSlide" Target="../notesSlides/notesSlide13.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2.xml"/><Relationship Id="rId7" Type="http://schemas.openxmlformats.org/officeDocument/2006/relationships/diagramQuickStyle" Target="../diagrams/quickStyle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notesSlide" Target="../notesSlides/notesSlide14.xml"/><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57.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image" Target="../media/image10.png"/><Relationship Id="rId5" Type="http://schemas.openxmlformats.org/officeDocument/2006/relationships/notesSlide" Target="../notesSlides/notesSlide16.xml"/><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2.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tags" Target="../tags/tag23.xml"/><Relationship Id="rId18" Type="http://schemas.openxmlformats.org/officeDocument/2006/relationships/tags" Target="../tags/tag28.xml"/><Relationship Id="rId3" Type="http://schemas.openxmlformats.org/officeDocument/2006/relationships/tags" Target="../tags/tag13.xml"/><Relationship Id="rId21" Type="http://schemas.openxmlformats.org/officeDocument/2006/relationships/notesSlide" Target="../notesSlides/notesSlide2.xml"/><Relationship Id="rId7" Type="http://schemas.openxmlformats.org/officeDocument/2006/relationships/tags" Target="../tags/tag17.xml"/><Relationship Id="rId12" Type="http://schemas.openxmlformats.org/officeDocument/2006/relationships/tags" Target="../tags/tag22.xml"/><Relationship Id="rId17" Type="http://schemas.openxmlformats.org/officeDocument/2006/relationships/tags" Target="../tags/tag27.xml"/><Relationship Id="rId2" Type="http://schemas.openxmlformats.org/officeDocument/2006/relationships/tags" Target="../tags/tag12.xml"/><Relationship Id="rId16" Type="http://schemas.openxmlformats.org/officeDocument/2006/relationships/tags" Target="../tags/tag26.xml"/><Relationship Id="rId20"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tags" Target="../tags/tag21.xml"/><Relationship Id="rId5" Type="http://schemas.openxmlformats.org/officeDocument/2006/relationships/tags" Target="../tags/tag15.xml"/><Relationship Id="rId15" Type="http://schemas.openxmlformats.org/officeDocument/2006/relationships/tags" Target="../tags/tag25.xml"/><Relationship Id="rId10" Type="http://schemas.openxmlformats.org/officeDocument/2006/relationships/tags" Target="../tags/tag20.xml"/><Relationship Id="rId19" Type="http://schemas.openxmlformats.org/officeDocument/2006/relationships/tags" Target="../tags/tag29.xml"/><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tags" Target="../tags/tag2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21.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notesSlide" Target="../notesSlides/notesSlide21.xml"/><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tags" Target="../tags/tag68.xml"/><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tags" Target="../tags/tag70.xml"/><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tags" Target="../tags/tag72.xml"/><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tags" Target="../tags/tag74.xml"/><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77.xml"/><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78.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79.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image" Target="../media/image4.sv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image" Target="../media/image3.pn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80.xml"/><Relationship Id="rId5" Type="http://schemas.openxmlformats.org/officeDocument/2006/relationships/image" Target="../media/image16.png"/><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81.xml"/><Relationship Id="rId6" Type="http://schemas.openxmlformats.org/officeDocument/2006/relationships/hyperlink" Target="http://www.moe.gov.cn/srcsite/A07/moe_737/s3876_qt/201904/t20190402_376471.html" TargetMode="External"/><Relationship Id="rId5" Type="http://schemas.openxmlformats.org/officeDocument/2006/relationships/image" Target="../media/image18.png"/><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82.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33.xml"/><Relationship Id="rId7" Type="http://schemas.openxmlformats.org/officeDocument/2006/relationships/hyperlink" Target="https://www.gov.cn/ztzl/kjfzgh/content_883712.htm" TargetMode="External"/><Relationship Id="rId2" Type="http://schemas.openxmlformats.org/officeDocument/2006/relationships/slideLayout" Target="../slideLayouts/slideLayout1.xml"/><Relationship Id="rId1" Type="http://schemas.openxmlformats.org/officeDocument/2006/relationships/tags" Target="../tags/tag83.xml"/><Relationship Id="rId6" Type="http://schemas.openxmlformats.org/officeDocument/2006/relationships/image" Target="../media/image20.png"/><Relationship Id="rId5" Type="http://schemas.microsoft.com/office/2007/relationships/hdphoto" Target="../media/hdphoto1.wdp"/><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84.xml"/><Relationship Id="rId5" Type="http://schemas.openxmlformats.org/officeDocument/2006/relationships/image" Target="../media/image23.png"/><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tags" Target="../tags/tag85.xml"/><Relationship Id="rId6" Type="http://schemas.openxmlformats.org/officeDocument/2006/relationships/image" Target="../media/image24.png"/><Relationship Id="rId5" Type="http://schemas.microsoft.com/office/2007/relationships/hdphoto" Target="../media/hdphoto1.wdp"/><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86.xml"/><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ags" Target="../tags/tag87.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notesSlide" Target="../notesSlides/notesSlide38.xml"/><Relationship Id="rId7" Type="http://schemas.openxmlformats.org/officeDocument/2006/relationships/hyperlink" Target="http://www.moe.gov.cn/srcsite/A02/s5911/moe_621/201511/t20151119_220038.html" TargetMode="External"/><Relationship Id="rId2" Type="http://schemas.openxmlformats.org/officeDocument/2006/relationships/slideLayout" Target="../slideLayouts/slideLayout2.xml"/><Relationship Id="rId1" Type="http://schemas.openxmlformats.org/officeDocument/2006/relationships/tags" Target="../tags/tag88.xml"/><Relationship Id="rId6" Type="http://schemas.openxmlformats.org/officeDocument/2006/relationships/image" Target="../media/image26.png"/><Relationship Id="rId5" Type="http://schemas.microsoft.com/office/2007/relationships/hdphoto" Target="../media/hdphoto1.wdp"/><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30.png"/><Relationship Id="rId2" Type="http://schemas.openxmlformats.org/officeDocument/2006/relationships/slideLayout" Target="../slideLayouts/slideLayout1.xml"/><Relationship Id="rId1" Type="http://schemas.openxmlformats.org/officeDocument/2006/relationships/tags" Target="../tags/tag89.xml"/><Relationship Id="rId6" Type="http://schemas.openxmlformats.org/officeDocument/2006/relationships/image" Target="../media/image29.png"/><Relationship Id="rId5" Type="http://schemas.microsoft.com/office/2007/relationships/hdphoto" Target="../media/hdphoto1.wdp"/><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35.xml"/><Relationship Id="rId7" Type="http://schemas.openxmlformats.org/officeDocument/2006/relationships/slideLayout" Target="../slideLayouts/slideLayout2.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9"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image" Target="../media/image32.png"/><Relationship Id="rId2" Type="http://schemas.openxmlformats.org/officeDocument/2006/relationships/slideLayout" Target="../slideLayouts/slideLayout1.xml"/><Relationship Id="rId1" Type="http://schemas.openxmlformats.org/officeDocument/2006/relationships/tags" Target="../tags/tag90.xml"/><Relationship Id="rId6" Type="http://schemas.openxmlformats.org/officeDocument/2006/relationships/image" Target="../media/image31.png"/><Relationship Id="rId5" Type="http://schemas.microsoft.com/office/2007/relationships/hdphoto" Target="../media/hdphoto1.wdp"/><Relationship Id="rId4" Type="http://schemas.openxmlformats.org/officeDocument/2006/relationships/image" Target="../media/image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7" Type="http://schemas.openxmlformats.org/officeDocument/2006/relationships/image" Target="../media/image34.png"/><Relationship Id="rId2" Type="http://schemas.openxmlformats.org/officeDocument/2006/relationships/slideLayout" Target="../slideLayouts/slideLayout1.xml"/><Relationship Id="rId1" Type="http://schemas.openxmlformats.org/officeDocument/2006/relationships/tags" Target="../tags/tag91.xml"/><Relationship Id="rId6" Type="http://schemas.openxmlformats.org/officeDocument/2006/relationships/image" Target="../media/image33.png"/><Relationship Id="rId5" Type="http://schemas.microsoft.com/office/2007/relationships/hdphoto" Target="../media/hdphoto1.wdp"/><Relationship Id="rId4" Type="http://schemas.openxmlformats.org/officeDocument/2006/relationships/image" Target="../media/image1.png"/></Relationships>
</file>

<file path=ppt/slides/_rels/slide4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slideLayout" Target="../slideLayouts/slideLayout1.xml"/><Relationship Id="rId7" Type="http://schemas.openxmlformats.org/officeDocument/2006/relationships/image" Target="../media/image35.png"/><Relationship Id="rId2" Type="http://schemas.openxmlformats.org/officeDocument/2006/relationships/tags" Target="../tags/tag93.xml"/><Relationship Id="rId1" Type="http://schemas.openxmlformats.org/officeDocument/2006/relationships/tags" Target="../tags/tag92.xml"/><Relationship Id="rId6" Type="http://schemas.microsoft.com/office/2007/relationships/hdphoto" Target="../media/hdphoto1.wdp"/><Relationship Id="rId5" Type="http://schemas.openxmlformats.org/officeDocument/2006/relationships/image" Target="../media/image1.png"/><Relationship Id="rId10" Type="http://schemas.openxmlformats.org/officeDocument/2006/relationships/image" Target="../media/image37.png"/><Relationship Id="rId4" Type="http://schemas.openxmlformats.org/officeDocument/2006/relationships/notesSlide" Target="../notesSlides/notesSlide42.xml"/><Relationship Id="rId9" Type="http://schemas.openxmlformats.org/officeDocument/2006/relationships/hyperlink" Target="http://www.moe.gov.cn/srcsite/A22/moe_826/201609/t20160914_281117.html" TargetMode="External"/></Relationships>
</file>

<file path=ppt/slides/_rels/slide43.xml.rels><?xml version="1.0" encoding="UTF-8" standalone="yes"?>
<Relationships xmlns="http://schemas.openxmlformats.org/package/2006/relationships"><Relationship Id="rId8" Type="http://schemas.openxmlformats.org/officeDocument/2006/relationships/hyperlink" Target="http://www.moe.gov.cn/jyb_xxgk/s5743/s5744/A22/202310/t20231009_1084652.html" TargetMode="External"/><Relationship Id="rId3" Type="http://schemas.openxmlformats.org/officeDocument/2006/relationships/notesSlide" Target="../notesSlides/notesSlide43.xml"/><Relationship Id="rId7" Type="http://schemas.openxmlformats.org/officeDocument/2006/relationships/image" Target="../media/image36.png"/><Relationship Id="rId2" Type="http://schemas.openxmlformats.org/officeDocument/2006/relationships/slideLayout" Target="../slideLayouts/slideLayout1.xml"/><Relationship Id="rId1" Type="http://schemas.openxmlformats.org/officeDocument/2006/relationships/tags" Target="../tags/tag94.xml"/><Relationship Id="rId6" Type="http://schemas.openxmlformats.org/officeDocument/2006/relationships/image" Target="../media/image35.png"/><Relationship Id="rId5" Type="http://schemas.microsoft.com/office/2007/relationships/hdphoto" Target="../media/hdphoto1.wdp"/><Relationship Id="rId4" Type="http://schemas.openxmlformats.org/officeDocument/2006/relationships/image" Target="../media/image1.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tags" Target="../tags/tag95.xml"/><Relationship Id="rId6" Type="http://schemas.openxmlformats.org/officeDocument/2006/relationships/image" Target="../media/image38.png"/><Relationship Id="rId5" Type="http://schemas.microsoft.com/office/2007/relationships/hdphoto" Target="../media/hdphoto1.wdp"/><Relationship Id="rId4" Type="http://schemas.openxmlformats.org/officeDocument/2006/relationships/image" Target="../media/image1.png"/></Relationships>
</file>

<file path=ppt/slides/_rels/slide45.xml.rels><?xml version="1.0" encoding="UTF-8" standalone="yes"?>
<Relationships xmlns="http://schemas.openxmlformats.org/package/2006/relationships"><Relationship Id="rId8" Type="http://schemas.openxmlformats.org/officeDocument/2006/relationships/hyperlink" Target="https://www.gov.cn/zhengce/content/2014-09/04/content_9065.htm" TargetMode="External"/><Relationship Id="rId3" Type="http://schemas.openxmlformats.org/officeDocument/2006/relationships/notesSlide" Target="../notesSlides/notesSlide45.xml"/><Relationship Id="rId7" Type="http://schemas.openxmlformats.org/officeDocument/2006/relationships/image" Target="../media/image40.png"/><Relationship Id="rId2" Type="http://schemas.openxmlformats.org/officeDocument/2006/relationships/slideLayout" Target="../slideLayouts/slideLayout1.xml"/><Relationship Id="rId1" Type="http://schemas.openxmlformats.org/officeDocument/2006/relationships/tags" Target="../tags/tag96.xml"/><Relationship Id="rId6" Type="http://schemas.openxmlformats.org/officeDocument/2006/relationships/image" Target="../media/image39.png"/><Relationship Id="rId5" Type="http://schemas.microsoft.com/office/2007/relationships/hdphoto" Target="../media/hdphoto1.wdp"/><Relationship Id="rId4" Type="http://schemas.openxmlformats.org/officeDocument/2006/relationships/image" Target="../media/image1.png"/><Relationship Id="rId9" Type="http://schemas.openxmlformats.org/officeDocument/2006/relationships/hyperlink" Target="http://www.moe.gov.cn/srcsite/A02/s5911/moe_621/201511/t20151119_220038.html" TargetMode="Externa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7" Type="http://schemas.openxmlformats.org/officeDocument/2006/relationships/image" Target="../media/image42.png"/><Relationship Id="rId2" Type="http://schemas.openxmlformats.org/officeDocument/2006/relationships/slideLayout" Target="../slideLayouts/slideLayout1.xml"/><Relationship Id="rId1" Type="http://schemas.openxmlformats.org/officeDocument/2006/relationships/tags" Target="../tags/tag97.xml"/><Relationship Id="rId6" Type="http://schemas.openxmlformats.org/officeDocument/2006/relationships/image" Target="../media/image41.png"/><Relationship Id="rId5" Type="http://schemas.microsoft.com/office/2007/relationships/hdphoto" Target="../media/hdphoto1.wdp"/><Relationship Id="rId4" Type="http://schemas.openxmlformats.org/officeDocument/2006/relationships/image" Target="../media/image1.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7" Type="http://schemas.openxmlformats.org/officeDocument/2006/relationships/image" Target="../media/image42.png"/><Relationship Id="rId2" Type="http://schemas.openxmlformats.org/officeDocument/2006/relationships/slideLayout" Target="../slideLayouts/slideLayout1.xml"/><Relationship Id="rId1" Type="http://schemas.openxmlformats.org/officeDocument/2006/relationships/tags" Target="../tags/tag98.xml"/><Relationship Id="rId6" Type="http://schemas.openxmlformats.org/officeDocument/2006/relationships/image" Target="../media/image41.png"/><Relationship Id="rId5" Type="http://schemas.microsoft.com/office/2007/relationships/hdphoto" Target="../media/hdphoto1.wdp"/><Relationship Id="rId4" Type="http://schemas.openxmlformats.org/officeDocument/2006/relationships/image" Target="../media/image1.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tags" Target="../tags/tag99.xml"/><Relationship Id="rId6" Type="http://schemas.openxmlformats.org/officeDocument/2006/relationships/image" Target="../media/image43.png"/><Relationship Id="rId5" Type="http://schemas.microsoft.com/office/2007/relationships/hdphoto" Target="../media/hdphoto1.wdp"/><Relationship Id="rId4" Type="http://schemas.openxmlformats.org/officeDocument/2006/relationships/image" Target="../media/image1.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7"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tags" Target="../tags/tag100.xml"/><Relationship Id="rId6" Type="http://schemas.openxmlformats.org/officeDocument/2006/relationships/image" Target="../media/image43.png"/><Relationship Id="rId5" Type="http://schemas.microsoft.com/office/2007/relationships/hdphoto" Target="../media/hdphoto1.wdp"/><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tags" Target="../tags/tag41.xml"/><Relationship Id="rId7" Type="http://schemas.openxmlformats.org/officeDocument/2006/relationships/image" Target="../media/image6.pn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tags" Target="../tags/tag4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101.xml"/><Relationship Id="rId4" Type="http://schemas.openxmlformats.org/officeDocument/2006/relationships/image" Target="../media/image45.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tags" Target="../tags/tag102.xml"/><Relationship Id="rId5" Type="http://schemas.openxmlformats.org/officeDocument/2006/relationships/image" Target="../media/image47.png"/><Relationship Id="rId4" Type="http://schemas.openxmlformats.org/officeDocument/2006/relationships/image" Target="../media/image46.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tags" Target="../tags/tag103.xml"/><Relationship Id="rId4" Type="http://schemas.openxmlformats.org/officeDocument/2006/relationships/image" Target="../media/image48.png"/></Relationships>
</file>

<file path=ppt/slides/_rels/slide53.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notesSlide" Target="../notesSlides/notesSlide53.xml"/><Relationship Id="rId7" Type="http://schemas.openxmlformats.org/officeDocument/2006/relationships/hyperlink" Target="https://www.gov.cn/gongbao/content/2011/content_1987354.htm" TargetMode="External"/><Relationship Id="rId2" Type="http://schemas.openxmlformats.org/officeDocument/2006/relationships/slideLayout" Target="../slideLayouts/slideLayout1.xml"/><Relationship Id="rId1" Type="http://schemas.openxmlformats.org/officeDocument/2006/relationships/tags" Target="../tags/tag104.xml"/><Relationship Id="rId6" Type="http://schemas.openxmlformats.org/officeDocument/2006/relationships/image" Target="../media/image49.png"/><Relationship Id="rId5" Type="http://schemas.microsoft.com/office/2007/relationships/hdphoto" Target="../media/hdphoto1.wdp"/><Relationship Id="rId10" Type="http://schemas.openxmlformats.org/officeDocument/2006/relationships/hyperlink" Target="https://www.gov.cn/zhuanti/2015-06/13/content_2878968.htm" TargetMode="External"/><Relationship Id="rId4" Type="http://schemas.openxmlformats.org/officeDocument/2006/relationships/image" Target="../media/image1.png"/><Relationship Id="rId9" Type="http://schemas.openxmlformats.org/officeDocument/2006/relationships/image" Target="../media/image51.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105.xml"/><Relationship Id="rId4" Type="http://schemas.openxmlformats.org/officeDocument/2006/relationships/image" Target="../media/image52.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tags" Target="../tags/tag106.xml"/><Relationship Id="rId6" Type="http://schemas.openxmlformats.org/officeDocument/2006/relationships/image" Target="../media/image54.png"/><Relationship Id="rId5" Type="http://schemas.openxmlformats.org/officeDocument/2006/relationships/hyperlink" Target="http://www.moe.gov.cn/srcsite/A02/s5911/moe_621/201705/t20170516_304735.html" TargetMode="External"/><Relationship Id="rId4" Type="http://schemas.openxmlformats.org/officeDocument/2006/relationships/image" Target="../media/image53.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107.xml"/><Relationship Id="rId5" Type="http://schemas.openxmlformats.org/officeDocument/2006/relationships/image" Target="../media/image56.png"/><Relationship Id="rId4" Type="http://schemas.openxmlformats.org/officeDocument/2006/relationships/image" Target="../media/image55.png"/></Relationships>
</file>

<file path=ppt/slides/_rels/slide57.xml.rels><?xml version="1.0" encoding="UTF-8" standalone="yes"?>
<Relationships xmlns="http://schemas.openxmlformats.org/package/2006/relationships"><Relationship Id="rId8" Type="http://schemas.openxmlformats.org/officeDocument/2006/relationships/hyperlink" Target="http://www.moe.gov.cn/jyb_sjzl/sjzl_zcfg/zcfg_jyfl/tnull_1314.html" TargetMode="External"/><Relationship Id="rId3" Type="http://schemas.openxmlformats.org/officeDocument/2006/relationships/notesSlide" Target="../notesSlides/notesSlide57.xml"/><Relationship Id="rId7" Type="http://schemas.openxmlformats.org/officeDocument/2006/relationships/image" Target="../media/image59.png"/><Relationship Id="rId2" Type="http://schemas.openxmlformats.org/officeDocument/2006/relationships/slideLayout" Target="../slideLayouts/slideLayout3.xml"/><Relationship Id="rId1" Type="http://schemas.openxmlformats.org/officeDocument/2006/relationships/tags" Target="../tags/tag108.xml"/><Relationship Id="rId6" Type="http://schemas.openxmlformats.org/officeDocument/2006/relationships/image" Target="../media/image58.png"/><Relationship Id="rId11" Type="http://schemas.openxmlformats.org/officeDocument/2006/relationships/image" Target="../media/image61.png"/><Relationship Id="rId5" Type="http://schemas.openxmlformats.org/officeDocument/2006/relationships/hyperlink" Target="http://www.moe.gov.cn/jyb_xxgk/gk_gbgg/moe_0/moe_1443/moe_1497/tnull_23287.html" TargetMode="External"/><Relationship Id="rId10" Type="http://schemas.openxmlformats.org/officeDocument/2006/relationships/image" Target="../media/image60.png"/><Relationship Id="rId4" Type="http://schemas.openxmlformats.org/officeDocument/2006/relationships/image" Target="../media/image57.png"/><Relationship Id="rId9" Type="http://schemas.openxmlformats.org/officeDocument/2006/relationships/hyperlink" Target="https://flk.npc.gov.cn/detail2.html?ZmY4MDgwODE2ZjNlOTc4NDAxNmY0MWU0YzA5YjAxNGI" TargetMode="Externa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109.xml"/><Relationship Id="rId6" Type="http://schemas.openxmlformats.org/officeDocument/2006/relationships/hyperlink" Target="https://flk.npc.gov.cn/detail2.html?ZmY4MDgwODE2ZjNlOTc4NDAxNmY0MWU0YzA5YjAxNGI" TargetMode="External"/><Relationship Id="rId5" Type="http://schemas.openxmlformats.org/officeDocument/2006/relationships/hyperlink" Target="http://www.moe.gov.cn/jyb_sjzl/sjzl_zcfg/zcfg_jyfl/tnull_1314.html" TargetMode="External"/><Relationship Id="rId4" Type="http://schemas.openxmlformats.org/officeDocument/2006/relationships/image" Target="../media/image57.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110.xml"/><Relationship Id="rId4" Type="http://schemas.openxmlformats.org/officeDocument/2006/relationships/image" Target="../media/image6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111.xml"/><Relationship Id="rId5" Type="http://schemas.openxmlformats.org/officeDocument/2006/relationships/image" Target="../media/image64.png"/><Relationship Id="rId4" Type="http://schemas.openxmlformats.org/officeDocument/2006/relationships/image" Target="../media/image63.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xml"/><Relationship Id="rId1" Type="http://schemas.openxmlformats.org/officeDocument/2006/relationships/tags" Target="../tags/tag112.xml"/><Relationship Id="rId4" Type="http://schemas.openxmlformats.org/officeDocument/2006/relationships/image" Target="../media/image65.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xml"/><Relationship Id="rId1" Type="http://schemas.openxmlformats.org/officeDocument/2006/relationships/tags" Target="../tags/tag113.xml"/><Relationship Id="rId6" Type="http://schemas.openxmlformats.org/officeDocument/2006/relationships/image" Target="../media/image67.png"/><Relationship Id="rId5" Type="http://schemas.openxmlformats.org/officeDocument/2006/relationships/hyperlink" Target="http://www.moe.gov.cn/srcsite/A07/moe_953/201906/t20190618_386287.html" TargetMode="External"/><Relationship Id="rId4" Type="http://schemas.openxmlformats.org/officeDocument/2006/relationships/image" Target="../media/image66.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xml"/><Relationship Id="rId1" Type="http://schemas.openxmlformats.org/officeDocument/2006/relationships/tags" Target="../tags/tag114.xml"/><Relationship Id="rId4" Type="http://schemas.openxmlformats.org/officeDocument/2006/relationships/image" Target="../media/image66.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tags" Target="../tags/tag115.xml"/><Relationship Id="rId5" Type="http://schemas.openxmlformats.org/officeDocument/2006/relationships/image" Target="../media/image69.png"/><Relationship Id="rId4" Type="http://schemas.openxmlformats.org/officeDocument/2006/relationships/image" Target="../media/image68.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tags" Target="../tags/tag116.xml"/><Relationship Id="rId4" Type="http://schemas.openxmlformats.org/officeDocument/2006/relationships/image" Target="../media/image70.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tags" Target="../tags/tag117.xml"/><Relationship Id="rId6" Type="http://schemas.openxmlformats.org/officeDocument/2006/relationships/image" Target="../media/image71.png"/><Relationship Id="rId5" Type="http://schemas.microsoft.com/office/2007/relationships/hdphoto" Target="../media/hdphoto1.wdp"/><Relationship Id="rId4" Type="http://schemas.openxmlformats.org/officeDocument/2006/relationships/image" Target="../media/image1.png"/></Relationships>
</file>

<file path=ppt/slides/_rels/slide67.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notesSlide" Target="../notesSlides/notesSlide67.xml"/><Relationship Id="rId7" Type="http://schemas.openxmlformats.org/officeDocument/2006/relationships/hyperlink" Target="http://www.moe.gov.cn/srcsite/A02/s5911/moe_621/201709/t20170929_315781.html" TargetMode="External"/><Relationship Id="rId2" Type="http://schemas.openxmlformats.org/officeDocument/2006/relationships/slideLayout" Target="../slideLayouts/slideLayout2.xml"/><Relationship Id="rId1" Type="http://schemas.openxmlformats.org/officeDocument/2006/relationships/tags" Target="../tags/tag118.xml"/><Relationship Id="rId6" Type="http://schemas.openxmlformats.org/officeDocument/2006/relationships/image" Target="../media/image72.png"/><Relationship Id="rId5" Type="http://schemas.microsoft.com/office/2007/relationships/hdphoto" Target="../media/hdphoto1.wdp"/><Relationship Id="rId4" Type="http://schemas.openxmlformats.org/officeDocument/2006/relationships/image" Target="../media/image1.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3.xml"/><Relationship Id="rId1" Type="http://schemas.openxmlformats.org/officeDocument/2006/relationships/tags" Target="../tags/tag119.xml"/><Relationship Id="rId4" Type="http://schemas.openxmlformats.org/officeDocument/2006/relationships/image" Target="../media/image74.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xml"/><Relationship Id="rId1" Type="http://schemas.openxmlformats.org/officeDocument/2006/relationships/tags" Target="../tags/tag120.xml"/><Relationship Id="rId5" Type="http://schemas.openxmlformats.org/officeDocument/2006/relationships/image" Target="../media/image76.png"/><Relationship Id="rId4" Type="http://schemas.openxmlformats.org/officeDocument/2006/relationships/image" Target="../media/image7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70.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notesSlide" Target="../notesSlides/notesSlide70.xml"/><Relationship Id="rId7" Type="http://schemas.openxmlformats.org/officeDocument/2006/relationships/hyperlink" Target="https://www.gov.cn/zhengce/zhengceku/2020-01/13/5468601/files/df6457640df947c1bcd351e02675e9e9.pdf" TargetMode="External"/><Relationship Id="rId2" Type="http://schemas.openxmlformats.org/officeDocument/2006/relationships/slideLayout" Target="../slideLayouts/slideLayout2.xml"/><Relationship Id="rId1" Type="http://schemas.openxmlformats.org/officeDocument/2006/relationships/tags" Target="../tags/tag121.xml"/><Relationship Id="rId6" Type="http://schemas.openxmlformats.org/officeDocument/2006/relationships/image" Target="../media/image77.png"/><Relationship Id="rId5" Type="http://schemas.microsoft.com/office/2007/relationships/hdphoto" Target="../media/hdphoto1.wdp"/><Relationship Id="rId4" Type="http://schemas.openxmlformats.org/officeDocument/2006/relationships/image" Target="../media/image1.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7" Type="http://schemas.openxmlformats.org/officeDocument/2006/relationships/hyperlink" Target="https://www.gov.cn/zhengce/zhengceku/2020-01/13/5468601/files/df6457640df947c1bcd351e02675e9e9.pdf" TargetMode="External"/><Relationship Id="rId2" Type="http://schemas.openxmlformats.org/officeDocument/2006/relationships/slideLayout" Target="../slideLayouts/slideLayout2.xml"/><Relationship Id="rId1" Type="http://schemas.openxmlformats.org/officeDocument/2006/relationships/tags" Target="../tags/tag122.xml"/><Relationship Id="rId6" Type="http://schemas.openxmlformats.org/officeDocument/2006/relationships/image" Target="../media/image77.png"/><Relationship Id="rId5" Type="http://schemas.microsoft.com/office/2007/relationships/hdphoto" Target="../media/hdphoto1.wdp"/><Relationship Id="rId4" Type="http://schemas.openxmlformats.org/officeDocument/2006/relationships/image" Target="../media/image1.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7" Type="http://schemas.openxmlformats.org/officeDocument/2006/relationships/hyperlink" Target="https://www.gov.cn/zhengce/zhengceku/2020-01/13/5468601/files/df6457640df947c1bcd351e02675e9e9.pdf" TargetMode="External"/><Relationship Id="rId2" Type="http://schemas.openxmlformats.org/officeDocument/2006/relationships/slideLayout" Target="../slideLayouts/slideLayout2.xml"/><Relationship Id="rId1" Type="http://schemas.openxmlformats.org/officeDocument/2006/relationships/tags" Target="../tags/tag123.xml"/><Relationship Id="rId6" Type="http://schemas.openxmlformats.org/officeDocument/2006/relationships/image" Target="../media/image77.png"/><Relationship Id="rId5" Type="http://schemas.microsoft.com/office/2007/relationships/hdphoto" Target="../media/hdphoto1.wdp"/><Relationship Id="rId4" Type="http://schemas.openxmlformats.org/officeDocument/2006/relationships/image" Target="../media/image1.png"/></Relationships>
</file>

<file path=ppt/slides/_rels/slide73.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notesSlide" Target="../notesSlides/notesSlide73.xml"/><Relationship Id="rId7" Type="http://schemas.openxmlformats.org/officeDocument/2006/relationships/hyperlink" Target="https://www.gov.cn/zhengce/zhengceku/2018-12/31/5433277/files/45e83aa59f4e4adfbea229454a569038.pdf" TargetMode="External"/><Relationship Id="rId2" Type="http://schemas.openxmlformats.org/officeDocument/2006/relationships/slideLayout" Target="../slideLayouts/slideLayout2.xml"/><Relationship Id="rId1" Type="http://schemas.openxmlformats.org/officeDocument/2006/relationships/tags" Target="../tags/tag124.xml"/><Relationship Id="rId6" Type="http://schemas.openxmlformats.org/officeDocument/2006/relationships/image" Target="../media/image79.png"/><Relationship Id="rId5" Type="http://schemas.microsoft.com/office/2007/relationships/hdphoto" Target="../media/hdphoto1.wdp"/><Relationship Id="rId4" Type="http://schemas.openxmlformats.org/officeDocument/2006/relationships/image" Target="../media/image1.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tags" Target="../tags/tag125.xml"/><Relationship Id="rId6" Type="http://schemas.openxmlformats.org/officeDocument/2006/relationships/image" Target="../media/image79.png"/><Relationship Id="rId5" Type="http://schemas.microsoft.com/office/2007/relationships/hdphoto" Target="../media/hdphoto1.wdp"/><Relationship Id="rId4" Type="http://schemas.openxmlformats.org/officeDocument/2006/relationships/image" Target="../media/image1.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7" Type="http://schemas.openxmlformats.org/officeDocument/2006/relationships/hyperlink" Target="https://www.gov.cn/zhengce/zhengceku/2018-12/31/5433277/files/45e83aa59f4e4adfbea229454a569038.pdf" TargetMode="External"/><Relationship Id="rId2" Type="http://schemas.openxmlformats.org/officeDocument/2006/relationships/slideLayout" Target="../slideLayouts/slideLayout2.xml"/><Relationship Id="rId1" Type="http://schemas.openxmlformats.org/officeDocument/2006/relationships/tags" Target="../tags/tag126.xml"/><Relationship Id="rId6" Type="http://schemas.openxmlformats.org/officeDocument/2006/relationships/image" Target="../media/image79.png"/><Relationship Id="rId5" Type="http://schemas.microsoft.com/office/2007/relationships/hdphoto" Target="../media/hdphoto1.wdp"/><Relationship Id="rId4" Type="http://schemas.openxmlformats.org/officeDocument/2006/relationships/image" Target="../media/image1.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7" Type="http://schemas.openxmlformats.org/officeDocument/2006/relationships/hyperlink" Target="https://www.gov.cn/zhengce/zhengceku/2018-12/31/5433277/files/45e83aa59f4e4adfbea229454a569038.pdf" TargetMode="External"/><Relationship Id="rId2" Type="http://schemas.openxmlformats.org/officeDocument/2006/relationships/slideLayout" Target="../slideLayouts/slideLayout2.xml"/><Relationship Id="rId1" Type="http://schemas.openxmlformats.org/officeDocument/2006/relationships/tags" Target="../tags/tag127.xml"/><Relationship Id="rId6" Type="http://schemas.openxmlformats.org/officeDocument/2006/relationships/image" Target="../media/image79.png"/><Relationship Id="rId5" Type="http://schemas.microsoft.com/office/2007/relationships/hdphoto" Target="../media/hdphoto1.wdp"/><Relationship Id="rId4" Type="http://schemas.openxmlformats.org/officeDocument/2006/relationships/image" Target="../media/image1.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3.xml"/><Relationship Id="rId1" Type="http://schemas.openxmlformats.org/officeDocument/2006/relationships/tags" Target="../tags/tag128.xml"/><Relationship Id="rId4" Type="http://schemas.openxmlformats.org/officeDocument/2006/relationships/image" Target="../media/image81.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3.xml"/><Relationship Id="rId1" Type="http://schemas.openxmlformats.org/officeDocument/2006/relationships/tags" Target="../tags/tag129.xml"/><Relationship Id="rId4" Type="http://schemas.openxmlformats.org/officeDocument/2006/relationships/image" Target="../media/image81.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tags" Target="../tags/tag130.xml"/><Relationship Id="rId6" Type="http://schemas.openxmlformats.org/officeDocument/2006/relationships/image" Target="../media/image82.png"/><Relationship Id="rId5" Type="http://schemas.microsoft.com/office/2007/relationships/hdphoto" Target="../media/hdphoto1.wdp"/><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notesSlide" Target="../notesSlides/notesSlide8.xml"/><Relationship Id="rId4"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slideLayout" Target="../slideLayouts/slideLayout2.xml"/><Relationship Id="rId7" Type="http://schemas.openxmlformats.org/officeDocument/2006/relationships/image" Target="../media/image83.png"/><Relationship Id="rId2" Type="http://schemas.openxmlformats.org/officeDocument/2006/relationships/tags" Target="../tags/tag132.xml"/><Relationship Id="rId1" Type="http://schemas.openxmlformats.org/officeDocument/2006/relationships/tags" Target="../tags/tag13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7" Type="http://schemas.openxmlformats.org/officeDocument/2006/relationships/image" Target="../media/image86.png"/><Relationship Id="rId2" Type="http://schemas.openxmlformats.org/officeDocument/2006/relationships/slideLayout" Target="../slideLayouts/slideLayout2.xml"/><Relationship Id="rId1" Type="http://schemas.openxmlformats.org/officeDocument/2006/relationships/tags" Target="../tags/tag133.xml"/><Relationship Id="rId6" Type="http://schemas.openxmlformats.org/officeDocument/2006/relationships/image" Target="../media/image85.png"/><Relationship Id="rId5" Type="http://schemas.microsoft.com/office/2007/relationships/hdphoto" Target="../media/hdphoto1.wdp"/><Relationship Id="rId4" Type="http://schemas.openxmlformats.org/officeDocument/2006/relationships/image" Target="../media/image1.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3.xml"/><Relationship Id="rId1" Type="http://schemas.openxmlformats.org/officeDocument/2006/relationships/tags" Target="../tags/tag134.xml"/><Relationship Id="rId4" Type="http://schemas.openxmlformats.org/officeDocument/2006/relationships/image" Target="../media/image87.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3.xml"/><Relationship Id="rId1" Type="http://schemas.openxmlformats.org/officeDocument/2006/relationships/tags" Target="../tags/tag135.xml"/><Relationship Id="rId4" Type="http://schemas.openxmlformats.org/officeDocument/2006/relationships/image" Target="../media/image88.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3.xml"/><Relationship Id="rId1" Type="http://schemas.openxmlformats.org/officeDocument/2006/relationships/tags" Target="../tags/tag136.xml"/><Relationship Id="rId5" Type="http://schemas.openxmlformats.org/officeDocument/2006/relationships/image" Target="../media/image89.png"/><Relationship Id="rId4" Type="http://schemas.openxmlformats.org/officeDocument/2006/relationships/image" Target="../media/image46.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2.xml"/><Relationship Id="rId1" Type="http://schemas.openxmlformats.org/officeDocument/2006/relationships/tags" Target="../tags/tag137.xml"/><Relationship Id="rId6" Type="http://schemas.openxmlformats.org/officeDocument/2006/relationships/image" Target="../media/image90.png"/><Relationship Id="rId5" Type="http://schemas.microsoft.com/office/2007/relationships/hdphoto" Target="../media/hdphoto1.wdp"/><Relationship Id="rId4" Type="http://schemas.openxmlformats.org/officeDocument/2006/relationships/image" Target="../media/image1.png"/></Relationships>
</file>

<file path=ppt/slides/_rels/slide86.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86.xml"/><Relationship Id="rId1" Type="http://schemas.openxmlformats.org/officeDocument/2006/relationships/slideLayout" Target="../slideLayouts/slideLayout18.xml"/><Relationship Id="rId4" Type="http://schemas.openxmlformats.org/officeDocument/2006/relationships/image" Target="../media/image9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8.xml"/><Relationship Id="rId1" Type="http://schemas.openxmlformats.org/officeDocument/2006/relationships/themeOverride" Target="../theme/themeOverride1.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9">
            <a:extLst>
              <a:ext uri="{FF2B5EF4-FFF2-40B4-BE49-F238E27FC236}">
                <a16:creationId xmlns:a16="http://schemas.microsoft.com/office/drawing/2014/main" id="{F2E7A1F9-13EC-4E9F-8184-4143F7AD421B}"/>
              </a:ext>
            </a:extLst>
          </p:cNvPr>
          <p:cNvSpPr txBox="1">
            <a:spLocks noChangeArrowheads="1"/>
          </p:cNvSpPr>
          <p:nvPr>
            <p:custDataLst>
              <p:tags r:id="rId2"/>
            </p:custDataLst>
          </p:nvPr>
        </p:nvSpPr>
        <p:spPr bwMode="auto">
          <a:xfrm>
            <a:off x="-107950" y="5184775"/>
            <a:ext cx="12192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000000"/>
                </a:solidFill>
                <a:effectLst/>
                <a:uLnTx/>
                <a:uFillTx/>
                <a:latin typeface="楷体_GB2312" panose="02010609030101010101" pitchFamily="49" charset="-122"/>
                <a:ea typeface="楷体_GB2312" panose="02010609030101010101" pitchFamily="49" charset="-122"/>
                <a:cs typeface="Times New Roman" panose="02020603050405020304" pitchFamily="18" charset="0"/>
              </a:rPr>
              <a:t>北京石油化工学院 丁汀</a:t>
            </a:r>
            <a:endParaRPr kumimoji="0" lang="en-US" altLang="zh-CN" sz="2800" b="0" i="0" u="none" strike="noStrike" kern="1200" cap="none" spc="0" normalizeH="0" baseline="0" noProof="0" dirty="0">
              <a:ln>
                <a:noFill/>
              </a:ln>
              <a:solidFill>
                <a:srgbClr val="000000"/>
              </a:solidFill>
              <a:effectLst/>
              <a:uLnTx/>
              <a:uFillTx/>
              <a:latin typeface="楷体_GB2312" panose="02010609030101010101" pitchFamily="49" charset="-122"/>
              <a:ea typeface="楷体_GB2312" panose="02010609030101010101" pitchFamily="49"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楷体_GB2312" panose="02010609030101010101" pitchFamily="49" charset="-122"/>
                <a:ea typeface="楷体_GB2312" panose="02010609030101010101" pitchFamily="49" charset="-122"/>
                <a:cs typeface="Times New Roman" panose="02020603050405020304" pitchFamily="18" charset="0"/>
              </a:rPr>
              <a:t>2025</a:t>
            </a:r>
            <a:r>
              <a:rPr kumimoji="0" lang="zh-CN" altLang="en-US" sz="2800" b="0" i="0" u="none" strike="noStrike" kern="1200" cap="none" spc="0" normalizeH="0" baseline="0" noProof="0" dirty="0">
                <a:ln>
                  <a:noFill/>
                </a:ln>
                <a:solidFill>
                  <a:srgbClr val="000000"/>
                </a:solidFill>
                <a:effectLst/>
                <a:uLnTx/>
                <a:uFillTx/>
                <a:latin typeface="楷体_GB2312" panose="02010609030101010101" pitchFamily="49" charset="-122"/>
                <a:ea typeface="楷体_GB2312" panose="02010609030101010101" pitchFamily="49" charset="-122"/>
                <a:cs typeface="Times New Roman" panose="02020603050405020304" pitchFamily="18" charset="0"/>
              </a:rPr>
              <a:t>年</a:t>
            </a:r>
            <a:r>
              <a:rPr lang="en-US" altLang="zh-CN" sz="2800" dirty="0">
                <a:solidFill>
                  <a:srgbClr val="000000"/>
                </a:solidFill>
                <a:latin typeface="楷体_GB2312" panose="02010609030101010101" pitchFamily="49" charset="-122"/>
                <a:ea typeface="楷体_GB2312" panose="02010609030101010101" pitchFamily="49" charset="-122"/>
                <a:cs typeface="Times New Roman" panose="02020603050405020304" pitchFamily="18" charset="0"/>
              </a:rPr>
              <a:t>9</a:t>
            </a:r>
            <a:r>
              <a:rPr kumimoji="0" lang="zh-CN" altLang="en-US" sz="2800" b="0" i="0" u="none" strike="noStrike" kern="1200" cap="none" spc="0" normalizeH="0" baseline="0" noProof="0" dirty="0">
                <a:ln>
                  <a:noFill/>
                </a:ln>
                <a:solidFill>
                  <a:srgbClr val="000000"/>
                </a:solidFill>
                <a:effectLst/>
                <a:uLnTx/>
                <a:uFillTx/>
                <a:latin typeface="楷体_GB2312" panose="02010609030101010101" pitchFamily="49" charset="-122"/>
                <a:ea typeface="楷体_GB2312" panose="02010609030101010101" pitchFamily="49" charset="-122"/>
                <a:cs typeface="Times New Roman" panose="02020603050405020304" pitchFamily="18" charset="0"/>
              </a:rPr>
              <a:t>月</a:t>
            </a:r>
          </a:p>
        </p:txBody>
      </p:sp>
      <p:sp>
        <p:nvSpPr>
          <p:cNvPr id="20483" name="Text Box 7">
            <a:extLst>
              <a:ext uri="{FF2B5EF4-FFF2-40B4-BE49-F238E27FC236}">
                <a16:creationId xmlns:a16="http://schemas.microsoft.com/office/drawing/2014/main" id="{71EFA5B3-0234-4F33-863A-C4C98BE7BDF2}"/>
              </a:ext>
            </a:extLst>
          </p:cNvPr>
          <p:cNvSpPr txBox="1">
            <a:spLocks noChangeArrowheads="1"/>
          </p:cNvSpPr>
          <p:nvPr>
            <p:custDataLst>
              <p:tags r:id="rId3"/>
            </p:custDataLst>
          </p:nvPr>
        </p:nvSpPr>
        <p:spPr bwMode="auto">
          <a:xfrm>
            <a:off x="577056" y="276454"/>
            <a:ext cx="11037887" cy="2371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10000"/>
              </a:lnSpc>
              <a:spcBef>
                <a:spcPct val="5000"/>
              </a:spcBef>
              <a:spcAft>
                <a:spcPct val="5000"/>
              </a:spcAft>
              <a:buClrTx/>
              <a:buSzTx/>
              <a:buFontTx/>
              <a:buNone/>
              <a:tabLst/>
              <a:defRPr/>
            </a:pPr>
            <a:r>
              <a:rPr kumimoji="0" lang="en-US" altLang="zh-CN" sz="44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2025</a:t>
            </a:r>
            <a:r>
              <a:rPr kumimoji="0" lang="zh-CN" altLang="en-US" sz="44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年教育事业综合统计调查制度</a:t>
            </a:r>
            <a:endParaRPr kumimoji="0" lang="en-US" altLang="zh-CN" sz="44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endParaRPr>
          </a:p>
          <a:p>
            <a:pPr marL="0" marR="0" lvl="0" indent="0" algn="ctr" defTabSz="914400" rtl="0" eaLnBrk="1" fontAlgn="base" latinLnBrk="0" hangingPunct="1">
              <a:lnSpc>
                <a:spcPct val="110000"/>
              </a:lnSpc>
              <a:spcBef>
                <a:spcPct val="5000"/>
              </a:spcBef>
              <a:spcAft>
                <a:spcPct val="5000"/>
              </a:spcAft>
              <a:buClrTx/>
              <a:buSzTx/>
              <a:buFontTx/>
              <a:buNone/>
              <a:tabLst/>
              <a:defRPr/>
            </a:pPr>
            <a:r>
              <a:rPr kumimoji="0" lang="zh-CN" altLang="en-US" sz="44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rPr>
              <a:t>统计报表及指标介绍</a:t>
            </a:r>
          </a:p>
          <a:p>
            <a:pPr marL="0" marR="0" lvl="0" indent="0" algn="ctr" defTabSz="914400" rtl="0" eaLnBrk="1" fontAlgn="base" latinLnBrk="0" hangingPunct="1">
              <a:lnSpc>
                <a:spcPct val="110000"/>
              </a:lnSpc>
              <a:spcBef>
                <a:spcPct val="5000"/>
              </a:spcBef>
              <a:spcAft>
                <a:spcPct val="5000"/>
              </a:spcAft>
              <a:buClrTx/>
              <a:buSzTx/>
              <a:buFontTx/>
              <a:buNone/>
              <a:tabLst/>
              <a:defRPr/>
            </a:pPr>
            <a:endParaRPr kumimoji="0" lang="zh-CN" altLang="en-US" sz="4400" b="1" i="0" u="none" strike="noStrike" kern="1200" cap="none" spc="0" normalizeH="0" baseline="0" noProof="0" dirty="0">
              <a:ln>
                <a:noFill/>
              </a:ln>
              <a:solidFill>
                <a:srgbClr val="C00000"/>
              </a:solidFill>
              <a:effectLst/>
              <a:uLnTx/>
              <a:uFillTx/>
              <a:latin typeface="楷体" panose="02010609060101010101" pitchFamily="49" charset="-122"/>
              <a:ea typeface="楷体" panose="02010609060101010101" pitchFamily="49" charset="-122"/>
              <a:cs typeface="+mn-cs"/>
            </a:endParaRPr>
          </a:p>
        </p:txBody>
      </p:sp>
      <p:pic>
        <p:nvPicPr>
          <p:cNvPr id="20484" name="图片 4">
            <a:extLst>
              <a:ext uri="{FF2B5EF4-FFF2-40B4-BE49-F238E27FC236}">
                <a16:creationId xmlns:a16="http://schemas.microsoft.com/office/drawing/2014/main" id="{6109CE68-5D9E-4133-A85A-8A20EA439BDE}"/>
              </a:ext>
            </a:extLst>
          </p:cNvPr>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a:stretch>
            <a:fillRect/>
          </a:stretch>
        </p:blipFill>
        <p:spPr bwMode="auto">
          <a:xfrm>
            <a:off x="0" y="2057400"/>
            <a:ext cx="12209463" cy="29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2"/>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表例说明</a:t>
            </a:r>
          </a:p>
        </p:txBody>
      </p:sp>
      <p:pic>
        <p:nvPicPr>
          <p:cNvPr id="2" name="图片 1"/>
          <p:cNvPicPr>
            <a:picLocks noChangeAspect="1"/>
          </p:cNvPicPr>
          <p:nvPr/>
        </p:nvPicPr>
        <p:blipFill>
          <a:blip r:embed="rId5"/>
          <a:srcRect t="33661" r="619" b="1433"/>
          <a:stretch>
            <a:fillRect/>
          </a:stretch>
        </p:blipFill>
        <p:spPr>
          <a:xfrm>
            <a:off x="735330" y="1277620"/>
            <a:ext cx="10544810" cy="4881880"/>
          </a:xfrm>
          <a:prstGeom prst="rect">
            <a:avLst/>
          </a:prstGeom>
          <a:ln>
            <a:solidFill>
              <a:srgbClr val="44546A"/>
            </a:solidFill>
          </a:ln>
          <a:effectLst>
            <a:outerShdw blurRad="50800" dist="38100" dir="2700000" algn="tl" rotWithShape="0">
              <a:prstClr val="black">
                <a:alpha val="40000"/>
              </a:prstClr>
            </a:outerShdw>
          </a:effectLst>
        </p:spPr>
      </p:pic>
      <p:sp>
        <p:nvSpPr>
          <p:cNvPr id="6" name="矩形 5"/>
          <p:cNvSpPr/>
          <p:nvPr/>
        </p:nvSpPr>
        <p:spPr>
          <a:xfrm>
            <a:off x="6591300" y="3339465"/>
            <a:ext cx="3531235" cy="611505"/>
          </a:xfrm>
          <a:prstGeom prst="rect">
            <a:avLst/>
          </a:prstGeom>
          <a:noFill/>
          <a:ln w="38100">
            <a:solidFill>
              <a:srgbClr val="044AFA"/>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591300" y="4177030"/>
            <a:ext cx="3365500" cy="443865"/>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44546A"/>
                </a:solidFill>
                <a:latin typeface="+mj-ea"/>
                <a:ea typeface="+mj-ea"/>
                <a:sym typeface="+mn-ea"/>
              </a:rPr>
              <a:t>“—”</a:t>
            </a:r>
            <a:r>
              <a:rPr lang="zh-CN" altLang="en-US">
                <a:solidFill>
                  <a:srgbClr val="44546A"/>
                </a:solidFill>
                <a:latin typeface="+mj-ea"/>
                <a:ea typeface="+mj-ea"/>
                <a:sym typeface="+mn-ea"/>
              </a:rPr>
              <a:t>表示无需填报该项数据</a:t>
            </a:r>
          </a:p>
        </p:txBody>
      </p:sp>
      <p:sp>
        <p:nvSpPr>
          <p:cNvPr id="8" name="矩形 7"/>
          <p:cNvSpPr/>
          <p:nvPr/>
        </p:nvSpPr>
        <p:spPr>
          <a:xfrm>
            <a:off x="983615" y="2796540"/>
            <a:ext cx="1221740" cy="611505"/>
          </a:xfrm>
          <a:prstGeom prst="rect">
            <a:avLst/>
          </a:prstGeom>
          <a:noFill/>
          <a:ln w="38100">
            <a:solidFill>
              <a:srgbClr val="044AFA"/>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983615" y="3634105"/>
            <a:ext cx="3511550" cy="443865"/>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44546A"/>
                </a:solidFill>
                <a:latin typeface="+mj-ea"/>
                <a:ea typeface="+mj-ea"/>
                <a:sym typeface="+mn-ea"/>
              </a:rPr>
              <a:t>“</a:t>
            </a:r>
            <a:r>
              <a:rPr lang="en-US" altLang="zh-CN" b="1">
                <a:solidFill>
                  <a:srgbClr val="44546A"/>
                </a:solidFill>
                <a:latin typeface="+mj-ea"/>
                <a:ea typeface="+mj-ea"/>
                <a:sym typeface="+mn-ea"/>
              </a:rPr>
              <a:t>#</a:t>
            </a:r>
            <a:r>
              <a:rPr lang="zh-CN" altLang="en-US" b="1">
                <a:solidFill>
                  <a:srgbClr val="44546A"/>
                </a:solidFill>
                <a:latin typeface="+mj-ea"/>
                <a:ea typeface="+mj-ea"/>
                <a:sym typeface="+mn-ea"/>
              </a:rPr>
              <a:t>”</a:t>
            </a:r>
            <a:r>
              <a:rPr lang="zh-CN" altLang="en-US">
                <a:solidFill>
                  <a:srgbClr val="44546A"/>
                </a:solidFill>
                <a:latin typeface="+mj-ea"/>
                <a:ea typeface="+mj-ea"/>
                <a:sym typeface="+mn-ea"/>
              </a:rPr>
              <a:t>表示该指标其中的主要项</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2"/>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表例说明</a:t>
            </a:r>
          </a:p>
        </p:txBody>
      </p:sp>
      <p:pic>
        <p:nvPicPr>
          <p:cNvPr id="3" name="图片 2"/>
          <p:cNvPicPr>
            <a:picLocks noChangeAspect="1"/>
          </p:cNvPicPr>
          <p:nvPr/>
        </p:nvPicPr>
        <p:blipFill>
          <a:blip r:embed="rId5"/>
          <a:srcRect t="1711"/>
          <a:stretch>
            <a:fillRect/>
          </a:stretch>
        </p:blipFill>
        <p:spPr>
          <a:xfrm>
            <a:off x="709295" y="1308735"/>
            <a:ext cx="10626725" cy="4699000"/>
          </a:xfrm>
          <a:prstGeom prst="rect">
            <a:avLst/>
          </a:prstGeom>
          <a:ln>
            <a:solidFill>
              <a:srgbClr val="44546A"/>
            </a:solidFill>
          </a:ln>
          <a:effectLst>
            <a:outerShdw blurRad="50800" dist="38100" dir="2700000" algn="tl" rotWithShape="0">
              <a:prstClr val="black">
                <a:alpha val="40000"/>
              </a:prstClr>
            </a:outerShdw>
          </a:effectLst>
        </p:spPr>
      </p:pic>
      <p:sp>
        <p:nvSpPr>
          <p:cNvPr id="6" name="矩形 5"/>
          <p:cNvSpPr/>
          <p:nvPr/>
        </p:nvSpPr>
        <p:spPr>
          <a:xfrm>
            <a:off x="7701915" y="4620895"/>
            <a:ext cx="3531235" cy="611505"/>
          </a:xfrm>
          <a:prstGeom prst="rect">
            <a:avLst/>
          </a:prstGeom>
          <a:noFill/>
          <a:ln w="38100">
            <a:solidFill>
              <a:srgbClr val="044AFA"/>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19875" y="5370195"/>
            <a:ext cx="4800600" cy="443865"/>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44546A"/>
                </a:solidFill>
                <a:latin typeface="+mj-ea"/>
                <a:ea typeface="+mj-ea"/>
                <a:sym typeface="+mn-ea"/>
              </a:rPr>
              <a:t>“&amp;”</a:t>
            </a:r>
            <a:r>
              <a:rPr lang="zh-CN" altLang="en-US">
                <a:solidFill>
                  <a:srgbClr val="44546A"/>
                </a:solidFill>
                <a:latin typeface="+mj-ea"/>
                <a:ea typeface="+mj-ea"/>
                <a:sym typeface="+mn-ea"/>
              </a:rPr>
              <a:t>表示通过统计台账或信息系统自动导入</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微软雅黑" panose="020B0503020204020204" charset="-122"/>
                <a:ea typeface="微软雅黑" panose="020B0503020204020204" charset="-122"/>
              </a:rPr>
              <a:t>修订情况</a:t>
            </a:r>
          </a:p>
        </p:txBody>
      </p:sp>
      <p:sp>
        <p:nvSpPr>
          <p:cNvPr id="2" name="矩形 1"/>
          <p:cNvSpPr/>
          <p:nvPr/>
        </p:nvSpPr>
        <p:spPr>
          <a:xfrm>
            <a:off x="811530" y="1342390"/>
            <a:ext cx="10817225" cy="4634865"/>
          </a:xfrm>
          <a:prstGeom prst="rect">
            <a:avLst/>
          </a:prstGeom>
          <a:noFill/>
          <a:ln w="12700" cmpd="sng">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l" fontAlgn="auto">
              <a:lnSpc>
                <a:spcPts val="2400"/>
              </a:lnSpc>
              <a:spcAft>
                <a:spcPts val="0"/>
              </a:spcAft>
            </a:pPr>
            <a:r>
              <a:rPr lang="zh-CN" altLang="en-US" b="1" dirty="0">
                <a:solidFill>
                  <a:srgbClr val="44546A"/>
                </a:solidFill>
                <a:latin typeface="微软雅黑" panose="020B0503020204020204" charset="-122"/>
                <a:ea typeface="微软雅黑" panose="020B0503020204020204" charset="-122"/>
                <a:cs typeface="微软雅黑" panose="020B0503020204020204" charset="-122"/>
              </a:rPr>
              <a:t>一、修订涉及</a:t>
            </a:r>
            <a:r>
              <a:rPr lang="en-US" altLang="zh-CN" sz="2400" b="1" dirty="0">
                <a:solidFill>
                  <a:srgbClr val="044AFA"/>
                </a:solidFill>
                <a:latin typeface="微软雅黑" panose="020B0503020204020204" charset="-122"/>
                <a:ea typeface="微软雅黑" panose="020B0503020204020204" charset="-122"/>
                <a:cs typeface="微软雅黑" panose="020B0503020204020204" charset="-122"/>
              </a:rPr>
              <a:t>9</a:t>
            </a:r>
            <a:r>
              <a:rPr lang="zh-CN" altLang="en-US" b="1" dirty="0">
                <a:solidFill>
                  <a:srgbClr val="44546A"/>
                </a:solidFill>
                <a:latin typeface="微软雅黑" panose="020B0503020204020204" charset="-122"/>
                <a:ea typeface="微软雅黑" panose="020B0503020204020204" charset="-122"/>
                <a:cs typeface="微软雅黑" panose="020B0503020204020204" charset="-122"/>
              </a:rPr>
              <a:t>张调查表</a:t>
            </a:r>
          </a:p>
          <a:p>
            <a:pPr marL="285750" indent="-285750"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rPr>
              <a:t>教基</a:t>
            </a:r>
            <a:r>
              <a:rPr lang="en-US" altLang="zh-CN" dirty="0">
                <a:solidFill>
                  <a:srgbClr val="44546A"/>
                </a:solidFill>
                <a:latin typeface="微软雅黑" panose="020B0503020204020204" charset="-122"/>
                <a:ea typeface="微软雅黑" panose="020B0503020204020204" charset="-122"/>
                <a:cs typeface="微软雅黑" panose="020B0503020204020204" charset="-122"/>
              </a:rPr>
              <a:t>1102</a:t>
            </a:r>
            <a:r>
              <a:rPr lang="zh-CN" altLang="en-US" dirty="0">
                <a:solidFill>
                  <a:srgbClr val="44546A"/>
                </a:solidFill>
                <a:latin typeface="微软雅黑" panose="020B0503020204020204" charset="-122"/>
                <a:ea typeface="微软雅黑" panose="020B0503020204020204" charset="-122"/>
                <a:cs typeface="微软雅黑" panose="020B0503020204020204" charset="-122"/>
              </a:rPr>
              <a:t>、</a:t>
            </a:r>
            <a:r>
              <a:rPr lang="en-US" altLang="zh-CN" dirty="0">
                <a:solidFill>
                  <a:srgbClr val="44546A"/>
                </a:solidFill>
                <a:latin typeface="微软雅黑" panose="020B0503020204020204" charset="-122"/>
                <a:ea typeface="微软雅黑" panose="020B0503020204020204" charset="-122"/>
                <a:cs typeface="微软雅黑" panose="020B0503020204020204" charset="-122"/>
              </a:rPr>
              <a:t>1203</a:t>
            </a:r>
            <a:r>
              <a:rPr lang="zh-CN" altLang="en-US" dirty="0">
                <a:solidFill>
                  <a:srgbClr val="44546A"/>
                </a:solidFill>
                <a:latin typeface="微软雅黑" panose="020B0503020204020204" charset="-122"/>
                <a:ea typeface="微软雅黑" panose="020B0503020204020204" charset="-122"/>
                <a:cs typeface="微软雅黑" panose="020B0503020204020204" charset="-122"/>
              </a:rPr>
              <a:t>、</a:t>
            </a:r>
            <a:r>
              <a:rPr lang="en-US" altLang="zh-CN" dirty="0">
                <a:solidFill>
                  <a:srgbClr val="FF0000"/>
                </a:solidFill>
                <a:latin typeface="微软雅黑" panose="020B0503020204020204" charset="-122"/>
                <a:ea typeface="微软雅黑" panose="020B0503020204020204" charset="-122"/>
                <a:cs typeface="微软雅黑" panose="020B0503020204020204" charset="-122"/>
              </a:rPr>
              <a:t>1304</a:t>
            </a:r>
            <a:r>
              <a:rPr lang="en-US" altLang="zh-CN" dirty="0">
                <a:solidFill>
                  <a:srgbClr val="44546A"/>
                </a:solidFill>
                <a:latin typeface="微软雅黑" panose="020B0503020204020204" charset="-122"/>
                <a:ea typeface="微软雅黑" panose="020B0503020204020204" charset="-122"/>
                <a:cs typeface="微软雅黑" panose="020B0503020204020204" charset="-122"/>
              </a:rPr>
              <a:t> </a:t>
            </a:r>
            <a:r>
              <a:rPr lang="zh-CN" altLang="en-US" dirty="0">
                <a:solidFill>
                  <a:srgbClr val="44546A"/>
                </a:solidFill>
                <a:latin typeface="微软雅黑" panose="020B0503020204020204" charset="-122"/>
                <a:ea typeface="微软雅黑" panose="020B0503020204020204" charset="-122"/>
                <a:cs typeface="微软雅黑" panose="020B0503020204020204" charset="-122"/>
              </a:rPr>
              <a:t>学校基本情况</a:t>
            </a:r>
            <a:endParaRPr lang="en-US" altLang="zh-CN" dirty="0">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rPr>
              <a:t>教基</a:t>
            </a:r>
            <a:r>
              <a:rPr lang="en-US" altLang="zh-CN" dirty="0">
                <a:solidFill>
                  <a:srgbClr val="FF0000"/>
                </a:solidFill>
                <a:latin typeface="微软雅黑" panose="020B0503020204020204" charset="-122"/>
                <a:ea typeface="微软雅黑" panose="020B0503020204020204" charset="-122"/>
                <a:cs typeface="微软雅黑" panose="020B0503020204020204" charset="-122"/>
              </a:rPr>
              <a:t>3119</a:t>
            </a:r>
            <a:r>
              <a:rPr lang="en-US" altLang="zh-CN" dirty="0">
                <a:solidFill>
                  <a:srgbClr val="44546A"/>
                </a:solidFill>
                <a:latin typeface="微软雅黑" panose="020B0503020204020204" charset="-122"/>
                <a:ea typeface="微软雅黑" panose="020B0503020204020204" charset="-122"/>
                <a:cs typeface="微软雅黑" panose="020B0503020204020204" charset="-122"/>
              </a:rPr>
              <a:t> </a:t>
            </a:r>
            <a:r>
              <a:rPr lang="zh-CN" altLang="en-US" dirty="0">
                <a:solidFill>
                  <a:srgbClr val="44546A"/>
                </a:solidFill>
                <a:latin typeface="微软雅黑" panose="020B0503020204020204" charset="-122"/>
                <a:ea typeface="微软雅黑" panose="020B0503020204020204" charset="-122"/>
                <a:cs typeface="微软雅黑" panose="020B0503020204020204" charset="-122"/>
              </a:rPr>
              <a:t>高中阶段分年龄学生数</a:t>
            </a:r>
            <a:endParaRPr lang="en-US" altLang="zh-CN" dirty="0">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rPr>
              <a:t>教基</a:t>
            </a:r>
            <a:r>
              <a:rPr lang="en-US" altLang="zh-CN" dirty="0">
                <a:solidFill>
                  <a:srgbClr val="FF0000"/>
                </a:solidFill>
                <a:latin typeface="微软雅黑" panose="020B0503020204020204" charset="-122"/>
                <a:ea typeface="微软雅黑" panose="020B0503020204020204" charset="-122"/>
                <a:cs typeface="微软雅黑" panose="020B0503020204020204" charset="-122"/>
              </a:rPr>
              <a:t>3336</a:t>
            </a:r>
            <a:r>
              <a:rPr lang="zh-CN" altLang="en-US" dirty="0">
                <a:solidFill>
                  <a:srgbClr val="FF0000"/>
                </a:solidFill>
                <a:latin typeface="微软雅黑" panose="020B0503020204020204" charset="-122"/>
                <a:ea typeface="微软雅黑" panose="020B0503020204020204" charset="-122"/>
                <a:cs typeface="微软雅黑" panose="020B0503020204020204" charset="-122"/>
              </a:rPr>
              <a:t>、</a:t>
            </a:r>
            <a:r>
              <a:rPr lang="en-US" altLang="zh-CN" dirty="0">
                <a:solidFill>
                  <a:srgbClr val="FF0000"/>
                </a:solidFill>
                <a:latin typeface="微软雅黑" panose="020B0503020204020204" charset="-122"/>
                <a:ea typeface="微软雅黑" panose="020B0503020204020204" charset="-122"/>
                <a:cs typeface="微软雅黑" panose="020B0503020204020204" charset="-122"/>
              </a:rPr>
              <a:t>3337</a:t>
            </a:r>
            <a:r>
              <a:rPr lang="zh-CN" altLang="en-US" dirty="0">
                <a:solidFill>
                  <a:srgbClr val="FF0000"/>
                </a:solidFill>
                <a:latin typeface="微软雅黑" panose="020B0503020204020204" charset="-122"/>
                <a:ea typeface="微软雅黑" panose="020B0503020204020204" charset="-122"/>
                <a:cs typeface="微软雅黑" panose="020B0503020204020204" charset="-122"/>
              </a:rPr>
              <a:t>、</a:t>
            </a:r>
            <a:r>
              <a:rPr lang="en-US" altLang="zh-CN" dirty="0">
                <a:solidFill>
                  <a:srgbClr val="FF0000"/>
                </a:solidFill>
                <a:latin typeface="微软雅黑" panose="020B0503020204020204" charset="-122"/>
                <a:ea typeface="微软雅黑" panose="020B0503020204020204" charset="-122"/>
                <a:cs typeface="微软雅黑" panose="020B0503020204020204" charset="-122"/>
              </a:rPr>
              <a:t>3338</a:t>
            </a:r>
            <a:r>
              <a:rPr lang="zh-CN" altLang="en-US" dirty="0">
                <a:solidFill>
                  <a:srgbClr val="FF0000"/>
                </a:solidFill>
                <a:latin typeface="微软雅黑" panose="020B0503020204020204" charset="-122"/>
                <a:ea typeface="微软雅黑" panose="020B0503020204020204" charset="-122"/>
                <a:cs typeface="微软雅黑" panose="020B0503020204020204" charset="-122"/>
              </a:rPr>
              <a:t>、</a:t>
            </a:r>
            <a:r>
              <a:rPr lang="en-US" altLang="zh-CN" dirty="0">
                <a:solidFill>
                  <a:srgbClr val="FF0000"/>
                </a:solidFill>
                <a:latin typeface="微软雅黑" panose="020B0503020204020204" charset="-122"/>
                <a:ea typeface="微软雅黑" panose="020B0503020204020204" charset="-122"/>
                <a:cs typeface="微软雅黑" panose="020B0503020204020204" charset="-122"/>
              </a:rPr>
              <a:t>3339 </a:t>
            </a:r>
            <a:r>
              <a:rPr lang="zh-CN" altLang="en-US" dirty="0">
                <a:solidFill>
                  <a:srgbClr val="44546A"/>
                </a:solidFill>
                <a:latin typeface="微软雅黑" panose="020B0503020204020204" charset="-122"/>
                <a:ea typeface="微软雅黑" panose="020B0503020204020204" charset="-122"/>
                <a:cs typeface="微软雅黑" panose="020B0503020204020204" charset="-122"/>
              </a:rPr>
              <a:t>录取、招生类型来源情况</a:t>
            </a:r>
            <a:endParaRPr lang="en-US" altLang="zh-CN" dirty="0">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rPr>
              <a:t>教基</a:t>
            </a:r>
            <a:r>
              <a:rPr lang="en-US" altLang="zh-CN" dirty="0">
                <a:solidFill>
                  <a:srgbClr val="44546A"/>
                </a:solidFill>
                <a:latin typeface="微软雅黑" panose="020B0503020204020204" charset="-122"/>
                <a:ea typeface="微软雅黑" panose="020B0503020204020204" charset="-122"/>
                <a:cs typeface="微软雅黑" panose="020B0503020204020204" charset="-122"/>
              </a:rPr>
              <a:t>6180</a:t>
            </a:r>
            <a:r>
              <a:rPr lang="zh-CN" altLang="en-US" dirty="0">
                <a:solidFill>
                  <a:srgbClr val="44546A"/>
                </a:solidFill>
                <a:latin typeface="微软雅黑" panose="020B0503020204020204" charset="-122"/>
                <a:ea typeface="微软雅黑" panose="020B0503020204020204" charset="-122"/>
                <a:cs typeface="微软雅黑" panose="020B0503020204020204" charset="-122"/>
              </a:rPr>
              <a:t>同时使用国家通用语言文字和少数民族语言文字教学学生、专任教师情况</a:t>
            </a:r>
            <a:endParaRPr lang="en-US" altLang="zh-CN" dirty="0">
              <a:solidFill>
                <a:srgbClr val="44546A"/>
              </a:solidFill>
              <a:latin typeface="微软雅黑" panose="020B0503020204020204" charset="-122"/>
              <a:ea typeface="微软雅黑" panose="020B0503020204020204" charset="-122"/>
              <a:cs typeface="微软雅黑" panose="020B0503020204020204" charset="-122"/>
            </a:endParaRPr>
          </a:p>
          <a:p>
            <a:pPr algn="l" fontAlgn="auto">
              <a:lnSpc>
                <a:spcPts val="2400"/>
              </a:lnSpc>
              <a:spcAft>
                <a:spcPts val="0"/>
              </a:spcAft>
            </a:pPr>
            <a:r>
              <a:rPr lang="zh-CN" altLang="en-US" dirty="0">
                <a:solidFill>
                  <a:srgbClr val="44546A"/>
                </a:solidFill>
                <a:latin typeface="微软雅黑" panose="020B0503020204020204" charset="-122"/>
                <a:ea typeface="微软雅黑" panose="020B0503020204020204" charset="-122"/>
                <a:cs typeface="微软雅黑" panose="020B0503020204020204" charset="-122"/>
              </a:rPr>
              <a:t>主要涉及指标：</a:t>
            </a:r>
            <a:r>
              <a:rPr lang="zh-CN" altLang="en-US" dirty="0">
                <a:solidFill>
                  <a:srgbClr val="FF0000"/>
                </a:solidFill>
                <a:latin typeface="微软雅黑" panose="020B0503020204020204" charset="-122"/>
                <a:ea typeface="微软雅黑" panose="020B0503020204020204" charset="-122"/>
                <a:cs typeface="微软雅黑" panose="020B0503020204020204" charset="-122"/>
              </a:rPr>
              <a:t>分年龄、其中女</a:t>
            </a:r>
            <a:r>
              <a:rPr lang="zh-CN" altLang="en-US" dirty="0">
                <a:solidFill>
                  <a:srgbClr val="44546A"/>
                </a:solidFill>
                <a:latin typeface="微软雅黑" panose="020B0503020204020204" charset="-122"/>
                <a:ea typeface="微软雅黑" panose="020B0503020204020204" charset="-122"/>
                <a:cs typeface="微软雅黑" panose="020B0503020204020204" charset="-122"/>
              </a:rPr>
              <a:t>、复式班、银龄教师、奖学金</a:t>
            </a:r>
          </a:p>
          <a:p>
            <a:pPr algn="l" fontAlgn="auto">
              <a:lnSpc>
                <a:spcPts val="2400"/>
              </a:lnSpc>
              <a:spcAft>
                <a:spcPts val="0"/>
              </a:spcAft>
            </a:pPr>
            <a:endParaRPr lang="zh-CN" altLang="en-US" dirty="0">
              <a:solidFill>
                <a:srgbClr val="44546A"/>
              </a:solidFill>
              <a:latin typeface="微软雅黑" panose="020B0503020204020204" charset="-122"/>
              <a:ea typeface="微软雅黑" panose="020B0503020204020204" charset="-122"/>
              <a:cs typeface="微软雅黑" panose="020B0503020204020204" charset="-122"/>
            </a:endParaRPr>
          </a:p>
          <a:p>
            <a:pPr algn="just" fontAlgn="auto">
              <a:lnSpc>
                <a:spcPts val="2400"/>
              </a:lnSpc>
              <a:spcAft>
                <a:spcPts val="0"/>
              </a:spcAft>
            </a:pPr>
            <a:r>
              <a:rPr lang="zh-CN" altLang="en-US" b="1" dirty="0">
                <a:solidFill>
                  <a:srgbClr val="44546A"/>
                </a:solidFill>
                <a:latin typeface="微软雅黑" panose="020B0503020204020204" charset="-122"/>
                <a:ea typeface="微软雅黑" panose="020B0503020204020204" charset="-122"/>
                <a:cs typeface="微软雅黑" panose="020B0503020204020204" charset="-122"/>
                <a:sym typeface="+mn-ea"/>
              </a:rPr>
              <a:t>二、修订</a:t>
            </a:r>
            <a:r>
              <a:rPr lang="en-US" altLang="zh-CN" b="1" dirty="0">
                <a:solidFill>
                  <a:srgbClr val="044AFA"/>
                </a:solidFill>
                <a:latin typeface="微软雅黑" panose="020B0503020204020204" charset="-122"/>
                <a:ea typeface="微软雅黑" panose="020B0503020204020204" charset="-122"/>
                <a:cs typeface="微软雅黑" panose="020B0503020204020204" charset="-122"/>
                <a:sym typeface="+mn-ea"/>
              </a:rPr>
              <a:t>9</a:t>
            </a:r>
            <a:r>
              <a:rPr lang="zh-CN" altLang="en-US" b="1" dirty="0">
                <a:solidFill>
                  <a:srgbClr val="44546A"/>
                </a:solidFill>
                <a:latin typeface="微软雅黑" panose="020B0503020204020204" charset="-122"/>
                <a:ea typeface="微软雅黑" panose="020B0503020204020204" charset="-122"/>
                <a:cs typeface="微软雅黑" panose="020B0503020204020204" charset="-122"/>
                <a:sym typeface="+mn-ea"/>
              </a:rPr>
              <a:t>个指标解释</a:t>
            </a:r>
            <a:endParaRPr lang="zh-CN" altLang="en-US" b="1" dirty="0">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招聘、校外教师、网络多媒体教室、统计时点、国际学生、专任教师、专职校医、班额</a:t>
            </a:r>
            <a:endParaRPr lang="zh-CN" altLang="en-US" dirty="0">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有关“专科教育学生”“本科教育学生”“非学历教育（培训）”等指标</a:t>
            </a:r>
          </a:p>
          <a:p>
            <a:pPr marL="285750" indent="-285750" algn="just" fontAlgn="auto">
              <a:lnSpc>
                <a:spcPts val="2400"/>
              </a:lnSpc>
              <a:spcAft>
                <a:spcPts val="0"/>
              </a:spcAft>
              <a:buChar char="•"/>
            </a:pPr>
            <a:endPar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endParaRPr>
          </a:p>
          <a:p>
            <a:pPr algn="just" fontAlgn="auto">
              <a:lnSpc>
                <a:spcPts val="2400"/>
              </a:lnSpc>
              <a:spcAft>
                <a:spcPts val="0"/>
              </a:spcAft>
            </a:pPr>
            <a:r>
              <a:rPr lang="zh-CN" altLang="en-US" b="1" dirty="0">
                <a:solidFill>
                  <a:srgbClr val="44546A"/>
                </a:solidFill>
                <a:latin typeface="微软雅黑" panose="020B0503020204020204" charset="-122"/>
                <a:ea typeface="微软雅黑" panose="020B0503020204020204" charset="-122"/>
                <a:cs typeface="微软雅黑" panose="020B0503020204020204" charset="-122"/>
                <a:sym typeface="+mn-ea"/>
              </a:rPr>
              <a:t>三、修订</a:t>
            </a:r>
            <a:r>
              <a:rPr lang="en-US" altLang="zh-CN" b="1" dirty="0">
                <a:solidFill>
                  <a:srgbClr val="044AFA"/>
                </a:solidFill>
                <a:latin typeface="微软雅黑" panose="020B0503020204020204" charset="-122"/>
                <a:ea typeface="微软雅黑" panose="020B0503020204020204" charset="-122"/>
                <a:cs typeface="微软雅黑" panose="020B0503020204020204" charset="-122"/>
                <a:sym typeface="+mn-ea"/>
              </a:rPr>
              <a:t>1</a:t>
            </a:r>
            <a:r>
              <a:rPr lang="zh-CN" altLang="en-US" b="1" dirty="0">
                <a:solidFill>
                  <a:srgbClr val="44546A"/>
                </a:solidFill>
                <a:latin typeface="微软雅黑" panose="020B0503020204020204" charset="-122"/>
                <a:ea typeface="微软雅黑" panose="020B0503020204020204" charset="-122"/>
                <a:cs typeface="微软雅黑" panose="020B0503020204020204" charset="-122"/>
                <a:sym typeface="+mn-ea"/>
              </a:rPr>
              <a:t>个填报说明、</a:t>
            </a:r>
            <a:r>
              <a:rPr lang="en-US" altLang="zh-CN" b="1" dirty="0">
                <a:solidFill>
                  <a:srgbClr val="044AFA"/>
                </a:solidFill>
                <a:latin typeface="微软雅黑" panose="020B0503020204020204" charset="-122"/>
                <a:ea typeface="微软雅黑" panose="020B0503020204020204" charset="-122"/>
                <a:cs typeface="微软雅黑" panose="020B0503020204020204" charset="-122"/>
                <a:sym typeface="+mn-ea"/>
              </a:rPr>
              <a:t>1</a:t>
            </a:r>
            <a:r>
              <a:rPr lang="zh-CN" altLang="en-US" b="1" dirty="0">
                <a:solidFill>
                  <a:srgbClr val="44546A"/>
                </a:solidFill>
                <a:latin typeface="微软雅黑" panose="020B0503020204020204" charset="-122"/>
                <a:ea typeface="微软雅黑" panose="020B0503020204020204" charset="-122"/>
                <a:cs typeface="微软雅黑" panose="020B0503020204020204" charset="-122"/>
                <a:sym typeface="+mn-ea"/>
              </a:rPr>
              <a:t>个填报范围</a:t>
            </a:r>
            <a:endParaRPr lang="zh-CN" altLang="en-US" b="1" dirty="0">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残疾人的填报说明</a:t>
            </a:r>
            <a:endParaRPr lang="zh-CN" altLang="en-US" dirty="0">
              <a:solidFill>
                <a:srgbClr val="44546A"/>
              </a:solidFill>
              <a:latin typeface="微软雅黑" panose="020B0503020204020204" charset="-122"/>
              <a:ea typeface="微软雅黑" panose="020B0503020204020204" charset="-122"/>
              <a:cs typeface="微软雅黑" panose="020B0503020204020204" charset="-122"/>
            </a:endParaRPr>
          </a:p>
          <a:p>
            <a:pPr marL="285750" indent="-285750" algn="just" fontAlgn="auto">
              <a:lnSpc>
                <a:spcPts val="2400"/>
              </a:lnSpc>
              <a:spcAft>
                <a:spcPts val="0"/>
              </a:spcAft>
              <a:buChar char="•"/>
            </a:pPr>
            <a:r>
              <a:rPr lang="zh-CN" altLang="en-US" dirty="0">
                <a:solidFill>
                  <a:srgbClr val="44546A"/>
                </a:solidFill>
                <a:latin typeface="微软雅黑" panose="020B0503020204020204" charset="-122"/>
                <a:ea typeface="微软雅黑" panose="020B0503020204020204" charset="-122"/>
                <a:cs typeface="微软雅黑" panose="020B0503020204020204" charset="-122"/>
                <a:sym typeface="+mn-ea"/>
              </a:rPr>
              <a:t>心理咨询工作人员（心理健康教育教师）情况表填报范围</a:t>
            </a:r>
            <a:endParaRPr lang="zh-CN" altLang="en-US"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7" name="矩形 6"/>
          <p:cNvSpPr/>
          <p:nvPr/>
        </p:nvSpPr>
        <p:spPr>
          <a:xfrm>
            <a:off x="811657" y="3551461"/>
            <a:ext cx="9935233" cy="1373600"/>
          </a:xfrm>
          <a:prstGeom prst="rect">
            <a:avLst/>
          </a:prstGeom>
          <a:noFill/>
          <a:ln w="12700" cmpd="sng">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just">
              <a:lnSpc>
                <a:spcPct val="120000"/>
              </a:lnSpc>
              <a:spcAft>
                <a:spcPts val="1200"/>
              </a:spcAft>
            </a:pPr>
            <a:endParaRPr lang="zh-CN" altLang="en-US" dirty="0">
              <a:solidFill>
                <a:srgbClr val="44546A"/>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955040" y="2529205"/>
            <a:ext cx="10461625" cy="1938020"/>
          </a:xfrm>
          <a:prstGeom prst="rect">
            <a:avLst/>
          </a:prstGeom>
          <a:noFill/>
        </p:spPr>
        <p:txBody>
          <a:bodyPr vert="horz" wrap="square" rtlCol="0">
            <a:spAutoFit/>
          </a:bodyPr>
          <a:lstStyle/>
          <a:p>
            <a:r>
              <a:rPr lang="zh-CN" altLang="en-US" sz="6000" b="1" dirty="0">
                <a:solidFill>
                  <a:srgbClr val="44546A"/>
                </a:solidFill>
                <a:latin typeface="+mj-lt"/>
                <a:ea typeface="+mj-ea"/>
              </a:rPr>
              <a:t>教育事业综合统计调查制度</a:t>
            </a:r>
          </a:p>
          <a:p>
            <a:r>
              <a:rPr lang="zh-CN" altLang="en-US" sz="6000" b="1" dirty="0">
                <a:solidFill>
                  <a:srgbClr val="044AFA"/>
                </a:solidFill>
                <a:latin typeface="+mj-lt"/>
                <a:ea typeface="+mj-ea"/>
              </a:rPr>
              <a:t>学校部署</a:t>
            </a:r>
          </a:p>
        </p:txBody>
      </p:sp>
      <p:sp>
        <p:nvSpPr>
          <p:cNvPr id="4" name="文本框 3"/>
          <p:cNvSpPr txBox="1"/>
          <p:nvPr>
            <p:custDataLst>
              <p:tags r:id="rId2"/>
            </p:custDataLst>
          </p:nvPr>
        </p:nvSpPr>
        <p:spPr>
          <a:xfrm>
            <a:off x="1703819" y="2002152"/>
            <a:ext cx="4347946" cy="521970"/>
          </a:xfrm>
          <a:prstGeom prst="rect">
            <a:avLst/>
          </a:prstGeom>
          <a:noFill/>
        </p:spPr>
        <p:txBody>
          <a:bodyPr vert="horz" wrap="square" rtlCol="0">
            <a:spAutoFit/>
          </a:bodyPr>
          <a:lstStyle/>
          <a:p>
            <a:r>
              <a:rPr lang="en-US" altLang="zh-CN" sz="2800" b="1" dirty="0">
                <a:solidFill>
                  <a:srgbClr val="044AFA"/>
                </a:solidFill>
                <a:latin typeface="Arial" panose="020B0604020202020204" pitchFamily="34" charset="0"/>
                <a:ea typeface="+mj-ea"/>
                <a:cs typeface="Arial" panose="020B0604020202020204" pitchFamily="34" charset="0"/>
              </a:rPr>
              <a:t>Part Two</a:t>
            </a:r>
          </a:p>
        </p:txBody>
      </p:sp>
      <p:cxnSp>
        <p:nvCxnSpPr>
          <p:cNvPr id="9" name="直接连接符 8"/>
          <p:cNvCxnSpPr/>
          <p:nvPr/>
        </p:nvCxnSpPr>
        <p:spPr>
          <a:xfrm>
            <a:off x="1048260" y="2345819"/>
            <a:ext cx="576901" cy="0"/>
          </a:xfrm>
          <a:prstGeom prst="line">
            <a:avLst/>
          </a:prstGeom>
          <a:ln w="19050">
            <a:solidFill>
              <a:srgbClr val="044AF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50886" y="1346936"/>
            <a:ext cx="0" cy="1613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custDataLst>
              <p:tags r:id="rId3"/>
            </p:custDataLst>
          </p:nvPr>
        </p:nvSpPr>
        <p:spPr>
          <a:xfrm>
            <a:off x="11335207" y="1831655"/>
            <a:ext cx="1024090" cy="1144609"/>
          </a:xfrm>
          <a:prstGeom prst="rect">
            <a:avLst/>
          </a:prstGeom>
          <a:noFill/>
        </p:spPr>
        <p:txBody>
          <a:bodyPr vert="horz" wrap="square" rtlCol="0">
            <a:spAutoFit/>
          </a:bodyPr>
          <a:lstStyle/>
          <a:p>
            <a:pPr>
              <a:lnSpc>
                <a:spcPct val="200000"/>
              </a:lnSpc>
            </a:pPr>
            <a:r>
              <a:rPr lang="en-US" altLang="zh-CN" sz="1200" b="1" dirty="0">
                <a:solidFill>
                  <a:schemeClr val="bg2">
                    <a:lumMod val="75000"/>
                  </a:schemeClr>
                </a:solidFill>
                <a:latin typeface="微软雅黑" panose="020B0503020204020204" charset="-122"/>
                <a:ea typeface="微软雅黑" panose="020B0503020204020204" charset="-122"/>
              </a:rPr>
              <a:t>01</a:t>
            </a:r>
          </a:p>
          <a:p>
            <a:pPr>
              <a:lnSpc>
                <a:spcPct val="200000"/>
              </a:lnSpc>
            </a:pPr>
            <a:r>
              <a:rPr lang="en-US" altLang="zh-CN" sz="1200" b="1" dirty="0">
                <a:solidFill>
                  <a:srgbClr val="044AFA"/>
                </a:solidFill>
                <a:latin typeface="微软雅黑" panose="020B0503020204020204" charset="-122"/>
                <a:ea typeface="微软雅黑" panose="020B0503020204020204" charset="-122"/>
              </a:rPr>
              <a:t>02</a:t>
            </a:r>
          </a:p>
          <a:p>
            <a:pPr>
              <a:lnSpc>
                <a:spcPct val="200000"/>
              </a:lnSpc>
            </a:pPr>
            <a:r>
              <a:rPr lang="en-US" altLang="zh-CN" sz="1200" b="1" dirty="0">
                <a:solidFill>
                  <a:schemeClr val="bg2">
                    <a:lumMod val="75000"/>
                  </a:schemeClr>
                </a:solidFill>
                <a:latin typeface="微软雅黑" panose="020B0503020204020204" charset="-122"/>
                <a:ea typeface="微软雅黑" panose="020B0503020204020204" charset="-122"/>
              </a:rPr>
              <a:t>03</a:t>
            </a:r>
          </a:p>
        </p:txBody>
      </p:sp>
      <p:cxnSp>
        <p:nvCxnSpPr>
          <p:cNvPr id="27" name="直接连接符 26"/>
          <p:cNvCxnSpPr/>
          <p:nvPr/>
        </p:nvCxnSpPr>
        <p:spPr>
          <a:xfrm>
            <a:off x="10572642" y="2100457"/>
            <a:ext cx="563671" cy="0"/>
          </a:xfrm>
          <a:prstGeom prst="line">
            <a:avLst/>
          </a:prstGeom>
          <a:ln>
            <a:solidFill>
              <a:srgbClr val="2C70FF"/>
            </a:solidFill>
          </a:ln>
        </p:spPr>
        <p:style>
          <a:lnRef idx="1">
            <a:schemeClr val="accent1"/>
          </a:lnRef>
          <a:fillRef idx="0">
            <a:schemeClr val="accent1"/>
          </a:fillRef>
          <a:effectRef idx="0">
            <a:schemeClr val="accent1"/>
          </a:effectRef>
          <a:fontRef idx="minor">
            <a:schemeClr val="tx1"/>
          </a:fontRef>
        </p:style>
      </p:cxnSp>
      <p:pic>
        <p:nvPicPr>
          <p:cNvPr id="51" name="图形 5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805786" y="6143342"/>
            <a:ext cx="187891" cy="187891"/>
          </a:xfrm>
          <a:prstGeom prst="rect">
            <a:avLst/>
          </a:prstGeom>
        </p:spPr>
      </p:pic>
    </p:spTree>
    <p:extLst>
      <p:ext uri="{BB962C8B-B14F-4D97-AF65-F5344CB8AC3E}">
        <p14:creationId xmlns:p14="http://schemas.microsoft.com/office/powerpoint/2010/main" val="27976712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4" y="524800"/>
            <a:ext cx="5845969" cy="584775"/>
          </a:xfrm>
          <a:prstGeom prst="rect">
            <a:avLst/>
          </a:prstGeom>
          <a:noFill/>
        </p:spPr>
        <p:txBody>
          <a:bodyPr vert="horz" wrap="square" rtlCol="0">
            <a:spAutoFit/>
          </a:bodyPr>
          <a:lstStyle/>
          <a:p>
            <a:r>
              <a:rPr lang="zh-CN" altLang="en-US" sz="3200" b="1" dirty="0">
                <a:solidFill>
                  <a:schemeClr val="tx2"/>
                </a:solidFill>
                <a:latin typeface="微软雅黑" panose="020B0503020204020204" charset="-122"/>
                <a:ea typeface="微软雅黑" panose="020B0503020204020204" charset="-122"/>
              </a:rPr>
              <a:t>落实好统计质量管理关键要求</a:t>
            </a:r>
          </a:p>
        </p:txBody>
      </p:sp>
      <p:sp>
        <p:nvSpPr>
          <p:cNvPr id="7" name="矩形 6"/>
          <p:cNvSpPr/>
          <p:nvPr/>
        </p:nvSpPr>
        <p:spPr>
          <a:xfrm>
            <a:off x="811657" y="3551461"/>
            <a:ext cx="9935233" cy="1373600"/>
          </a:xfrm>
          <a:prstGeom prst="rect">
            <a:avLst/>
          </a:prstGeom>
          <a:noFill/>
          <a:ln w="12700" cmpd="sng">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just">
              <a:lnSpc>
                <a:spcPct val="120000"/>
              </a:lnSpc>
              <a:spcAft>
                <a:spcPts val="1200"/>
              </a:spcAft>
            </a:pPr>
            <a:endParaRPr lang="zh-CN" altLang="en-US" dirty="0">
              <a:solidFill>
                <a:srgbClr val="44546A"/>
              </a:solidFill>
              <a:latin typeface="微软雅黑" panose="020B0503020204020204" charset="-122"/>
              <a:ea typeface="微软雅黑" panose="020B0503020204020204" charset="-122"/>
              <a:cs typeface="微软雅黑" panose="020B0503020204020204" charset="-122"/>
            </a:endParaRPr>
          </a:p>
        </p:txBody>
      </p:sp>
      <p:graphicFrame>
        <p:nvGraphicFramePr>
          <p:cNvPr id="9" name="图示 8">
            <a:extLst>
              <a:ext uri="{FF2B5EF4-FFF2-40B4-BE49-F238E27FC236}">
                <a16:creationId xmlns:a16="http://schemas.microsoft.com/office/drawing/2014/main" id="{A42E179C-0B33-4073-9355-D8283D635F2F}"/>
              </a:ext>
            </a:extLst>
          </p:cNvPr>
          <p:cNvGraphicFramePr/>
          <p:nvPr>
            <p:custDataLst>
              <p:tags r:id="rId2"/>
            </p:custDataLst>
            <p:extLst>
              <p:ext uri="{D42A27DB-BD31-4B8C-83A1-F6EECF244321}">
                <p14:modId xmlns:p14="http://schemas.microsoft.com/office/powerpoint/2010/main" val="4264115846"/>
              </p:ext>
            </p:extLst>
          </p:nvPr>
        </p:nvGraphicFramePr>
        <p:xfrm>
          <a:off x="1272175" y="1242451"/>
          <a:ext cx="3556635" cy="48431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0" name="矩形 9">
            <a:extLst>
              <a:ext uri="{FF2B5EF4-FFF2-40B4-BE49-F238E27FC236}">
                <a16:creationId xmlns:a16="http://schemas.microsoft.com/office/drawing/2014/main" id="{13A9A1B6-392E-4C1F-B515-4DDF953D98F0}"/>
              </a:ext>
            </a:extLst>
          </p:cNvPr>
          <p:cNvSpPr/>
          <p:nvPr/>
        </p:nvSpPr>
        <p:spPr>
          <a:xfrm>
            <a:off x="6096000" y="2508852"/>
            <a:ext cx="3950354" cy="2192908"/>
          </a:xfrm>
          <a:prstGeom prst="rect">
            <a:avLst/>
          </a:prstGeom>
        </p:spPr>
        <p:txBody>
          <a:bodyPr wrap="square">
            <a:spAutoFit/>
          </a:bodyPr>
          <a:lstStyle/>
          <a:p>
            <a:pPr>
              <a:lnSpc>
                <a:spcPct val="200000"/>
              </a:lnSpc>
            </a:pPr>
            <a:r>
              <a:rPr lang="zh-CN" altLang="en-US" sz="2400" b="1" dirty="0">
                <a:solidFill>
                  <a:srgbClr val="000000"/>
                </a:solidFill>
                <a:latin typeface="宋体" pitchFamily="2" charset="-122"/>
              </a:rPr>
              <a:t>依据</a:t>
            </a:r>
            <a:r>
              <a:rPr lang="en-US" altLang="zh-CN" sz="2400" b="1" dirty="0">
                <a:solidFill>
                  <a:srgbClr val="000000"/>
                </a:solidFill>
                <a:latin typeface="宋体" pitchFamily="2" charset="-122"/>
              </a:rPr>
              <a:t>《</a:t>
            </a:r>
            <a:r>
              <a:rPr lang="zh-CN" altLang="en-US" sz="2400" b="1" dirty="0">
                <a:solidFill>
                  <a:srgbClr val="000000"/>
                </a:solidFill>
                <a:latin typeface="宋体" pitchFamily="2" charset="-122"/>
              </a:rPr>
              <a:t>教育事业综合统计调查制度</a:t>
            </a:r>
            <a:r>
              <a:rPr lang="en-US" altLang="zh-CN" sz="2400" b="1" dirty="0">
                <a:solidFill>
                  <a:srgbClr val="000000"/>
                </a:solidFill>
                <a:latin typeface="宋体" pitchFamily="2" charset="-122"/>
              </a:rPr>
              <a:t>》</a:t>
            </a:r>
            <a:r>
              <a:rPr lang="zh-CN" altLang="en-US" sz="2400" dirty="0">
                <a:solidFill>
                  <a:srgbClr val="000000"/>
                </a:solidFill>
                <a:latin typeface="宋体" pitchFamily="2" charset="-122"/>
              </a:rPr>
              <a:t>，从四个环节落实好统计质量管理的关键要求。</a:t>
            </a:r>
            <a:endParaRPr lang="en-US" altLang="zh-CN" sz="2400" dirty="0">
              <a:solidFill>
                <a:srgbClr val="000000"/>
              </a:solidFill>
              <a:latin typeface="宋体" pitchFamily="2" charset="-122"/>
            </a:endParaRPr>
          </a:p>
        </p:txBody>
      </p:sp>
    </p:spTree>
    <p:extLst>
      <p:ext uri="{BB962C8B-B14F-4D97-AF65-F5344CB8AC3E}">
        <p14:creationId xmlns:p14="http://schemas.microsoft.com/office/powerpoint/2010/main" val="33923054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4" y="524800"/>
            <a:ext cx="4767183" cy="584775"/>
          </a:xfrm>
          <a:prstGeom prst="rect">
            <a:avLst/>
          </a:prstGeom>
          <a:noFill/>
        </p:spPr>
        <p:txBody>
          <a:bodyPr vert="horz" wrap="square" rtlCol="0">
            <a:spAutoFit/>
          </a:bodyPr>
          <a:lstStyle/>
          <a:p>
            <a:r>
              <a:rPr lang="zh-CN" altLang="en-US" sz="3200" b="1" dirty="0">
                <a:solidFill>
                  <a:schemeClr val="tx2"/>
                </a:solidFill>
                <a:latin typeface="微软雅黑" panose="020B0503020204020204" charset="-122"/>
                <a:ea typeface="微软雅黑" panose="020B0503020204020204" charset="-122"/>
              </a:rPr>
              <a:t>建立分工协作体系</a:t>
            </a:r>
          </a:p>
        </p:txBody>
      </p:sp>
      <p:sp>
        <p:nvSpPr>
          <p:cNvPr id="7" name="矩形 6"/>
          <p:cNvSpPr/>
          <p:nvPr/>
        </p:nvSpPr>
        <p:spPr>
          <a:xfrm>
            <a:off x="811657" y="3551461"/>
            <a:ext cx="9935233" cy="1373600"/>
          </a:xfrm>
          <a:prstGeom prst="rect">
            <a:avLst/>
          </a:prstGeom>
          <a:noFill/>
          <a:ln w="12700" cmpd="sng">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just">
              <a:lnSpc>
                <a:spcPct val="120000"/>
              </a:lnSpc>
              <a:spcAft>
                <a:spcPts val="1200"/>
              </a:spcAft>
            </a:pPr>
            <a:endParaRPr lang="zh-CN" altLang="en-US"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6" name="内容占位符 2">
            <a:extLst>
              <a:ext uri="{FF2B5EF4-FFF2-40B4-BE49-F238E27FC236}">
                <a16:creationId xmlns:a16="http://schemas.microsoft.com/office/drawing/2014/main" id="{C2D48A73-9B41-420C-8C4E-E7219E024991}"/>
              </a:ext>
            </a:extLst>
          </p:cNvPr>
          <p:cNvSpPr txBox="1">
            <a:spLocks/>
          </p:cNvSpPr>
          <p:nvPr/>
        </p:nvSpPr>
        <p:spPr>
          <a:xfrm>
            <a:off x="700828" y="1268731"/>
            <a:ext cx="3121160" cy="47930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4000"/>
              </a:lnSpc>
            </a:pPr>
            <a:r>
              <a:rPr lang="zh-CN" altLang="en-US" sz="2400" dirty="0"/>
              <a:t>精准分解填报任务，明确统计责任，建立统计分工协作体系</a:t>
            </a:r>
          </a:p>
          <a:p>
            <a:pPr lvl="1">
              <a:lnSpc>
                <a:spcPts val="4000"/>
              </a:lnSpc>
            </a:pPr>
            <a:r>
              <a:rPr lang="zh-CN" altLang="en-US" sz="2000" dirty="0">
                <a:solidFill>
                  <a:srgbClr val="C00000"/>
                </a:solidFill>
              </a:rPr>
              <a:t>避免漏统、重统</a:t>
            </a:r>
            <a:endParaRPr lang="en-US" altLang="zh-CN" sz="2000" dirty="0">
              <a:solidFill>
                <a:srgbClr val="C00000"/>
              </a:solidFill>
            </a:endParaRPr>
          </a:p>
          <a:p>
            <a:pPr lvl="1">
              <a:lnSpc>
                <a:spcPts val="4000"/>
              </a:lnSpc>
            </a:pPr>
            <a:r>
              <a:rPr lang="zh-CN" altLang="en-US" sz="2000" dirty="0">
                <a:solidFill>
                  <a:srgbClr val="C00000"/>
                </a:solidFill>
              </a:rPr>
              <a:t>根据学校部门职能设置，明确各表项的填报职责</a:t>
            </a:r>
            <a:r>
              <a:rPr lang="zh-CN" altLang="en-US" sz="2000" dirty="0"/>
              <a:t>。</a:t>
            </a:r>
            <a:endParaRPr lang="en-US" altLang="zh-CN" sz="2800" dirty="0"/>
          </a:p>
        </p:txBody>
      </p:sp>
      <p:pic>
        <p:nvPicPr>
          <p:cNvPr id="8" name="图片 7">
            <a:extLst>
              <a:ext uri="{FF2B5EF4-FFF2-40B4-BE49-F238E27FC236}">
                <a16:creationId xmlns:a16="http://schemas.microsoft.com/office/drawing/2014/main" id="{11E3315C-6F8F-4CBD-9C4F-8517F47379BC}"/>
              </a:ext>
            </a:extLst>
          </p:cNvPr>
          <p:cNvPicPr>
            <a:picLocks noChangeAspect="1"/>
          </p:cNvPicPr>
          <p:nvPr/>
        </p:nvPicPr>
        <p:blipFill>
          <a:blip r:embed="rId4"/>
          <a:stretch>
            <a:fillRect/>
          </a:stretch>
        </p:blipFill>
        <p:spPr>
          <a:xfrm>
            <a:off x="4202143" y="1203588"/>
            <a:ext cx="7289030" cy="4950632"/>
          </a:xfrm>
          <a:prstGeom prst="rect">
            <a:avLst/>
          </a:prstGeom>
        </p:spPr>
      </p:pic>
    </p:spTree>
    <p:extLst>
      <p:ext uri="{BB962C8B-B14F-4D97-AF65-F5344CB8AC3E}">
        <p14:creationId xmlns:p14="http://schemas.microsoft.com/office/powerpoint/2010/main" val="7961246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954791" y="2529324"/>
            <a:ext cx="9289816" cy="1938020"/>
          </a:xfrm>
          <a:prstGeom prst="rect">
            <a:avLst/>
          </a:prstGeom>
          <a:noFill/>
        </p:spPr>
        <p:txBody>
          <a:bodyPr vert="horz" wrap="square" rtlCol="0">
            <a:spAutoFit/>
          </a:bodyPr>
          <a:lstStyle/>
          <a:p>
            <a:r>
              <a:rPr lang="zh-CN" altLang="en-US" sz="6000" b="1" dirty="0">
                <a:solidFill>
                  <a:srgbClr val="44546A"/>
                </a:solidFill>
                <a:latin typeface="+mj-ea"/>
                <a:ea typeface="+mj-ea"/>
              </a:rPr>
              <a:t>教育统计综合调查制度</a:t>
            </a:r>
          </a:p>
          <a:p>
            <a:r>
              <a:rPr lang="zh-CN" altLang="en-US" sz="6000" b="1" dirty="0">
                <a:solidFill>
                  <a:srgbClr val="044AFA"/>
                </a:solidFill>
                <a:latin typeface="+mj-ea"/>
                <a:ea typeface="+mj-ea"/>
              </a:rPr>
              <a:t>逐表讲解</a:t>
            </a:r>
            <a:endParaRPr>
              <a:solidFill>
                <a:srgbClr val="044AFA"/>
              </a:solidFill>
              <a:latin typeface="+mj-ea"/>
              <a:ea typeface="+mj-ea"/>
            </a:endParaRPr>
          </a:p>
        </p:txBody>
      </p:sp>
      <p:sp>
        <p:nvSpPr>
          <p:cNvPr id="4" name="文本框 3"/>
          <p:cNvSpPr txBox="1"/>
          <p:nvPr>
            <p:custDataLst>
              <p:tags r:id="rId2"/>
            </p:custDataLst>
          </p:nvPr>
        </p:nvSpPr>
        <p:spPr>
          <a:xfrm>
            <a:off x="1703819" y="2002152"/>
            <a:ext cx="4347946" cy="521970"/>
          </a:xfrm>
          <a:prstGeom prst="rect">
            <a:avLst/>
          </a:prstGeom>
          <a:noFill/>
        </p:spPr>
        <p:txBody>
          <a:bodyPr vert="horz" wrap="square" rtlCol="0">
            <a:spAutoFit/>
          </a:bodyPr>
          <a:lstStyle/>
          <a:p>
            <a:r>
              <a:rPr lang="en-US" altLang="zh-CN" sz="2800" b="1" dirty="0">
                <a:solidFill>
                  <a:srgbClr val="044AFA"/>
                </a:solidFill>
                <a:latin typeface="Arial" panose="020B0604020202020204" pitchFamily="34" charset="0"/>
                <a:ea typeface="+mj-ea"/>
                <a:cs typeface="Arial" panose="020B0604020202020204" pitchFamily="34" charset="0"/>
              </a:rPr>
              <a:t>Part Three</a:t>
            </a:r>
          </a:p>
        </p:txBody>
      </p:sp>
      <p:cxnSp>
        <p:nvCxnSpPr>
          <p:cNvPr id="9" name="直接连接符 8"/>
          <p:cNvCxnSpPr/>
          <p:nvPr/>
        </p:nvCxnSpPr>
        <p:spPr>
          <a:xfrm>
            <a:off x="1048260" y="2345819"/>
            <a:ext cx="576901" cy="0"/>
          </a:xfrm>
          <a:prstGeom prst="line">
            <a:avLst/>
          </a:prstGeom>
          <a:ln w="19050">
            <a:solidFill>
              <a:srgbClr val="044AF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50886" y="1346936"/>
            <a:ext cx="0" cy="1613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custDataLst>
              <p:tags r:id="rId3"/>
            </p:custDataLst>
          </p:nvPr>
        </p:nvSpPr>
        <p:spPr>
          <a:xfrm>
            <a:off x="11188700" y="1831340"/>
            <a:ext cx="407035" cy="1144609"/>
          </a:xfrm>
          <a:prstGeom prst="rect">
            <a:avLst/>
          </a:prstGeom>
          <a:noFill/>
        </p:spPr>
        <p:txBody>
          <a:bodyPr vert="horz" wrap="square" rtlCol="0">
            <a:spAutoFit/>
          </a:bodyPr>
          <a:lstStyle/>
          <a:p>
            <a:pPr>
              <a:lnSpc>
                <a:spcPct val="200000"/>
              </a:lnSpc>
            </a:pPr>
            <a:r>
              <a:rPr lang="en-US" altLang="zh-CN" sz="1200" b="1" dirty="0">
                <a:solidFill>
                  <a:schemeClr val="bg1">
                    <a:lumMod val="65000"/>
                  </a:schemeClr>
                </a:solidFill>
                <a:latin typeface="微软雅黑" panose="020B0503020204020204" charset="-122"/>
                <a:ea typeface="微软雅黑" panose="020B0503020204020204" charset="-122"/>
              </a:rPr>
              <a:t>01</a:t>
            </a:r>
          </a:p>
          <a:p>
            <a:pPr>
              <a:lnSpc>
                <a:spcPct val="200000"/>
              </a:lnSpc>
            </a:pPr>
            <a:r>
              <a:rPr lang="en-US" altLang="zh-CN" sz="1200" b="1" dirty="0">
                <a:solidFill>
                  <a:schemeClr val="bg1">
                    <a:lumMod val="65000"/>
                  </a:schemeClr>
                </a:solidFill>
                <a:latin typeface="微软雅黑" panose="020B0503020204020204" charset="-122"/>
                <a:ea typeface="微软雅黑" panose="020B0503020204020204" charset="-122"/>
              </a:rPr>
              <a:t>02</a:t>
            </a:r>
          </a:p>
          <a:p>
            <a:pPr>
              <a:lnSpc>
                <a:spcPct val="200000"/>
              </a:lnSpc>
            </a:pPr>
            <a:r>
              <a:rPr lang="en-US" altLang="zh-CN" sz="1200" b="1" dirty="0">
                <a:solidFill>
                  <a:schemeClr val="accent1"/>
                </a:solidFill>
                <a:latin typeface="微软雅黑" panose="020B0503020204020204" charset="-122"/>
                <a:ea typeface="微软雅黑" panose="020B0503020204020204" charset="-122"/>
              </a:rPr>
              <a:t>03</a:t>
            </a:r>
          </a:p>
        </p:txBody>
      </p:sp>
      <p:cxnSp>
        <p:nvCxnSpPr>
          <p:cNvPr id="27" name="直接连接符 26"/>
          <p:cNvCxnSpPr/>
          <p:nvPr/>
        </p:nvCxnSpPr>
        <p:spPr>
          <a:xfrm>
            <a:off x="10425957" y="2529082"/>
            <a:ext cx="563671" cy="0"/>
          </a:xfrm>
          <a:prstGeom prst="line">
            <a:avLst/>
          </a:prstGeom>
          <a:ln>
            <a:solidFill>
              <a:srgbClr val="2C70FF"/>
            </a:solidFill>
          </a:ln>
        </p:spPr>
        <p:style>
          <a:lnRef idx="1">
            <a:schemeClr val="accent1"/>
          </a:lnRef>
          <a:fillRef idx="0">
            <a:schemeClr val="accent1"/>
          </a:fillRef>
          <a:effectRef idx="0">
            <a:schemeClr val="accent1"/>
          </a:effectRef>
          <a:fontRef idx="minor">
            <a:schemeClr val="tx1"/>
          </a:fontRef>
        </p:style>
      </p:cxnSp>
      <p:pic>
        <p:nvPicPr>
          <p:cNvPr id="51" name="图形 5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05786" y="6143342"/>
            <a:ext cx="187891" cy="187891"/>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875030" y="1598295"/>
            <a:ext cx="10418445" cy="1332230"/>
          </a:xfrm>
          <a:prstGeom prst="rect">
            <a:avLst/>
          </a:prstGeom>
          <a:noFill/>
        </p:spPr>
        <p:txBody>
          <a:bodyPr wrap="square" rtlCol="0">
            <a:noAutofit/>
          </a:bodyPr>
          <a:lstStyle/>
          <a:p>
            <a:pPr indent="0" algn="l" fontAlgn="auto">
              <a:lnSpc>
                <a:spcPts val="2600"/>
              </a:lnSpc>
            </a:pPr>
            <a:r>
              <a:rPr lang="zh-CN" altLang="en-US" sz="2400" b="1" dirty="0">
                <a:solidFill>
                  <a:srgbClr val="044AFA"/>
                </a:solidFill>
                <a:latin typeface="+mj-ea"/>
                <a:ea typeface="+mj-ea"/>
              </a:rPr>
              <a:t>（一）调查目的</a:t>
            </a:r>
            <a:endParaRPr lang="zh-CN" altLang="en-US" b="1" dirty="0">
              <a:solidFill>
                <a:srgbClr val="44546A"/>
              </a:solidFill>
              <a:latin typeface="+mj-ea"/>
              <a:ea typeface="+mj-ea"/>
            </a:endParaRPr>
          </a:p>
          <a:p>
            <a:pPr indent="0" algn="l" fontAlgn="auto">
              <a:lnSpc>
                <a:spcPts val="2600"/>
              </a:lnSpc>
            </a:pPr>
            <a:r>
              <a:rPr lang="zh-CN" altLang="en-US" dirty="0">
                <a:solidFill>
                  <a:srgbClr val="44546A"/>
                </a:solidFill>
                <a:latin typeface="+mj-ea"/>
                <a:ea typeface="+mj-ea"/>
              </a:rPr>
              <a:t>为全面系统地掌握我国各级各类教育事业的发展状况，为各级教育行政部门制定政策规划、督查工作进展、评价发展水平等提供决策依据，依照</a:t>
            </a:r>
            <a:r>
              <a:rPr lang="zh-CN" altLang="en-US" dirty="0">
                <a:solidFill>
                  <a:srgbClr val="FF0000"/>
                </a:solidFill>
                <a:latin typeface="+mj-ea"/>
                <a:ea typeface="+mj-ea"/>
              </a:rPr>
              <a:t>《中华人民共和国统计法》</a:t>
            </a:r>
            <a:r>
              <a:rPr lang="zh-CN" altLang="en-US" dirty="0">
                <a:solidFill>
                  <a:srgbClr val="44546A"/>
                </a:solidFill>
                <a:latin typeface="+mj-ea"/>
                <a:ea typeface="+mj-ea"/>
              </a:rPr>
              <a:t>的规定，特制定本调查制度。</a:t>
            </a:r>
          </a:p>
        </p:txBody>
      </p:sp>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p>
        </p:txBody>
      </p:sp>
      <p:sp>
        <p:nvSpPr>
          <p:cNvPr id="3" name="文本框 2"/>
          <p:cNvSpPr txBox="1"/>
          <p:nvPr/>
        </p:nvSpPr>
        <p:spPr>
          <a:xfrm>
            <a:off x="875030" y="3177540"/>
            <a:ext cx="10418445" cy="1332230"/>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（二）调查对象和统计范围</a:t>
            </a:r>
          </a:p>
          <a:p>
            <a:pPr indent="0" algn="l" fontAlgn="auto">
              <a:lnSpc>
                <a:spcPts val="3000"/>
              </a:lnSpc>
            </a:pPr>
            <a:r>
              <a:rPr lang="zh-CN" altLang="en-US" dirty="0">
                <a:solidFill>
                  <a:srgbClr val="44546A"/>
                </a:solidFill>
                <a:latin typeface="+mj-ea"/>
                <a:ea typeface="+mj-ea"/>
              </a:rPr>
              <a:t>经县级以上人民政府及其教育行政部门按照国家规定</a:t>
            </a:r>
            <a:r>
              <a:rPr lang="zh-CN" altLang="en-US" dirty="0">
                <a:solidFill>
                  <a:srgbClr val="FF0000"/>
                </a:solidFill>
                <a:latin typeface="+mj-ea"/>
                <a:ea typeface="+mj-ea"/>
              </a:rPr>
              <a:t>批准设立</a:t>
            </a:r>
            <a:r>
              <a:rPr lang="zh-CN" altLang="en-US" dirty="0">
                <a:solidFill>
                  <a:srgbClr val="44546A"/>
                </a:solidFill>
                <a:latin typeface="+mj-ea"/>
                <a:ea typeface="+mj-ea"/>
              </a:rPr>
              <a:t>，以及县级以上人民政府其他有关行政部门审批设立并报教育行政部门</a:t>
            </a:r>
            <a:r>
              <a:rPr lang="zh-CN" altLang="en-US" dirty="0">
                <a:solidFill>
                  <a:srgbClr val="FF0000"/>
                </a:solidFill>
                <a:latin typeface="+mj-ea"/>
                <a:ea typeface="+mj-ea"/>
              </a:rPr>
              <a:t>备案</a:t>
            </a:r>
            <a:r>
              <a:rPr lang="zh-CN" altLang="en-US" dirty="0">
                <a:solidFill>
                  <a:srgbClr val="44546A"/>
                </a:solidFill>
                <a:latin typeface="+mj-ea"/>
                <a:ea typeface="+mj-ea"/>
              </a:rPr>
              <a:t>的各级各类学校及其他教育机构。</a:t>
            </a:r>
          </a:p>
          <a:p>
            <a:pPr indent="0" algn="l" fontAlgn="auto">
              <a:lnSpc>
                <a:spcPts val="3000"/>
              </a:lnSpc>
            </a:pPr>
            <a:endParaRPr lang="zh-CN" altLang="en-US" dirty="0">
              <a:solidFill>
                <a:srgbClr val="44546A"/>
              </a:solidFill>
              <a:latin typeface="+mj-ea"/>
              <a:ea typeface="+mj-ea"/>
            </a:endParaRPr>
          </a:p>
        </p:txBody>
      </p:sp>
      <p:sp>
        <p:nvSpPr>
          <p:cNvPr id="5" name="文本框 4"/>
          <p:cNvSpPr txBox="1"/>
          <p:nvPr/>
        </p:nvSpPr>
        <p:spPr>
          <a:xfrm>
            <a:off x="875030" y="4756785"/>
            <a:ext cx="10418445" cy="1332230"/>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（三）调查内容</a:t>
            </a:r>
          </a:p>
          <a:p>
            <a:pPr indent="0" algn="l" fontAlgn="auto">
              <a:lnSpc>
                <a:spcPts val="3000"/>
              </a:lnSpc>
            </a:pPr>
            <a:r>
              <a:rPr lang="zh-CN" altLang="en-US" dirty="0">
                <a:solidFill>
                  <a:srgbClr val="44546A"/>
                </a:solidFill>
                <a:latin typeface="+mj-ea"/>
                <a:ea typeface="+mj-ea"/>
              </a:rPr>
              <a:t>本调查制度主要调查各级各类学校事业发展情况，包括学校</a:t>
            </a:r>
            <a:r>
              <a:rPr lang="zh-CN" altLang="en-US" dirty="0">
                <a:solidFill>
                  <a:srgbClr val="FF0000"/>
                </a:solidFill>
                <a:latin typeface="+mj-ea"/>
                <a:ea typeface="+mj-ea"/>
              </a:rPr>
              <a:t>基本情况、班级数、学生数、教职工数、校舍、资产和基本建设投资</a:t>
            </a:r>
            <a:r>
              <a:rPr lang="zh-CN" altLang="en-US" dirty="0">
                <a:solidFill>
                  <a:srgbClr val="44546A"/>
                </a:solidFill>
                <a:latin typeface="+mj-ea"/>
                <a:ea typeface="+mj-ea"/>
              </a:rPr>
              <a:t>等指标。</a:t>
            </a:r>
          </a:p>
          <a:p>
            <a:pPr indent="0" algn="l" fontAlgn="auto">
              <a:lnSpc>
                <a:spcPts val="3000"/>
              </a:lnSpc>
            </a:pPr>
            <a:endParaRPr lang="zh-CN" altLang="en-US" dirty="0">
              <a:solidFill>
                <a:srgbClr val="44546A"/>
              </a:solidFill>
              <a:latin typeface="+mj-ea"/>
              <a:ea typeface="+mj-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875030" y="1512570"/>
            <a:ext cx="10418445" cy="4132580"/>
          </a:xfrm>
          <a:prstGeom prst="rect">
            <a:avLst/>
          </a:prstGeom>
          <a:noFill/>
        </p:spPr>
        <p:txBody>
          <a:bodyPr wrap="square" rtlCol="0">
            <a:noAutofit/>
          </a:bodyPr>
          <a:lstStyle/>
          <a:p>
            <a:pPr indent="0" algn="l" fontAlgn="auto">
              <a:lnSpc>
                <a:spcPts val="2600"/>
              </a:lnSpc>
            </a:pPr>
            <a:r>
              <a:rPr lang="zh-CN" altLang="en-US" sz="2400" b="1" dirty="0">
                <a:solidFill>
                  <a:srgbClr val="044AFA"/>
                </a:solidFill>
                <a:latin typeface="+mj-ea"/>
                <a:ea typeface="+mj-ea"/>
              </a:rPr>
              <a:t>（四）调查频率和时间</a:t>
            </a:r>
          </a:p>
          <a:p>
            <a:pPr indent="0" algn="l" fontAlgn="auto">
              <a:lnSpc>
                <a:spcPts val="2600"/>
              </a:lnSpc>
            </a:pPr>
            <a:endParaRPr lang="zh-CN" altLang="en-US" b="1" dirty="0">
              <a:solidFill>
                <a:srgbClr val="44546A"/>
              </a:solidFill>
              <a:latin typeface="+mj-ea"/>
              <a:ea typeface="+mj-ea"/>
            </a:endParaRPr>
          </a:p>
          <a:p>
            <a:pPr algn="l" fontAlgn="auto">
              <a:lnSpc>
                <a:spcPts val="3000"/>
              </a:lnSpc>
              <a:buClrTx/>
              <a:buSzTx/>
              <a:buFontTx/>
            </a:pPr>
            <a:r>
              <a:rPr lang="en-US" altLang="zh-CN" dirty="0">
                <a:solidFill>
                  <a:srgbClr val="44546A"/>
                </a:solidFill>
                <a:latin typeface="+mj-ea"/>
                <a:ea typeface="+mj-ea"/>
                <a:sym typeface="+mn-ea"/>
              </a:rPr>
              <a:t>1.</a:t>
            </a:r>
            <a:r>
              <a:rPr lang="zh-CN" altLang="en-US" dirty="0">
                <a:solidFill>
                  <a:srgbClr val="44546A"/>
                </a:solidFill>
                <a:latin typeface="+mj-ea"/>
                <a:ea typeface="+mj-ea"/>
                <a:sym typeface="+mn-ea"/>
              </a:rPr>
              <a:t>年度调查</a:t>
            </a:r>
          </a:p>
          <a:p>
            <a:pPr algn="l" fontAlgn="auto">
              <a:lnSpc>
                <a:spcPts val="3000"/>
              </a:lnSpc>
              <a:buClrTx/>
              <a:buSzTx/>
              <a:buFontTx/>
            </a:pPr>
            <a:r>
              <a:rPr lang="zh-CN" altLang="en-US" dirty="0">
                <a:solidFill>
                  <a:srgbClr val="44546A"/>
                </a:solidFill>
                <a:latin typeface="+mj-ea"/>
                <a:ea typeface="+mj-ea"/>
                <a:sym typeface="+mn-ea"/>
              </a:rPr>
              <a:t>时点指标：</a:t>
            </a:r>
            <a:r>
              <a:rPr lang="zh-CN" altLang="en-US" dirty="0">
                <a:solidFill>
                  <a:srgbClr val="FF0000"/>
                </a:solidFill>
                <a:latin typeface="+mj-ea"/>
                <a:ea typeface="+mj-ea"/>
                <a:sym typeface="+mn-ea"/>
              </a:rPr>
              <a:t>本学年初</a:t>
            </a:r>
            <a:r>
              <a:rPr lang="zh-CN" altLang="en-US" dirty="0">
                <a:solidFill>
                  <a:srgbClr val="44546A"/>
                </a:solidFill>
                <a:latin typeface="+mj-ea"/>
                <a:ea typeface="+mj-ea"/>
                <a:sym typeface="+mn-ea"/>
              </a:rPr>
              <a:t>（9月1日起）的数据，如在校生数、教职工数、占地面积、固定资产总值等；</a:t>
            </a:r>
            <a:endParaRPr lang="zh-CN" altLang="en-US" dirty="0">
              <a:solidFill>
                <a:srgbClr val="44546A"/>
              </a:solidFill>
              <a:latin typeface="+mj-ea"/>
              <a:ea typeface="+mj-ea"/>
            </a:endParaRPr>
          </a:p>
          <a:p>
            <a:pPr algn="l" fontAlgn="auto">
              <a:lnSpc>
                <a:spcPts val="3000"/>
              </a:lnSpc>
              <a:buClrTx/>
              <a:buSzTx/>
              <a:buFontTx/>
            </a:pPr>
            <a:r>
              <a:rPr lang="zh-CN" altLang="en-US" dirty="0">
                <a:solidFill>
                  <a:srgbClr val="44546A"/>
                </a:solidFill>
                <a:latin typeface="+mj-ea"/>
                <a:ea typeface="+mj-ea"/>
                <a:sym typeface="+mn-ea"/>
              </a:rPr>
              <a:t>时期指标：</a:t>
            </a:r>
            <a:r>
              <a:rPr lang="zh-CN" altLang="en-US" dirty="0">
                <a:solidFill>
                  <a:srgbClr val="FF0000"/>
                </a:solidFill>
                <a:latin typeface="+mj-ea"/>
                <a:ea typeface="+mj-ea"/>
                <a:sym typeface="+mn-ea"/>
              </a:rPr>
              <a:t>上学年初至学年末</a:t>
            </a:r>
            <a:r>
              <a:rPr lang="zh-CN" altLang="en-US" dirty="0">
                <a:solidFill>
                  <a:srgbClr val="44546A"/>
                </a:solidFill>
                <a:latin typeface="+mj-ea"/>
                <a:ea typeface="+mj-ea"/>
                <a:sym typeface="+mn-ea"/>
              </a:rPr>
              <a:t>（上年9月1日至本年8月31日）的数据，如毕业生数、复学学生数等。</a:t>
            </a:r>
          </a:p>
          <a:p>
            <a:pPr algn="l" fontAlgn="auto">
              <a:lnSpc>
                <a:spcPts val="3000"/>
              </a:lnSpc>
              <a:buClrTx/>
              <a:buSzTx/>
              <a:buFontTx/>
            </a:pPr>
            <a:endParaRPr lang="zh-CN" altLang="en-US" dirty="0">
              <a:solidFill>
                <a:srgbClr val="44546A"/>
              </a:solidFill>
              <a:latin typeface="+mj-ea"/>
              <a:ea typeface="+mj-ea"/>
            </a:endParaRPr>
          </a:p>
          <a:p>
            <a:pPr algn="l" fontAlgn="auto">
              <a:lnSpc>
                <a:spcPts val="3000"/>
              </a:lnSpc>
              <a:buClrTx/>
              <a:buSzTx/>
              <a:buFontTx/>
            </a:pPr>
            <a:r>
              <a:rPr lang="en-US" altLang="zh-CN" dirty="0">
                <a:solidFill>
                  <a:srgbClr val="44546A"/>
                </a:solidFill>
                <a:latin typeface="+mj-ea"/>
                <a:ea typeface="+mj-ea"/>
              </a:rPr>
              <a:t>2.</a:t>
            </a:r>
            <a:r>
              <a:rPr lang="zh-CN" altLang="en-US" dirty="0">
                <a:solidFill>
                  <a:srgbClr val="44546A"/>
                </a:solidFill>
                <a:latin typeface="+mj-ea"/>
                <a:ea typeface="+mj-ea"/>
              </a:rPr>
              <a:t>季度调查</a:t>
            </a:r>
          </a:p>
          <a:p>
            <a:pPr algn="l" fontAlgn="auto">
              <a:lnSpc>
                <a:spcPts val="3000"/>
              </a:lnSpc>
              <a:buClrTx/>
              <a:buSzTx/>
              <a:buFontTx/>
            </a:pPr>
            <a:r>
              <a:rPr lang="zh-CN" altLang="en-US" dirty="0">
                <a:solidFill>
                  <a:srgbClr val="44546A"/>
                </a:solidFill>
                <a:latin typeface="+mj-ea"/>
                <a:ea typeface="+mj-ea"/>
                <a:sym typeface="+mn-ea"/>
              </a:rPr>
              <a:t>第一季度：1月1日-3月31日；</a:t>
            </a:r>
            <a:r>
              <a:rPr lang="en-US" altLang="zh-CN" dirty="0">
                <a:solidFill>
                  <a:srgbClr val="44546A"/>
                </a:solidFill>
                <a:latin typeface="+mj-ea"/>
                <a:ea typeface="+mj-ea"/>
                <a:sym typeface="+mn-ea"/>
              </a:rPr>
              <a:t>	</a:t>
            </a:r>
            <a:r>
              <a:rPr lang="zh-CN" altLang="en-US" dirty="0">
                <a:solidFill>
                  <a:srgbClr val="44546A"/>
                </a:solidFill>
                <a:latin typeface="+mj-ea"/>
                <a:ea typeface="+mj-ea"/>
                <a:sym typeface="+mn-ea"/>
              </a:rPr>
              <a:t>第二季度为4月1日-6月30日；</a:t>
            </a:r>
            <a:endParaRPr lang="zh-CN" altLang="en-US" dirty="0">
              <a:solidFill>
                <a:srgbClr val="44546A"/>
              </a:solidFill>
              <a:latin typeface="+mj-ea"/>
              <a:ea typeface="+mj-ea"/>
            </a:endParaRPr>
          </a:p>
          <a:p>
            <a:pPr algn="l" fontAlgn="auto">
              <a:lnSpc>
                <a:spcPts val="3000"/>
              </a:lnSpc>
              <a:buClrTx/>
              <a:buSzTx/>
              <a:buFontTx/>
            </a:pPr>
            <a:r>
              <a:rPr lang="zh-CN" altLang="en-US" dirty="0">
                <a:solidFill>
                  <a:srgbClr val="44546A"/>
                </a:solidFill>
                <a:latin typeface="+mj-ea"/>
                <a:ea typeface="+mj-ea"/>
                <a:sym typeface="+mn-ea"/>
              </a:rPr>
              <a:t>第三季度：同年报数据；</a:t>
            </a:r>
            <a:r>
              <a:rPr lang="en-US" altLang="zh-CN" dirty="0">
                <a:solidFill>
                  <a:srgbClr val="44546A"/>
                </a:solidFill>
                <a:latin typeface="+mj-ea"/>
                <a:ea typeface="+mj-ea"/>
                <a:sym typeface="+mn-ea"/>
              </a:rPr>
              <a:t>		</a:t>
            </a:r>
            <a:r>
              <a:rPr lang="zh-CN" altLang="en-US" dirty="0">
                <a:solidFill>
                  <a:srgbClr val="44546A"/>
                </a:solidFill>
                <a:latin typeface="+mj-ea"/>
                <a:ea typeface="+mj-ea"/>
                <a:sym typeface="+mn-ea"/>
              </a:rPr>
              <a:t>第四季度为10月1日-12月31日。</a:t>
            </a:r>
          </a:p>
          <a:p>
            <a:pPr algn="l" fontAlgn="auto">
              <a:lnSpc>
                <a:spcPts val="3000"/>
              </a:lnSpc>
              <a:buClrTx/>
              <a:buSzTx/>
              <a:buFontTx/>
            </a:pPr>
            <a:endParaRPr lang="zh-CN" altLang="en-US" dirty="0">
              <a:solidFill>
                <a:srgbClr val="44546A"/>
              </a:solidFill>
              <a:latin typeface="+mj-ea"/>
              <a:ea typeface="+mj-ea"/>
              <a:sym typeface="+mn-ea"/>
            </a:endParaRPr>
          </a:p>
          <a:p>
            <a:pPr algn="l" fontAlgn="auto">
              <a:lnSpc>
                <a:spcPts val="3000"/>
              </a:lnSpc>
              <a:buClrTx/>
              <a:buSzTx/>
              <a:buFontTx/>
            </a:pPr>
            <a:r>
              <a:rPr lang="zh-CN" altLang="en-US" dirty="0">
                <a:solidFill>
                  <a:srgbClr val="44546A"/>
                </a:solidFill>
                <a:latin typeface="+mj-ea"/>
                <a:ea typeface="+mj-ea"/>
                <a:sym typeface="+mn-ea"/>
              </a:rPr>
              <a:t>*《各级各类学校基本建设完成情况表》调查时期为上年度1月1日—12月31日。</a:t>
            </a:r>
            <a:endParaRPr lang="en-US" altLang="zh-CN" dirty="0">
              <a:solidFill>
                <a:srgbClr val="44546A"/>
              </a:solidFill>
              <a:latin typeface="+mj-ea"/>
              <a:ea typeface="+mj-ea"/>
              <a:sym typeface="+mn-ea"/>
            </a:endParaRPr>
          </a:p>
          <a:p>
            <a:pPr algn="l" fontAlgn="auto">
              <a:lnSpc>
                <a:spcPts val="3000"/>
              </a:lnSpc>
              <a:buClrTx/>
              <a:buSzTx/>
              <a:buFontTx/>
            </a:pPr>
            <a:endParaRPr lang="zh-CN" altLang="en-US" dirty="0">
              <a:solidFill>
                <a:srgbClr val="44546A"/>
              </a:solidFill>
              <a:latin typeface="+mj-ea"/>
              <a:ea typeface="+mj-ea"/>
            </a:endParaRPr>
          </a:p>
        </p:txBody>
      </p:sp>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875030" y="1398270"/>
            <a:ext cx="10418445" cy="1332230"/>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（五）调查方法</a:t>
            </a:r>
          </a:p>
          <a:p>
            <a:pPr indent="0" algn="l" fontAlgn="auto">
              <a:lnSpc>
                <a:spcPts val="3000"/>
              </a:lnSpc>
            </a:pPr>
            <a:r>
              <a:rPr lang="zh-CN" altLang="en-US" dirty="0">
                <a:solidFill>
                  <a:srgbClr val="44546A"/>
                </a:solidFill>
                <a:latin typeface="+mj-ea"/>
                <a:ea typeface="+mj-ea"/>
              </a:rPr>
              <a:t>全面调查。</a:t>
            </a:r>
          </a:p>
          <a:p>
            <a:pPr indent="0" algn="l" fontAlgn="auto">
              <a:lnSpc>
                <a:spcPts val="3000"/>
              </a:lnSpc>
            </a:pPr>
            <a:endParaRPr lang="zh-CN" altLang="en-US" dirty="0">
              <a:solidFill>
                <a:srgbClr val="44546A"/>
              </a:solidFill>
              <a:latin typeface="+mj-ea"/>
              <a:ea typeface="+mj-ea"/>
            </a:endParaRPr>
          </a:p>
        </p:txBody>
      </p:sp>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p>
        </p:txBody>
      </p:sp>
      <p:sp>
        <p:nvSpPr>
          <p:cNvPr id="3" name="文本框 2"/>
          <p:cNvSpPr txBox="1"/>
          <p:nvPr/>
        </p:nvSpPr>
        <p:spPr>
          <a:xfrm>
            <a:off x="875030" y="2515235"/>
            <a:ext cx="10418445" cy="3088005"/>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（六）组织实施</a:t>
            </a:r>
          </a:p>
          <a:p>
            <a:pPr marL="285750" indent="-285750" algn="l" fontAlgn="auto">
              <a:lnSpc>
                <a:spcPts val="3000"/>
              </a:lnSpc>
              <a:buFont typeface="Arial" panose="020B0604020202020204" pitchFamily="34" charset="0"/>
              <a:buChar char="•"/>
            </a:pPr>
            <a:r>
              <a:rPr lang="zh-CN" altLang="en-US" dirty="0">
                <a:solidFill>
                  <a:srgbClr val="44546A"/>
                </a:solidFill>
                <a:latin typeface="+mj-ea"/>
                <a:ea typeface="+mj-ea"/>
              </a:rPr>
              <a:t>本调查制度由教育部统一组织。</a:t>
            </a:r>
          </a:p>
          <a:p>
            <a:pPr marL="285750" indent="-285750" algn="l" fontAlgn="auto">
              <a:lnSpc>
                <a:spcPts val="3000"/>
              </a:lnSpc>
              <a:buFont typeface="Arial" panose="020B0604020202020204" pitchFamily="34" charset="0"/>
              <a:buChar char="•"/>
            </a:pPr>
            <a:r>
              <a:rPr lang="zh-CN" altLang="en-US" dirty="0">
                <a:solidFill>
                  <a:srgbClr val="44546A"/>
                </a:solidFill>
                <a:latin typeface="+mj-ea"/>
                <a:ea typeface="+mj-ea"/>
              </a:rPr>
              <a:t>统计工作流程采用自上而下逐级布置、自下而上逐级汇总的方式。调查表的收集、审核、汇总由各省、自治区、直辖市教育厅（教委）负责，汇总后统一报送教育部。教育事业统计由统计归口部门具体组织实施；《各级各类学校基本建设完成情况表》由基建管理部门具体组织实施。</a:t>
            </a:r>
          </a:p>
          <a:p>
            <a:pPr marL="285750" indent="-285750" algn="l" fontAlgn="auto">
              <a:lnSpc>
                <a:spcPts val="3000"/>
              </a:lnSpc>
              <a:buFont typeface="Arial" panose="020B0604020202020204" pitchFamily="34" charset="0"/>
              <a:buChar char="•"/>
            </a:pPr>
            <a:r>
              <a:rPr lang="zh-CN" altLang="en-US" dirty="0">
                <a:solidFill>
                  <a:srgbClr val="44546A"/>
                </a:solidFill>
                <a:latin typeface="+mj-ea"/>
                <a:ea typeface="+mj-ea"/>
              </a:rPr>
              <a:t>教育部负责全国数据汇总。</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custDataLst>
              <p:tags r:id="rId1"/>
            </p:custDataLst>
          </p:nvPr>
        </p:nvSpPr>
        <p:spPr>
          <a:xfrm>
            <a:off x="738215" y="1428800"/>
            <a:ext cx="1800246" cy="1014730"/>
          </a:xfrm>
          <a:prstGeom prst="rect">
            <a:avLst/>
          </a:prstGeom>
          <a:noFill/>
        </p:spPr>
        <p:txBody>
          <a:bodyPr vert="horz" wrap="square" rtlCol="0">
            <a:spAutoFit/>
          </a:bodyPr>
          <a:lstStyle/>
          <a:p>
            <a:r>
              <a:rPr lang="zh-CN" altLang="en-US" sz="6000" dirty="0">
                <a:solidFill>
                  <a:schemeClr val="tx1">
                    <a:lumMod val="75000"/>
                    <a:lumOff val="25000"/>
                  </a:schemeClr>
                </a:solidFill>
                <a:latin typeface="微软雅黑" panose="020B0503020204020204" charset="-122"/>
                <a:ea typeface="微软雅黑" panose="020B0503020204020204" charset="-122"/>
              </a:rPr>
              <a:t>目录</a:t>
            </a:r>
          </a:p>
        </p:txBody>
      </p:sp>
      <p:grpSp>
        <p:nvGrpSpPr>
          <p:cNvPr id="12" name="组合 11"/>
          <p:cNvGrpSpPr/>
          <p:nvPr>
            <p:custDataLst>
              <p:tags r:id="rId2"/>
            </p:custDataLst>
          </p:nvPr>
        </p:nvGrpSpPr>
        <p:grpSpPr>
          <a:xfrm>
            <a:off x="789305" y="3105785"/>
            <a:ext cx="2319655" cy="1583055"/>
            <a:chOff x="1243" y="4794"/>
            <a:chExt cx="3653" cy="2493"/>
          </a:xfrm>
        </p:grpSpPr>
        <p:sp>
          <p:nvSpPr>
            <p:cNvPr id="10" name="文本框 9"/>
            <p:cNvSpPr txBox="1"/>
            <p:nvPr>
              <p:custDataLst>
                <p:tags r:id="rId15"/>
              </p:custDataLst>
            </p:nvPr>
          </p:nvSpPr>
          <p:spPr>
            <a:xfrm>
              <a:off x="1243" y="6225"/>
              <a:ext cx="3653" cy="1016"/>
            </a:xfrm>
            <a:prstGeom prst="rect">
              <a:avLst/>
            </a:prstGeom>
            <a:noFill/>
          </p:spPr>
          <p:txBody>
            <a:bodyPr wrap="square">
              <a:spAutoFit/>
            </a:bodyPr>
            <a:lstStyle/>
            <a:p>
              <a:r>
                <a:rPr lang="zh-CN" altLang="en-US" sz="3600" b="1" dirty="0">
                  <a:solidFill>
                    <a:srgbClr val="044AFA"/>
                  </a:solidFill>
                  <a:latin typeface="微软雅黑" panose="020B0503020204020204" charset="-122"/>
                  <a:ea typeface="微软雅黑" panose="020B0503020204020204" charset="-122"/>
                </a:rPr>
                <a:t>总体介绍</a:t>
              </a:r>
            </a:p>
          </p:txBody>
        </p:sp>
        <p:sp>
          <p:nvSpPr>
            <p:cNvPr id="39" name="文本框 6"/>
            <p:cNvSpPr txBox="1"/>
            <p:nvPr>
              <p:custDataLst>
                <p:tags r:id="rId16"/>
              </p:custDataLst>
            </p:nvPr>
          </p:nvSpPr>
          <p:spPr>
            <a:xfrm>
              <a:off x="1243" y="4794"/>
              <a:ext cx="1322" cy="919"/>
            </a:xfrm>
            <a:prstGeom prst="rect">
              <a:avLst/>
            </a:prstGeom>
            <a:noFill/>
          </p:spPr>
          <p:txBody>
            <a:bodyPr vert="horz" wrap="square" rtlCol="0">
              <a:spAutoFit/>
            </a:bodyPr>
            <a:lstStyle/>
            <a:p>
              <a:pPr algn="ctr"/>
              <a:r>
                <a:rPr lang="en-US" altLang="zh-CN" sz="3200" dirty="0">
                  <a:solidFill>
                    <a:srgbClr val="044AFA"/>
                  </a:solidFill>
                  <a:latin typeface="微软雅黑" panose="020B0503020204020204" charset="-122"/>
                  <a:ea typeface="微软雅黑" panose="020B0503020204020204" charset="-122"/>
                </a:rPr>
                <a:t>01.</a:t>
              </a:r>
            </a:p>
          </p:txBody>
        </p:sp>
        <p:grpSp>
          <p:nvGrpSpPr>
            <p:cNvPr id="9" name="组合 8"/>
            <p:cNvGrpSpPr/>
            <p:nvPr>
              <p:custDataLst>
                <p:tags r:id="rId17"/>
              </p:custDataLst>
            </p:nvPr>
          </p:nvGrpSpPr>
          <p:grpSpPr>
            <a:xfrm>
              <a:off x="1243" y="7280"/>
              <a:ext cx="3342" cy="7"/>
              <a:chOff x="1373" y="7059"/>
              <a:chExt cx="3342" cy="7"/>
            </a:xfrm>
          </p:grpSpPr>
          <p:cxnSp>
            <p:nvCxnSpPr>
              <p:cNvPr id="50" name="直接连接符 49"/>
              <p:cNvCxnSpPr/>
              <p:nvPr>
                <p:custDataLst>
                  <p:tags r:id="rId18"/>
                </p:custDataLst>
              </p:nvPr>
            </p:nvCxnSpPr>
            <p:spPr>
              <a:xfrm>
                <a:off x="1753" y="7059"/>
                <a:ext cx="2962" cy="0"/>
              </a:xfrm>
              <a:prstGeom prst="line">
                <a:avLst/>
              </a:prstGeom>
              <a:ln w="952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19"/>
                </p:custDataLst>
              </p:nvPr>
            </p:nvCxnSpPr>
            <p:spPr>
              <a:xfrm>
                <a:off x="1373" y="7066"/>
                <a:ext cx="511" cy="0"/>
              </a:xfrm>
              <a:prstGeom prst="line">
                <a:avLst/>
              </a:prstGeom>
              <a:ln w="28575">
                <a:solidFill>
                  <a:srgbClr val="044AFA"/>
                </a:solidFill>
              </a:ln>
            </p:spPr>
            <p:style>
              <a:lnRef idx="1">
                <a:schemeClr val="accent1"/>
              </a:lnRef>
              <a:fillRef idx="0">
                <a:schemeClr val="accent1"/>
              </a:fillRef>
              <a:effectRef idx="0">
                <a:schemeClr val="accent1"/>
              </a:effectRef>
              <a:fontRef idx="minor">
                <a:schemeClr val="tx1"/>
              </a:fontRef>
            </p:style>
          </p:cxnSp>
        </p:grpSp>
      </p:grpSp>
      <p:grpSp>
        <p:nvGrpSpPr>
          <p:cNvPr id="13" name="组合 12"/>
          <p:cNvGrpSpPr/>
          <p:nvPr>
            <p:custDataLst>
              <p:tags r:id="rId3"/>
            </p:custDataLst>
          </p:nvPr>
        </p:nvGrpSpPr>
        <p:grpSpPr>
          <a:xfrm>
            <a:off x="5794466" y="3105785"/>
            <a:ext cx="2319655" cy="1583055"/>
            <a:chOff x="1243" y="4794"/>
            <a:chExt cx="3653" cy="2493"/>
          </a:xfrm>
        </p:grpSpPr>
        <p:sp>
          <p:nvSpPr>
            <p:cNvPr id="14" name="文本框 13"/>
            <p:cNvSpPr txBox="1"/>
            <p:nvPr>
              <p:custDataLst>
                <p:tags r:id="rId10"/>
              </p:custDataLst>
            </p:nvPr>
          </p:nvSpPr>
          <p:spPr>
            <a:xfrm>
              <a:off x="1243" y="6225"/>
              <a:ext cx="3653" cy="1016"/>
            </a:xfrm>
            <a:prstGeom prst="rect">
              <a:avLst/>
            </a:prstGeom>
            <a:noFill/>
          </p:spPr>
          <p:txBody>
            <a:bodyPr wrap="square">
              <a:spAutoFit/>
            </a:bodyPr>
            <a:lstStyle/>
            <a:p>
              <a:r>
                <a:rPr lang="zh-CN" altLang="en-US" sz="3600" b="1" dirty="0">
                  <a:solidFill>
                    <a:srgbClr val="044AFA"/>
                  </a:solidFill>
                  <a:latin typeface="微软雅黑" panose="020B0503020204020204" charset="-122"/>
                  <a:ea typeface="微软雅黑" panose="020B0503020204020204" charset="-122"/>
                </a:rPr>
                <a:t>逐表讲解</a:t>
              </a:r>
            </a:p>
          </p:txBody>
        </p:sp>
        <p:sp>
          <p:nvSpPr>
            <p:cNvPr id="17" name="文本框 6"/>
            <p:cNvSpPr txBox="1"/>
            <p:nvPr>
              <p:custDataLst>
                <p:tags r:id="rId11"/>
              </p:custDataLst>
            </p:nvPr>
          </p:nvSpPr>
          <p:spPr>
            <a:xfrm>
              <a:off x="1243" y="4794"/>
              <a:ext cx="1322" cy="919"/>
            </a:xfrm>
            <a:prstGeom prst="rect">
              <a:avLst/>
            </a:prstGeom>
            <a:noFill/>
          </p:spPr>
          <p:txBody>
            <a:bodyPr vert="horz" wrap="square" rtlCol="0">
              <a:spAutoFit/>
            </a:bodyPr>
            <a:lstStyle/>
            <a:p>
              <a:pPr algn="ctr"/>
              <a:r>
                <a:rPr lang="en-US" altLang="zh-CN" sz="3200" dirty="0">
                  <a:solidFill>
                    <a:srgbClr val="044AFA"/>
                  </a:solidFill>
                  <a:latin typeface="微软雅黑" panose="020B0503020204020204" charset="-122"/>
                  <a:ea typeface="微软雅黑" panose="020B0503020204020204" charset="-122"/>
                </a:rPr>
                <a:t>03.</a:t>
              </a:r>
            </a:p>
          </p:txBody>
        </p:sp>
        <p:grpSp>
          <p:nvGrpSpPr>
            <p:cNvPr id="18" name="组合 17"/>
            <p:cNvGrpSpPr/>
            <p:nvPr>
              <p:custDataLst>
                <p:tags r:id="rId12"/>
              </p:custDataLst>
            </p:nvPr>
          </p:nvGrpSpPr>
          <p:grpSpPr>
            <a:xfrm>
              <a:off x="1243" y="7280"/>
              <a:ext cx="3342" cy="7"/>
              <a:chOff x="1373" y="7059"/>
              <a:chExt cx="3342" cy="7"/>
            </a:xfrm>
          </p:grpSpPr>
          <p:cxnSp>
            <p:nvCxnSpPr>
              <p:cNvPr id="19" name="直接连接符 18"/>
              <p:cNvCxnSpPr/>
              <p:nvPr>
                <p:custDataLst>
                  <p:tags r:id="rId13"/>
                </p:custDataLst>
              </p:nvPr>
            </p:nvCxnSpPr>
            <p:spPr>
              <a:xfrm>
                <a:off x="1753" y="7059"/>
                <a:ext cx="2962" cy="0"/>
              </a:xfrm>
              <a:prstGeom prst="line">
                <a:avLst/>
              </a:prstGeom>
              <a:ln w="952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4"/>
                </p:custDataLst>
              </p:nvPr>
            </p:nvCxnSpPr>
            <p:spPr>
              <a:xfrm>
                <a:off x="1373" y="7066"/>
                <a:ext cx="511" cy="0"/>
              </a:xfrm>
              <a:prstGeom prst="line">
                <a:avLst/>
              </a:prstGeom>
              <a:ln w="28575">
                <a:solidFill>
                  <a:srgbClr val="044AFA"/>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96E52663-EA08-46B9-8D60-F4A53D993D45}"/>
              </a:ext>
            </a:extLst>
          </p:cNvPr>
          <p:cNvGrpSpPr/>
          <p:nvPr>
            <p:custDataLst>
              <p:tags r:id="rId4"/>
            </p:custDataLst>
          </p:nvPr>
        </p:nvGrpSpPr>
        <p:grpSpPr>
          <a:xfrm>
            <a:off x="3232248" y="3105785"/>
            <a:ext cx="2319655" cy="1583055"/>
            <a:chOff x="1243" y="4794"/>
            <a:chExt cx="3653" cy="2493"/>
          </a:xfrm>
        </p:grpSpPr>
        <p:sp>
          <p:nvSpPr>
            <p:cNvPr id="33" name="文本框 32">
              <a:extLst>
                <a:ext uri="{FF2B5EF4-FFF2-40B4-BE49-F238E27FC236}">
                  <a16:creationId xmlns:a16="http://schemas.microsoft.com/office/drawing/2014/main" id="{86B1D909-FE27-466F-912B-C133AE68014B}"/>
                </a:ext>
              </a:extLst>
            </p:cNvPr>
            <p:cNvSpPr txBox="1"/>
            <p:nvPr>
              <p:custDataLst>
                <p:tags r:id="rId5"/>
              </p:custDataLst>
            </p:nvPr>
          </p:nvSpPr>
          <p:spPr>
            <a:xfrm>
              <a:off x="1243" y="6225"/>
              <a:ext cx="3653" cy="1016"/>
            </a:xfrm>
            <a:prstGeom prst="rect">
              <a:avLst/>
            </a:prstGeom>
            <a:noFill/>
          </p:spPr>
          <p:txBody>
            <a:bodyPr wrap="square">
              <a:spAutoFit/>
            </a:bodyPr>
            <a:lstStyle/>
            <a:p>
              <a:r>
                <a:rPr lang="zh-CN" altLang="en-US" sz="3600" b="1" dirty="0">
                  <a:solidFill>
                    <a:srgbClr val="044AFA"/>
                  </a:solidFill>
                  <a:latin typeface="微软雅黑" panose="020B0503020204020204" charset="-122"/>
                  <a:ea typeface="微软雅黑" panose="020B0503020204020204" charset="-122"/>
                </a:rPr>
                <a:t>学校部署</a:t>
              </a:r>
            </a:p>
          </p:txBody>
        </p:sp>
        <p:sp>
          <p:nvSpPr>
            <p:cNvPr id="35" name="文本框 6">
              <a:extLst>
                <a:ext uri="{FF2B5EF4-FFF2-40B4-BE49-F238E27FC236}">
                  <a16:creationId xmlns:a16="http://schemas.microsoft.com/office/drawing/2014/main" id="{035E3588-1038-4B15-AA0D-41E68E716013}"/>
                </a:ext>
              </a:extLst>
            </p:cNvPr>
            <p:cNvSpPr txBox="1"/>
            <p:nvPr>
              <p:custDataLst>
                <p:tags r:id="rId6"/>
              </p:custDataLst>
            </p:nvPr>
          </p:nvSpPr>
          <p:spPr>
            <a:xfrm>
              <a:off x="1243" y="4794"/>
              <a:ext cx="1322" cy="919"/>
            </a:xfrm>
            <a:prstGeom prst="rect">
              <a:avLst/>
            </a:prstGeom>
            <a:noFill/>
          </p:spPr>
          <p:txBody>
            <a:bodyPr vert="horz" wrap="square" rtlCol="0">
              <a:spAutoFit/>
            </a:bodyPr>
            <a:lstStyle/>
            <a:p>
              <a:pPr algn="ctr"/>
              <a:r>
                <a:rPr lang="en-US" altLang="zh-CN" sz="3200" dirty="0">
                  <a:solidFill>
                    <a:srgbClr val="044AFA"/>
                  </a:solidFill>
                  <a:latin typeface="微软雅黑" panose="020B0503020204020204" charset="-122"/>
                  <a:ea typeface="微软雅黑" panose="020B0503020204020204" charset="-122"/>
                </a:rPr>
                <a:t>02.</a:t>
              </a:r>
            </a:p>
          </p:txBody>
        </p:sp>
        <p:grpSp>
          <p:nvGrpSpPr>
            <p:cNvPr id="36" name="组合 35">
              <a:extLst>
                <a:ext uri="{FF2B5EF4-FFF2-40B4-BE49-F238E27FC236}">
                  <a16:creationId xmlns:a16="http://schemas.microsoft.com/office/drawing/2014/main" id="{1C54A152-3383-40D7-BEAC-F0D8BC2C1819}"/>
                </a:ext>
              </a:extLst>
            </p:cNvPr>
            <p:cNvGrpSpPr/>
            <p:nvPr>
              <p:custDataLst>
                <p:tags r:id="rId7"/>
              </p:custDataLst>
            </p:nvPr>
          </p:nvGrpSpPr>
          <p:grpSpPr>
            <a:xfrm>
              <a:off x="1243" y="7280"/>
              <a:ext cx="3342" cy="7"/>
              <a:chOff x="1373" y="7059"/>
              <a:chExt cx="3342" cy="7"/>
            </a:xfrm>
          </p:grpSpPr>
          <p:cxnSp>
            <p:nvCxnSpPr>
              <p:cNvPr id="37" name="直接连接符 36">
                <a:extLst>
                  <a:ext uri="{FF2B5EF4-FFF2-40B4-BE49-F238E27FC236}">
                    <a16:creationId xmlns:a16="http://schemas.microsoft.com/office/drawing/2014/main" id="{29B01498-4FED-4609-B4C0-50EE8785C5EC}"/>
                  </a:ext>
                </a:extLst>
              </p:cNvPr>
              <p:cNvCxnSpPr/>
              <p:nvPr>
                <p:custDataLst>
                  <p:tags r:id="rId8"/>
                </p:custDataLst>
              </p:nvPr>
            </p:nvCxnSpPr>
            <p:spPr>
              <a:xfrm>
                <a:off x="1753" y="7059"/>
                <a:ext cx="2962" cy="0"/>
              </a:xfrm>
              <a:prstGeom prst="line">
                <a:avLst/>
              </a:prstGeom>
              <a:ln w="952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36CCCB22-8321-435E-98FD-7178787805FE}"/>
                  </a:ext>
                </a:extLst>
              </p:cNvPr>
              <p:cNvCxnSpPr/>
              <p:nvPr>
                <p:custDataLst>
                  <p:tags r:id="rId9"/>
                </p:custDataLst>
              </p:nvPr>
            </p:nvCxnSpPr>
            <p:spPr>
              <a:xfrm>
                <a:off x="1373" y="7066"/>
                <a:ext cx="511" cy="0"/>
              </a:xfrm>
              <a:prstGeom prst="line">
                <a:avLst/>
              </a:prstGeom>
              <a:ln w="28575">
                <a:solidFill>
                  <a:srgbClr val="044AFA"/>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875030" y="1398270"/>
            <a:ext cx="10418445" cy="4319905"/>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（七）报送要求</a:t>
            </a:r>
          </a:p>
          <a:p>
            <a:pPr marL="285750" indent="-285750" algn="l" fontAlgn="auto">
              <a:lnSpc>
                <a:spcPts val="3000"/>
              </a:lnSpc>
              <a:buFont typeface="Arial" panose="020B0604020202020204" pitchFamily="34" charset="0"/>
              <a:buChar char="•"/>
            </a:pPr>
            <a:endParaRPr lang="zh-CN" altLang="en-US" dirty="0">
              <a:solidFill>
                <a:srgbClr val="44546A"/>
              </a:solidFill>
              <a:latin typeface="+mj-ea"/>
              <a:ea typeface="+mj-ea"/>
            </a:endParaRPr>
          </a:p>
          <a:p>
            <a:pPr marL="285750" indent="-285750" algn="l" fontAlgn="auto">
              <a:lnSpc>
                <a:spcPts val="3000"/>
              </a:lnSpc>
              <a:buFont typeface="Arial" panose="020B0604020202020204" pitchFamily="34" charset="0"/>
              <a:buChar char="•"/>
            </a:pPr>
            <a:r>
              <a:rPr lang="zh-CN" altLang="en-US" dirty="0">
                <a:solidFill>
                  <a:srgbClr val="44546A"/>
                </a:solidFill>
                <a:latin typeface="+mj-ea"/>
                <a:ea typeface="+mj-ea"/>
              </a:rPr>
              <a:t>报送时间：</a:t>
            </a:r>
          </a:p>
          <a:p>
            <a:pPr marL="742950" lvl="1" indent="-285750" algn="l" fontAlgn="auto">
              <a:lnSpc>
                <a:spcPts val="3000"/>
              </a:lnSpc>
              <a:buFont typeface="Arial" panose="020B0604020202020204" pitchFamily="34" charset="0"/>
              <a:buChar char="•"/>
            </a:pPr>
            <a:r>
              <a:rPr lang="zh-CN" altLang="en-US" dirty="0">
                <a:solidFill>
                  <a:srgbClr val="44546A"/>
                </a:solidFill>
                <a:latin typeface="+mj-ea"/>
                <a:ea typeface="+mj-ea"/>
              </a:rPr>
              <a:t>年报：高等教育学校报送时间为</a:t>
            </a:r>
            <a:r>
              <a:rPr lang="zh-CN" altLang="en-US" dirty="0">
                <a:solidFill>
                  <a:srgbClr val="FF0000"/>
                </a:solidFill>
                <a:latin typeface="+mj-ea"/>
                <a:ea typeface="+mj-ea"/>
              </a:rPr>
              <a:t>10月31日前</a:t>
            </a:r>
            <a:r>
              <a:rPr lang="zh-CN" altLang="en-US" dirty="0">
                <a:solidFill>
                  <a:srgbClr val="44546A"/>
                </a:solidFill>
                <a:latin typeface="+mj-ea"/>
                <a:ea typeface="+mj-ea"/>
              </a:rPr>
              <a:t>。</a:t>
            </a:r>
          </a:p>
          <a:p>
            <a:pPr marL="742950" lvl="1" indent="-285750" algn="l" fontAlgn="auto">
              <a:lnSpc>
                <a:spcPts val="3000"/>
              </a:lnSpc>
              <a:buFont typeface="Arial" panose="020B0604020202020204" pitchFamily="34" charset="0"/>
              <a:buChar char="•"/>
            </a:pPr>
            <a:r>
              <a:rPr lang="zh-CN" altLang="en-US" dirty="0">
                <a:solidFill>
                  <a:srgbClr val="44546A"/>
                </a:solidFill>
                <a:latin typeface="+mj-ea"/>
                <a:ea typeface="+mj-ea"/>
              </a:rPr>
              <a:t>季报：第一季度为</a:t>
            </a:r>
            <a:r>
              <a:rPr lang="zh-CN" altLang="en-US" dirty="0">
                <a:solidFill>
                  <a:srgbClr val="FF0000"/>
                </a:solidFill>
                <a:latin typeface="+mj-ea"/>
                <a:ea typeface="+mj-ea"/>
              </a:rPr>
              <a:t>4月15日前</a:t>
            </a:r>
            <a:r>
              <a:rPr lang="zh-CN" altLang="en-US" dirty="0">
                <a:solidFill>
                  <a:srgbClr val="44546A"/>
                </a:solidFill>
                <a:latin typeface="+mj-ea"/>
                <a:ea typeface="+mj-ea"/>
              </a:rPr>
              <a:t>，第二季度为</a:t>
            </a:r>
            <a:r>
              <a:rPr lang="zh-CN" altLang="en-US" dirty="0">
                <a:solidFill>
                  <a:srgbClr val="FF0000"/>
                </a:solidFill>
                <a:latin typeface="+mj-ea"/>
                <a:ea typeface="+mj-ea"/>
              </a:rPr>
              <a:t>7月15日前</a:t>
            </a:r>
            <a:r>
              <a:rPr lang="zh-CN" altLang="en-US" dirty="0">
                <a:solidFill>
                  <a:srgbClr val="44546A"/>
                </a:solidFill>
                <a:latin typeface="+mj-ea"/>
                <a:ea typeface="+mj-ea"/>
              </a:rPr>
              <a:t>，第四季度为</a:t>
            </a:r>
            <a:r>
              <a:rPr lang="zh-CN" altLang="en-US" dirty="0">
                <a:solidFill>
                  <a:srgbClr val="FF0000"/>
                </a:solidFill>
                <a:latin typeface="+mj-ea"/>
                <a:ea typeface="+mj-ea"/>
              </a:rPr>
              <a:t>次年1月15日前</a:t>
            </a:r>
            <a:r>
              <a:rPr lang="zh-CN" altLang="en-US" dirty="0">
                <a:solidFill>
                  <a:srgbClr val="44546A"/>
                </a:solidFill>
                <a:latin typeface="+mj-ea"/>
                <a:ea typeface="+mj-ea"/>
              </a:rPr>
              <a:t>。</a:t>
            </a:r>
          </a:p>
          <a:p>
            <a:pPr marL="285750" indent="-285750">
              <a:lnSpc>
                <a:spcPts val="3000"/>
              </a:lnSpc>
              <a:buFont typeface="Arial" panose="020B0604020202020204" pitchFamily="34" charset="0"/>
              <a:buChar char="•"/>
            </a:pPr>
            <a:r>
              <a:rPr lang="zh-CN" altLang="en-US" dirty="0">
                <a:solidFill>
                  <a:srgbClr val="44546A"/>
                </a:solidFill>
                <a:latin typeface="+mj-ea"/>
                <a:ea typeface="+mj-ea"/>
              </a:rPr>
              <a:t>报送方式：通过</a:t>
            </a:r>
            <a:r>
              <a:rPr lang="zh-CN" altLang="en-US" dirty="0">
                <a:solidFill>
                  <a:srgbClr val="FF0000"/>
                </a:solidFill>
                <a:latin typeface="+mj-ea"/>
                <a:ea typeface="+mj-ea"/>
              </a:rPr>
              <a:t>教育统计管理信息系统</a:t>
            </a:r>
            <a:r>
              <a:rPr lang="zh-CN" altLang="en-US" dirty="0">
                <a:solidFill>
                  <a:srgbClr val="44546A"/>
                </a:solidFill>
                <a:latin typeface="+mj-ea"/>
                <a:ea typeface="+mj-ea"/>
              </a:rPr>
              <a:t>（</a:t>
            </a:r>
            <a:r>
              <a:rPr lang="en-US" altLang="zh-CN" dirty="0">
                <a:solidFill>
                  <a:srgbClr val="44546A"/>
                </a:solidFill>
                <a:latin typeface="+mj-ea"/>
                <a:ea typeface="+mj-ea"/>
              </a:rPr>
              <a:t>https://58.129.246.115:8070/#/</a:t>
            </a:r>
            <a:r>
              <a:rPr lang="zh-CN" altLang="en-US" dirty="0">
                <a:solidFill>
                  <a:srgbClr val="44546A"/>
                </a:solidFill>
                <a:latin typeface="+mj-ea"/>
                <a:ea typeface="+mj-ea"/>
              </a:rPr>
              <a:t>）网上报送、审核数据。</a:t>
            </a:r>
          </a:p>
          <a:p>
            <a:pPr indent="0" algn="l" fontAlgn="auto">
              <a:lnSpc>
                <a:spcPts val="3000"/>
              </a:lnSpc>
            </a:pPr>
            <a:endParaRPr lang="en-US" altLang="zh-CN" dirty="0">
              <a:solidFill>
                <a:srgbClr val="44546A"/>
              </a:solidFill>
              <a:latin typeface="+mj-ea"/>
              <a:ea typeface="+mj-ea"/>
            </a:endParaRPr>
          </a:p>
          <a:p>
            <a:pPr indent="0" algn="l" fontAlgn="auto">
              <a:lnSpc>
                <a:spcPts val="3000"/>
              </a:lnSpc>
            </a:pPr>
            <a:r>
              <a:rPr lang="en-US" altLang="zh-CN" dirty="0">
                <a:solidFill>
                  <a:srgbClr val="44546A"/>
                </a:solidFill>
                <a:latin typeface="+mj-ea"/>
                <a:ea typeface="+mj-ea"/>
              </a:rPr>
              <a:t>*</a:t>
            </a:r>
            <a:r>
              <a:rPr lang="zh-CN" altLang="en-US" dirty="0">
                <a:solidFill>
                  <a:srgbClr val="44546A"/>
                </a:solidFill>
                <a:latin typeface="+mj-ea"/>
                <a:ea typeface="+mj-ea"/>
                <a:sym typeface="+mn-ea"/>
              </a:rPr>
              <a:t>《各级各类学校基本建设完成情况表》报送时间为</a:t>
            </a:r>
            <a:r>
              <a:rPr lang="zh-CN" altLang="en-US" dirty="0">
                <a:solidFill>
                  <a:srgbClr val="FF0000"/>
                </a:solidFill>
                <a:latin typeface="+mj-ea"/>
                <a:ea typeface="+mj-ea"/>
                <a:sym typeface="+mn-ea"/>
              </a:rPr>
              <a:t>次年3月30日前</a:t>
            </a:r>
            <a:r>
              <a:rPr lang="zh-CN" altLang="en-US" dirty="0">
                <a:solidFill>
                  <a:srgbClr val="44546A"/>
                </a:solidFill>
                <a:latin typeface="+mj-ea"/>
                <a:ea typeface="+mj-ea"/>
                <a:sym typeface="+mn-ea"/>
              </a:rPr>
              <a:t>。</a:t>
            </a:r>
            <a:endParaRPr lang="en-US" altLang="zh-CN" dirty="0">
              <a:solidFill>
                <a:srgbClr val="44546A"/>
              </a:solidFill>
              <a:latin typeface="+mj-ea"/>
              <a:ea typeface="+mj-ea"/>
            </a:endParaRPr>
          </a:p>
          <a:p>
            <a:pPr indent="0" algn="l" fontAlgn="auto">
              <a:lnSpc>
                <a:spcPts val="3000"/>
              </a:lnSpc>
            </a:pPr>
            <a:r>
              <a:rPr lang="en-US" altLang="zh-CN" dirty="0">
                <a:solidFill>
                  <a:srgbClr val="44546A"/>
                </a:solidFill>
                <a:latin typeface="+mj-ea"/>
                <a:ea typeface="+mj-ea"/>
              </a:rPr>
              <a:t>*</a:t>
            </a:r>
            <a:r>
              <a:rPr lang="zh-CN" altLang="en-US" dirty="0">
                <a:solidFill>
                  <a:srgbClr val="44546A"/>
                </a:solidFill>
                <a:latin typeface="+mj-ea"/>
                <a:ea typeface="+mj-ea"/>
              </a:rPr>
              <a:t>《各级各类学校基本建设完成情况表》资金类型的数据保留一位小数；面积类型的数据保留整数。</a:t>
            </a:r>
          </a:p>
        </p:txBody>
      </p:sp>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875030" y="1398270"/>
            <a:ext cx="10418445" cy="450215"/>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（八）质量控制</a:t>
            </a:r>
            <a:endParaRPr lang="zh-CN" altLang="en-US" b="1" dirty="0">
              <a:solidFill>
                <a:srgbClr val="044AFA"/>
              </a:solidFill>
              <a:latin typeface="+mj-ea"/>
              <a:ea typeface="+mj-ea"/>
            </a:endParaRPr>
          </a:p>
          <a:p>
            <a:pPr indent="0" algn="l" fontAlgn="auto">
              <a:lnSpc>
                <a:spcPts val="3000"/>
              </a:lnSpc>
            </a:pPr>
            <a:endParaRPr lang="zh-CN" altLang="en-US" b="1" dirty="0">
              <a:solidFill>
                <a:srgbClr val="044AFA"/>
              </a:solidFill>
              <a:latin typeface="+mj-ea"/>
              <a:ea typeface="+mj-ea"/>
            </a:endParaRPr>
          </a:p>
        </p:txBody>
      </p:sp>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p>
        </p:txBody>
      </p:sp>
      <p:sp>
        <p:nvSpPr>
          <p:cNvPr id="31" name="文本框 30"/>
          <p:cNvSpPr txBox="1"/>
          <p:nvPr>
            <p:custDataLst>
              <p:tags r:id="rId2"/>
            </p:custDataLst>
          </p:nvPr>
        </p:nvSpPr>
        <p:spPr>
          <a:xfrm>
            <a:off x="1130935" y="2947670"/>
            <a:ext cx="9829800" cy="3423920"/>
          </a:xfrm>
          <a:prstGeom prst="rect">
            <a:avLst/>
          </a:prstGeom>
          <a:noFill/>
        </p:spPr>
        <p:txBody>
          <a:bodyPr wrap="square">
            <a:noAutofit/>
          </a:bodyPr>
          <a:lstStyle>
            <a:defPPr>
              <a:defRPr lang="zh-CN"/>
            </a:defPPr>
            <a:lvl1pPr>
              <a:defRPr sz="2400">
                <a:solidFill>
                  <a:srgbClr val="2C70FF"/>
                </a:solidFill>
                <a:latin typeface="+mj-ea"/>
                <a:ea typeface="+mj-ea"/>
              </a:defRPr>
            </a:lvl1pPr>
          </a:lstStyle>
          <a:p>
            <a:pPr indent="0" fontAlgn="auto">
              <a:lnSpc>
                <a:spcPct val="120000"/>
              </a:lnSpc>
              <a:spcAft>
                <a:spcPts val="1200"/>
              </a:spcAft>
            </a:pPr>
            <a:r>
              <a:rPr lang="zh-CN" altLang="en-US" sz="1800" dirty="0">
                <a:solidFill>
                  <a:srgbClr val="44546A"/>
                </a:solidFill>
                <a:sym typeface="+mn-ea"/>
              </a:rPr>
              <a:t>1.任务部署环节</a:t>
            </a:r>
          </a:p>
          <a:p>
            <a:pPr marL="285750" indent="-285750" fontAlgn="auto">
              <a:lnSpc>
                <a:spcPct val="120000"/>
              </a:lnSpc>
              <a:spcAft>
                <a:spcPts val="1200"/>
              </a:spcAft>
              <a:buFont typeface="Arial" panose="020B0604020202020204" pitchFamily="34" charset="0"/>
              <a:buChar char="•"/>
            </a:pPr>
            <a:r>
              <a:rPr lang="zh-CN" altLang="en-US" sz="1800" dirty="0">
                <a:solidFill>
                  <a:srgbClr val="44546A"/>
                </a:solidFill>
                <a:sym typeface="+mn-ea"/>
              </a:rPr>
              <a:t>印发统计调查工作文件</a:t>
            </a:r>
            <a:r>
              <a:rPr lang="en-US" altLang="zh-CN" sz="1800" dirty="0">
                <a:solidFill>
                  <a:srgbClr val="44546A"/>
                </a:solidFill>
                <a:sym typeface="+mn-ea"/>
              </a:rPr>
              <a:t> </a:t>
            </a:r>
            <a:r>
              <a:rPr lang="zh-CN" altLang="en-US" sz="1800" dirty="0">
                <a:solidFill>
                  <a:srgbClr val="44546A"/>
                </a:solidFill>
                <a:sym typeface="+mn-ea"/>
              </a:rPr>
              <a:t>地方各级教育行政部门按照教育部统一部署，及时印发或转发开展统计调查工作的通知，落实统计调查保障条件。</a:t>
            </a:r>
          </a:p>
          <a:p>
            <a:pPr marL="285750" indent="-285750" algn="l" fontAlgn="auto">
              <a:lnSpc>
                <a:spcPct val="120000"/>
              </a:lnSpc>
              <a:spcAft>
                <a:spcPts val="1200"/>
              </a:spcAft>
              <a:buClrTx/>
              <a:buSzTx/>
              <a:buFont typeface="Arial" panose="020B0604020202020204" pitchFamily="34" charset="0"/>
              <a:buChar char="•"/>
            </a:pPr>
            <a:r>
              <a:rPr lang="zh-CN" altLang="en-US" sz="1800" dirty="0">
                <a:solidFill>
                  <a:srgbClr val="44546A"/>
                </a:solidFill>
                <a:sym typeface="+mn-ea"/>
              </a:rPr>
              <a:t>确定统计调查对象</a:t>
            </a:r>
            <a:r>
              <a:rPr lang="en-US" altLang="zh-CN" sz="1800" dirty="0">
                <a:solidFill>
                  <a:srgbClr val="44546A"/>
                </a:solidFill>
                <a:sym typeface="+mn-ea"/>
              </a:rPr>
              <a:t> </a:t>
            </a:r>
            <a:r>
              <a:rPr lang="zh-CN" altLang="en-US" sz="1800" dirty="0">
                <a:solidFill>
                  <a:srgbClr val="44546A"/>
                </a:solidFill>
                <a:sym typeface="+mn-ea"/>
              </a:rPr>
              <a:t>各级教育行政部门要按照</a:t>
            </a:r>
            <a:r>
              <a:rPr lang="zh-CN" altLang="en-US" sz="1800" dirty="0">
                <a:solidFill>
                  <a:srgbClr val="044AFA"/>
                </a:solidFill>
                <a:latin typeface="华文新魏" panose="02010800040101010101" charset="-122"/>
                <a:ea typeface="华文新魏" panose="02010800040101010101" charset="-122"/>
                <a:sym typeface="+mn-ea"/>
              </a:rPr>
              <a:t>《学校（机构）代码管理办法》</a:t>
            </a:r>
            <a:r>
              <a:rPr lang="zh-CN" altLang="en-US" sz="1800" dirty="0">
                <a:solidFill>
                  <a:srgbClr val="44546A"/>
                </a:solidFill>
                <a:sym typeface="+mn-ea"/>
              </a:rPr>
              <a:t>有关要求，及时更新和维护学校（机构）代码，并以此确定统计调查对象。</a:t>
            </a:r>
          </a:p>
          <a:p>
            <a:pPr marL="285750" indent="-285750" algn="l" fontAlgn="auto">
              <a:lnSpc>
                <a:spcPct val="120000"/>
              </a:lnSpc>
              <a:spcAft>
                <a:spcPts val="1200"/>
              </a:spcAft>
              <a:buClrTx/>
              <a:buSzTx/>
              <a:buFont typeface="Arial" panose="020B0604020202020204" pitchFamily="34" charset="0"/>
              <a:buChar char="•"/>
            </a:pPr>
            <a:r>
              <a:rPr lang="zh-CN" altLang="en-US" sz="1800" dirty="0">
                <a:solidFill>
                  <a:srgbClr val="44546A"/>
                </a:solidFill>
                <a:sym typeface="+mn-ea"/>
              </a:rPr>
              <a:t>组织开展人员培训</a:t>
            </a:r>
            <a:r>
              <a:rPr lang="en-US" altLang="zh-CN" sz="1800" dirty="0">
                <a:solidFill>
                  <a:srgbClr val="44546A"/>
                </a:solidFill>
                <a:sym typeface="+mn-ea"/>
              </a:rPr>
              <a:t> </a:t>
            </a:r>
            <a:r>
              <a:rPr lang="zh-CN" altLang="en-US" sz="1800" dirty="0">
                <a:solidFill>
                  <a:srgbClr val="44546A"/>
                </a:solidFill>
                <a:sym typeface="+mn-ea"/>
              </a:rPr>
              <a:t>各级教育行政部门根据实际情况采用会议、集中、网络、视频等线上线下方式开展统计培训，培训内容应全面系统、有针对性，保证基层统计人员能够准确理解调查制度，熟练操作软件和硬件设备。</a:t>
            </a:r>
          </a:p>
        </p:txBody>
      </p:sp>
      <p:sp>
        <p:nvSpPr>
          <p:cNvPr id="3" name="文本框 2"/>
          <p:cNvSpPr txBox="1"/>
          <p:nvPr>
            <p:custDataLst>
              <p:tags r:id="rId3"/>
            </p:custDataLst>
          </p:nvPr>
        </p:nvSpPr>
        <p:spPr>
          <a:xfrm>
            <a:off x="875030" y="2138680"/>
            <a:ext cx="9829800" cy="1025525"/>
          </a:xfrm>
          <a:prstGeom prst="rect">
            <a:avLst/>
          </a:prstGeom>
          <a:noFill/>
        </p:spPr>
        <p:txBody>
          <a:bodyPr wrap="square">
            <a:noAutofit/>
          </a:bodyPr>
          <a:lstStyle>
            <a:defPPr>
              <a:defRPr lang="zh-CN"/>
            </a:defPPr>
            <a:lvl1pPr>
              <a:defRPr sz="2400">
                <a:solidFill>
                  <a:srgbClr val="2C70FF"/>
                </a:solidFill>
                <a:latin typeface="+mj-ea"/>
                <a:ea typeface="+mj-ea"/>
              </a:defRPr>
            </a:lvl1pPr>
          </a:lstStyle>
          <a:p>
            <a:pPr indent="457200" fontAlgn="auto">
              <a:lnSpc>
                <a:spcPct val="120000"/>
              </a:lnSpc>
              <a:spcAft>
                <a:spcPts val="1200"/>
              </a:spcAft>
              <a:extLst>
                <a:ext uri="{35155182-B16C-46BC-9424-99874614C6A1}">
                  <wpsdc:indentchars xmlns:wpsdc="http://www.wps.cn/officeDocument/2017/drawingmlCustomData" xmlns="" val="200" checksum="59296752"/>
                </a:ext>
              </a:extLst>
            </a:pPr>
            <a:r>
              <a:rPr lang="zh-CN" altLang="en-US" sz="1800" dirty="0">
                <a:solidFill>
                  <a:srgbClr val="44546A"/>
                </a:solidFill>
                <a:sym typeface="+mn-ea"/>
              </a:rPr>
              <a:t>本调查制度按照</a:t>
            </a:r>
            <a:r>
              <a:rPr lang="zh-CN" altLang="en-US" sz="1800" dirty="0">
                <a:solidFill>
                  <a:srgbClr val="044AFA"/>
                </a:solidFill>
                <a:latin typeface="华文新魏" panose="02010800040101010101" charset="-122"/>
                <a:ea typeface="华文新魏" panose="02010800040101010101" charset="-122"/>
                <a:cs typeface="华文新魏" panose="02010800040101010101" charset="-122"/>
                <a:sym typeface="+mn-ea"/>
              </a:rPr>
              <a:t>《国家统计质量保证框架（2021）》</a:t>
            </a:r>
            <a:r>
              <a:rPr lang="zh-CN" altLang="en-US" sz="1800" dirty="0">
                <a:solidFill>
                  <a:srgbClr val="44546A"/>
                </a:solidFill>
                <a:sym typeface="+mn-ea"/>
              </a:rPr>
              <a:t>有关要求，结合教育事业统计工作实际，对统计业务流程的各环节进行质量管理和控制。</a:t>
            </a:r>
          </a:p>
          <a:p>
            <a:pPr marL="285750" indent="-285750" algn="l" fontAlgn="auto">
              <a:lnSpc>
                <a:spcPct val="120000"/>
              </a:lnSpc>
              <a:spcAft>
                <a:spcPts val="1200"/>
              </a:spcAft>
              <a:buClrTx/>
              <a:buSzTx/>
              <a:buFont typeface="Arial" panose="020B0604020202020204" pitchFamily="34" charset="0"/>
              <a:buChar char="•"/>
            </a:pPr>
            <a:endParaRPr lang="zh-CN" altLang="en-US" sz="1800" dirty="0">
              <a:solidFill>
                <a:srgbClr val="44546A"/>
              </a:solidFill>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p>
        </p:txBody>
      </p:sp>
      <p:sp>
        <p:nvSpPr>
          <p:cNvPr id="7" name="文本框 6"/>
          <p:cNvSpPr txBox="1"/>
          <p:nvPr/>
        </p:nvSpPr>
        <p:spPr>
          <a:xfrm>
            <a:off x="875030" y="1398270"/>
            <a:ext cx="10418445" cy="450215"/>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（八）质量控制</a:t>
            </a:r>
            <a:endParaRPr lang="zh-CN" altLang="en-US" b="1" dirty="0">
              <a:solidFill>
                <a:srgbClr val="044AFA"/>
              </a:solidFill>
              <a:latin typeface="+mj-ea"/>
              <a:ea typeface="+mj-ea"/>
            </a:endParaRPr>
          </a:p>
          <a:p>
            <a:pPr indent="0" algn="l" fontAlgn="auto">
              <a:lnSpc>
                <a:spcPts val="3000"/>
              </a:lnSpc>
            </a:pPr>
            <a:endParaRPr lang="zh-CN" altLang="en-US" b="1" dirty="0">
              <a:solidFill>
                <a:srgbClr val="044AFA"/>
              </a:solidFill>
              <a:latin typeface="+mj-ea"/>
              <a:ea typeface="+mj-ea"/>
            </a:endParaRPr>
          </a:p>
        </p:txBody>
      </p:sp>
      <p:sp>
        <p:nvSpPr>
          <p:cNvPr id="20" name="文本框 19"/>
          <p:cNvSpPr txBox="1"/>
          <p:nvPr>
            <p:custDataLst>
              <p:tags r:id="rId2"/>
            </p:custDataLst>
          </p:nvPr>
        </p:nvSpPr>
        <p:spPr>
          <a:xfrm>
            <a:off x="983615" y="2138680"/>
            <a:ext cx="9843135" cy="3579495"/>
          </a:xfrm>
          <a:prstGeom prst="rect">
            <a:avLst/>
          </a:prstGeom>
          <a:noFill/>
        </p:spPr>
        <p:txBody>
          <a:bodyPr wrap="square">
            <a:noAutofit/>
          </a:bodyPr>
          <a:lstStyle>
            <a:defPPr>
              <a:defRPr lang="zh-CN"/>
            </a:defPPr>
            <a:lvl1pPr>
              <a:defRPr sz="2400">
                <a:solidFill>
                  <a:srgbClr val="2C70FF"/>
                </a:solidFill>
                <a:latin typeface="+mj-ea"/>
                <a:ea typeface="+mj-ea"/>
              </a:defRPr>
            </a:lvl1pPr>
          </a:lstStyle>
          <a:p>
            <a:pPr indent="0" fontAlgn="auto">
              <a:lnSpc>
                <a:spcPct val="120000"/>
              </a:lnSpc>
              <a:spcAft>
                <a:spcPts val="1200"/>
              </a:spcAft>
            </a:pPr>
            <a:r>
              <a:rPr lang="en-US" altLang="zh-CN" sz="1800" dirty="0">
                <a:solidFill>
                  <a:srgbClr val="44546A"/>
                </a:solidFill>
                <a:sym typeface="+mn-ea"/>
              </a:rPr>
              <a:t>2</a:t>
            </a:r>
            <a:r>
              <a:rPr lang="zh-CN" altLang="en-US" sz="1800" dirty="0">
                <a:solidFill>
                  <a:srgbClr val="44546A"/>
                </a:solidFill>
                <a:sym typeface="+mn-ea"/>
              </a:rPr>
              <a:t>.数据采集环节</a:t>
            </a:r>
          </a:p>
          <a:p>
            <a:pPr marL="285750" indent="-285750" fontAlgn="auto">
              <a:lnSpc>
                <a:spcPct val="120000"/>
              </a:lnSpc>
              <a:spcAft>
                <a:spcPts val="1200"/>
              </a:spcAft>
              <a:buFont typeface="Arial" panose="020B0604020202020204" pitchFamily="34" charset="0"/>
              <a:buChar char="•"/>
            </a:pPr>
            <a:r>
              <a:rPr lang="zh-CN" altLang="en-US" sz="1800" dirty="0">
                <a:solidFill>
                  <a:srgbClr val="FF0000"/>
                </a:solidFill>
                <a:sym typeface="+mn-ea"/>
              </a:rPr>
              <a:t>做好统计人员身份认证</a:t>
            </a:r>
            <a:r>
              <a:rPr lang="en-US" altLang="zh-CN" sz="1800" dirty="0">
                <a:solidFill>
                  <a:srgbClr val="44546A"/>
                </a:solidFill>
                <a:sym typeface="+mn-ea"/>
              </a:rPr>
              <a:t> </a:t>
            </a:r>
            <a:r>
              <a:rPr lang="zh-CN" altLang="en-US" sz="1800" dirty="0">
                <a:solidFill>
                  <a:srgbClr val="44546A"/>
                </a:solidFill>
                <a:sym typeface="+mn-ea"/>
              </a:rPr>
              <a:t>各级教育行政部门、学校（机构）填表人为具体承担教育统计任务的机构工作人员；统计负责人为具体承担教育统计任务的机构处室领导；单位负责人为部门主要负责人。</a:t>
            </a:r>
          </a:p>
          <a:p>
            <a:pPr marL="285750" indent="-285750" fontAlgn="auto">
              <a:lnSpc>
                <a:spcPct val="120000"/>
              </a:lnSpc>
              <a:spcAft>
                <a:spcPts val="1200"/>
              </a:spcAft>
              <a:buFont typeface="Arial" panose="020B0604020202020204" pitchFamily="34" charset="0"/>
              <a:buChar char="•"/>
            </a:pPr>
            <a:r>
              <a:rPr lang="zh-CN" altLang="en-US" sz="1800" dirty="0">
                <a:solidFill>
                  <a:srgbClr val="FF0000"/>
                </a:solidFill>
                <a:sym typeface="+mn-ea"/>
              </a:rPr>
              <a:t>明确职责权限</a:t>
            </a:r>
            <a:r>
              <a:rPr lang="en-US" altLang="zh-CN" sz="1800" dirty="0">
                <a:solidFill>
                  <a:srgbClr val="44546A"/>
                </a:solidFill>
                <a:sym typeface="+mn-ea"/>
              </a:rPr>
              <a:t> </a:t>
            </a:r>
            <a:r>
              <a:rPr lang="zh-CN" altLang="en-US" sz="1800" dirty="0">
                <a:solidFill>
                  <a:srgbClr val="44546A"/>
                </a:solidFill>
                <a:sym typeface="+mn-ea"/>
              </a:rPr>
              <a:t>根据</a:t>
            </a:r>
            <a:r>
              <a:rPr lang="zh-CN" altLang="en-US" sz="1800" dirty="0">
                <a:solidFill>
                  <a:srgbClr val="044AFA"/>
                </a:solidFill>
                <a:latin typeface="华文新魏" panose="02010800040101010101" charset="-122"/>
                <a:ea typeface="华文新魏" panose="02010800040101010101" charset="-122"/>
                <a:sym typeface="+mn-ea"/>
              </a:rPr>
              <a:t>《关于防范和惩治教育统计造假弄虚作假责任制规定（试行）》</a:t>
            </a:r>
            <a:r>
              <a:rPr lang="zh-CN" altLang="en-US" sz="1800" dirty="0">
                <a:solidFill>
                  <a:srgbClr val="44546A"/>
                </a:solidFill>
                <a:sym typeface="+mn-ea"/>
              </a:rPr>
              <a:t>有关规定，填表人有填写和审核数据权限，对其所负责采集、录入、汇总的统计资料与统计调查对象报送的统计资料的一致性负责；统计负责人有开通其他部门协助审核、更改填表人、提交数据等权限，对数据真实性负主体责任；单位负责人有审核和提交数据权限，对数据真实性负主要领导责任。县级以上教育行政部门有发现疑似问题并退回核实权限。</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p>
        </p:txBody>
      </p:sp>
      <p:sp>
        <p:nvSpPr>
          <p:cNvPr id="7" name="文本框 6"/>
          <p:cNvSpPr txBox="1"/>
          <p:nvPr/>
        </p:nvSpPr>
        <p:spPr>
          <a:xfrm>
            <a:off x="875030" y="1398270"/>
            <a:ext cx="10418445" cy="450215"/>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（八）质量控制</a:t>
            </a:r>
            <a:endParaRPr lang="zh-CN" altLang="en-US" b="1" dirty="0">
              <a:solidFill>
                <a:srgbClr val="044AFA"/>
              </a:solidFill>
              <a:latin typeface="+mj-ea"/>
              <a:ea typeface="+mj-ea"/>
            </a:endParaRPr>
          </a:p>
          <a:p>
            <a:pPr indent="0" algn="l" fontAlgn="auto">
              <a:lnSpc>
                <a:spcPts val="3000"/>
              </a:lnSpc>
            </a:pPr>
            <a:endParaRPr lang="zh-CN" altLang="en-US" b="1" dirty="0">
              <a:solidFill>
                <a:srgbClr val="044AFA"/>
              </a:solidFill>
              <a:latin typeface="+mj-ea"/>
              <a:ea typeface="+mj-ea"/>
            </a:endParaRPr>
          </a:p>
        </p:txBody>
      </p:sp>
      <p:sp>
        <p:nvSpPr>
          <p:cNvPr id="20" name="文本框 19"/>
          <p:cNvSpPr txBox="1"/>
          <p:nvPr>
            <p:custDataLst>
              <p:tags r:id="rId2"/>
            </p:custDataLst>
          </p:nvPr>
        </p:nvSpPr>
        <p:spPr>
          <a:xfrm>
            <a:off x="983615" y="1943100"/>
            <a:ext cx="9843135" cy="4315460"/>
          </a:xfrm>
          <a:prstGeom prst="rect">
            <a:avLst/>
          </a:prstGeom>
          <a:noFill/>
        </p:spPr>
        <p:txBody>
          <a:bodyPr wrap="square">
            <a:noAutofit/>
          </a:bodyPr>
          <a:lstStyle>
            <a:defPPr>
              <a:defRPr lang="zh-CN"/>
            </a:defPPr>
            <a:lvl1pPr>
              <a:defRPr sz="2400">
                <a:solidFill>
                  <a:srgbClr val="2C70FF"/>
                </a:solidFill>
                <a:latin typeface="+mj-ea"/>
                <a:ea typeface="+mj-ea"/>
              </a:defRPr>
            </a:lvl1pPr>
          </a:lstStyle>
          <a:p>
            <a:pPr indent="0" fontAlgn="auto">
              <a:lnSpc>
                <a:spcPct val="120000"/>
              </a:lnSpc>
              <a:spcAft>
                <a:spcPts val="1200"/>
              </a:spcAft>
              <a:extLst>
                <a:ext uri="{35155182-B16C-46BC-9424-99874614C6A1}">
                  <wpsdc:indentchars xmlns:wpsdc="http://www.wps.cn/officeDocument/2017/drawingmlCustomData" xmlns="" val="0" checksum="779244985"/>
                </a:ext>
              </a:extLst>
            </a:pPr>
            <a:r>
              <a:rPr lang="en-US" altLang="zh-CN" sz="1800" dirty="0">
                <a:solidFill>
                  <a:srgbClr val="44546A"/>
                </a:solidFill>
                <a:sym typeface="+mn-ea"/>
              </a:rPr>
              <a:t>2</a:t>
            </a:r>
            <a:r>
              <a:rPr lang="zh-CN" altLang="en-US" sz="1800" dirty="0">
                <a:solidFill>
                  <a:srgbClr val="44546A"/>
                </a:solidFill>
                <a:sym typeface="+mn-ea"/>
              </a:rPr>
              <a:t>.数据采集环节</a:t>
            </a:r>
          </a:p>
          <a:p>
            <a:pPr marL="285750" indent="-285750" fontAlgn="auto">
              <a:lnSpc>
                <a:spcPct val="120000"/>
              </a:lnSpc>
              <a:spcAft>
                <a:spcPts val="1200"/>
              </a:spcAft>
              <a:buFont typeface="Arial" panose="020B0604020202020204" pitchFamily="34" charset="0"/>
              <a:buChar char="•"/>
            </a:pPr>
            <a:r>
              <a:rPr lang="zh-CN" altLang="en-US" sz="1800" dirty="0">
                <a:solidFill>
                  <a:srgbClr val="FF0000"/>
                </a:solidFill>
                <a:sym typeface="+mn-ea"/>
              </a:rPr>
              <a:t>填报单位工作部署</a:t>
            </a:r>
            <a:r>
              <a:rPr lang="en-US" altLang="zh-CN" sz="1800" dirty="0">
                <a:solidFill>
                  <a:srgbClr val="44546A"/>
                </a:solidFill>
                <a:sym typeface="+mn-ea"/>
              </a:rPr>
              <a:t> </a:t>
            </a:r>
            <a:r>
              <a:rPr lang="zh-CN" altLang="en-US" sz="1800" dirty="0">
                <a:solidFill>
                  <a:srgbClr val="44546A"/>
                </a:solidFill>
                <a:sym typeface="+mn-ea"/>
              </a:rPr>
              <a:t>按照各级教育行政部门统一部署，</a:t>
            </a:r>
            <a:r>
              <a:rPr lang="zh-CN" altLang="en-US" sz="1800" b="1" dirty="0">
                <a:solidFill>
                  <a:srgbClr val="44546A"/>
                </a:solidFill>
                <a:sym typeface="+mn-ea"/>
              </a:rPr>
              <a:t>学校应成立统计工作领导小组</a:t>
            </a:r>
            <a:r>
              <a:rPr lang="zh-CN" altLang="en-US" sz="1800" dirty="0">
                <a:solidFill>
                  <a:srgbClr val="44546A"/>
                </a:solidFill>
                <a:sym typeface="+mn-ea"/>
              </a:rPr>
              <a:t>，明确具体承担教育统计任务的机构，根据调查表分解工作任务，确定提供行政记录或统计台账的业务部门。</a:t>
            </a:r>
          </a:p>
          <a:p>
            <a:pPr marL="285750" indent="-285750" fontAlgn="auto">
              <a:lnSpc>
                <a:spcPct val="120000"/>
              </a:lnSpc>
              <a:spcAft>
                <a:spcPts val="1200"/>
              </a:spcAft>
              <a:buFont typeface="Arial" panose="020B0604020202020204" pitchFamily="34" charset="0"/>
              <a:buChar char="•"/>
            </a:pPr>
            <a:r>
              <a:rPr lang="zh-CN" altLang="en-US" sz="1800" dirty="0">
                <a:solidFill>
                  <a:srgbClr val="FF0000"/>
                </a:solidFill>
                <a:sym typeface="+mn-ea"/>
              </a:rPr>
              <a:t>填报单位审核原始数据</a:t>
            </a:r>
            <a:r>
              <a:rPr lang="en-US" altLang="zh-CN" sz="1800" dirty="0">
                <a:solidFill>
                  <a:srgbClr val="44546A"/>
                </a:solidFill>
                <a:sym typeface="+mn-ea"/>
              </a:rPr>
              <a:t>  </a:t>
            </a:r>
            <a:r>
              <a:rPr lang="zh-CN" altLang="en-US" sz="1800" dirty="0">
                <a:solidFill>
                  <a:srgbClr val="44546A"/>
                </a:solidFill>
                <a:sym typeface="+mn-ea"/>
              </a:rPr>
              <a:t>学校具体承担教育统计任务的机构应按照</a:t>
            </a:r>
            <a:r>
              <a:rPr lang="zh-CN" altLang="en-US" sz="1800" b="1" dirty="0">
                <a:solidFill>
                  <a:srgbClr val="44546A"/>
                </a:solidFill>
                <a:sym typeface="+mn-ea"/>
              </a:rPr>
              <a:t>随报随审</a:t>
            </a:r>
            <a:r>
              <a:rPr lang="zh-CN" altLang="en-US" sz="1800" dirty="0">
                <a:solidFill>
                  <a:srgbClr val="44546A"/>
                </a:solidFill>
                <a:sym typeface="+mn-ea"/>
              </a:rPr>
              <a:t>的原则，及时接收各业务部门的行政记录或统计台账，对数据完整性、逻辑性等进行审核，经核实确属业务部门填报错误的，应及时退回要求业务部门修改后重新上报，并保留修改记录和相关说明。</a:t>
            </a:r>
          </a:p>
          <a:p>
            <a:pPr marL="285750" indent="-285750" fontAlgn="auto">
              <a:lnSpc>
                <a:spcPct val="120000"/>
              </a:lnSpc>
              <a:spcAft>
                <a:spcPts val="1200"/>
              </a:spcAft>
              <a:buFont typeface="Arial" panose="020B0604020202020204" pitchFamily="34" charset="0"/>
              <a:buChar char="•"/>
            </a:pPr>
            <a:r>
              <a:rPr lang="zh-CN" altLang="en-US" sz="1800" dirty="0">
                <a:solidFill>
                  <a:srgbClr val="FF0000"/>
                </a:solidFill>
                <a:sym typeface="+mn-ea"/>
              </a:rPr>
              <a:t>填报单位数据上报</a:t>
            </a:r>
            <a:r>
              <a:rPr lang="en-US" altLang="zh-CN" sz="1800" dirty="0">
                <a:solidFill>
                  <a:srgbClr val="44546A"/>
                </a:solidFill>
                <a:sym typeface="+mn-ea"/>
              </a:rPr>
              <a:t> </a:t>
            </a:r>
            <a:r>
              <a:rPr lang="zh-CN" altLang="en-US" sz="1800" dirty="0">
                <a:solidFill>
                  <a:srgbClr val="44546A"/>
                </a:solidFill>
                <a:sym typeface="+mn-ea"/>
              </a:rPr>
              <a:t>学校上报数据应按照会议制度</a:t>
            </a:r>
            <a:r>
              <a:rPr lang="zh-CN" altLang="en-US" sz="1800" b="1" dirty="0">
                <a:solidFill>
                  <a:srgbClr val="44546A"/>
                </a:solidFill>
                <a:sym typeface="+mn-ea"/>
              </a:rPr>
              <a:t>集体讨论决定</a:t>
            </a:r>
            <a:r>
              <a:rPr lang="zh-CN" altLang="en-US" sz="1800" dirty="0">
                <a:solidFill>
                  <a:srgbClr val="44546A"/>
                </a:solidFill>
                <a:sym typeface="+mn-ea"/>
              </a:rPr>
              <a:t>，并留存相应会议纪要，最终经单位负责人签字确认。数据上报后，若需修改，需录入修改理由，经上级单位审核通过后学校方可进行数据修正。审核过程、修改理由、修改内容及下级单位对核实情况的答复均记录在系统中。</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p>
        </p:txBody>
      </p:sp>
      <p:sp>
        <p:nvSpPr>
          <p:cNvPr id="7" name="文本框 6"/>
          <p:cNvSpPr txBox="1"/>
          <p:nvPr/>
        </p:nvSpPr>
        <p:spPr>
          <a:xfrm>
            <a:off x="875030" y="1398270"/>
            <a:ext cx="10418445" cy="450215"/>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（八）质量控制</a:t>
            </a:r>
            <a:endParaRPr lang="zh-CN" altLang="en-US" b="1" dirty="0">
              <a:solidFill>
                <a:srgbClr val="044AFA"/>
              </a:solidFill>
              <a:latin typeface="+mj-ea"/>
              <a:ea typeface="+mj-ea"/>
            </a:endParaRPr>
          </a:p>
          <a:p>
            <a:pPr indent="0" algn="l" fontAlgn="auto">
              <a:lnSpc>
                <a:spcPts val="3000"/>
              </a:lnSpc>
            </a:pPr>
            <a:endParaRPr lang="zh-CN" altLang="en-US" b="1" dirty="0">
              <a:solidFill>
                <a:srgbClr val="044AFA"/>
              </a:solidFill>
              <a:latin typeface="+mj-ea"/>
              <a:ea typeface="+mj-ea"/>
            </a:endParaRPr>
          </a:p>
        </p:txBody>
      </p:sp>
      <p:sp>
        <p:nvSpPr>
          <p:cNvPr id="20" name="文本框 19"/>
          <p:cNvSpPr txBox="1"/>
          <p:nvPr>
            <p:custDataLst>
              <p:tags r:id="rId2"/>
            </p:custDataLst>
          </p:nvPr>
        </p:nvSpPr>
        <p:spPr>
          <a:xfrm>
            <a:off x="875030" y="1991360"/>
            <a:ext cx="9952355" cy="4015740"/>
          </a:xfrm>
          <a:prstGeom prst="rect">
            <a:avLst/>
          </a:prstGeom>
          <a:noFill/>
        </p:spPr>
        <p:txBody>
          <a:bodyPr wrap="square">
            <a:noAutofit/>
          </a:bodyPr>
          <a:lstStyle>
            <a:defPPr>
              <a:defRPr lang="zh-CN"/>
            </a:defPPr>
            <a:lvl1pPr>
              <a:defRPr sz="2400">
                <a:solidFill>
                  <a:srgbClr val="2C70FF"/>
                </a:solidFill>
                <a:latin typeface="+mj-ea"/>
                <a:ea typeface="+mj-ea"/>
              </a:defRPr>
            </a:lvl1pPr>
          </a:lstStyle>
          <a:p>
            <a:pPr indent="0" fontAlgn="auto">
              <a:lnSpc>
                <a:spcPct val="120000"/>
              </a:lnSpc>
              <a:spcAft>
                <a:spcPts val="1200"/>
              </a:spcAft>
              <a:extLst>
                <a:ext uri="{35155182-B16C-46BC-9424-99874614C6A1}">
                  <wpsdc:indentchars xmlns:wpsdc="http://www.wps.cn/officeDocument/2017/drawingmlCustomData" xmlns="" val="0" checksum="779244985"/>
                </a:ext>
              </a:extLst>
            </a:pPr>
            <a:r>
              <a:rPr sz="1800" dirty="0">
                <a:solidFill>
                  <a:srgbClr val="44546A"/>
                </a:solidFill>
                <a:sym typeface="+mn-ea"/>
              </a:rPr>
              <a:t>3.数据审核汇总环节</a:t>
            </a:r>
            <a:r>
              <a:rPr lang="zh-CN" sz="1800" dirty="0">
                <a:solidFill>
                  <a:srgbClr val="44546A"/>
                </a:solidFill>
                <a:sym typeface="+mn-ea"/>
              </a:rPr>
              <a:t>【审核汇总工作流程机制的调整】</a:t>
            </a:r>
            <a:endParaRPr lang="zh-CN" altLang="en-US" sz="1800" dirty="0">
              <a:solidFill>
                <a:srgbClr val="44546A"/>
              </a:solidFill>
              <a:sym typeface="+mn-ea"/>
            </a:endParaRPr>
          </a:p>
          <a:p>
            <a:pPr marL="285750" indent="-285750" fontAlgn="auto">
              <a:lnSpc>
                <a:spcPct val="120000"/>
              </a:lnSpc>
              <a:spcAft>
                <a:spcPts val="1200"/>
              </a:spcAft>
              <a:buFont typeface="Arial" panose="020B0604020202020204" pitchFamily="34" charset="0"/>
              <a:buChar char="•"/>
            </a:pPr>
            <a:r>
              <a:rPr lang="zh-CN" altLang="en-US" sz="1800" dirty="0">
                <a:solidFill>
                  <a:srgbClr val="44546A"/>
                </a:solidFill>
                <a:sym typeface="+mn-ea"/>
              </a:rPr>
              <a:t>审核接收数据</a:t>
            </a:r>
            <a:r>
              <a:rPr lang="en-US" altLang="zh-CN" sz="1800" dirty="0">
                <a:solidFill>
                  <a:srgbClr val="44546A"/>
                </a:solidFill>
                <a:sym typeface="+mn-ea"/>
              </a:rPr>
              <a:t> </a:t>
            </a:r>
            <a:r>
              <a:rPr lang="zh-CN" altLang="en-US" sz="1800" dirty="0">
                <a:solidFill>
                  <a:srgbClr val="44546A"/>
                </a:solidFill>
                <a:sym typeface="+mn-ea"/>
              </a:rPr>
              <a:t>各级教育行政部门逐级开展集中审核汇总工作。在确保数据安全的工作环境下，接收学校上报数据，汇总后对结果进行计算机审核，保证完整性、逻辑性、准确性。同时进行人工审核，保证数据协调匹配、趋势合理。各级教育行政部门需在教育统计管理信息系统中提交集中审核汇总时间安排。汇总后数据应按照会议制度集体讨论决定，并留存相应会议纪要，最终经单位负责人签字确认后上报上级教育行政部门。</a:t>
            </a:r>
          </a:p>
          <a:p>
            <a:pPr marL="285750" indent="-285750" fontAlgn="auto">
              <a:lnSpc>
                <a:spcPct val="120000"/>
              </a:lnSpc>
              <a:spcAft>
                <a:spcPts val="1200"/>
              </a:spcAft>
              <a:buFont typeface="Arial" panose="020B0604020202020204" pitchFamily="34" charset="0"/>
              <a:buChar char="•"/>
            </a:pPr>
            <a:r>
              <a:rPr lang="zh-CN" altLang="en-US" sz="1800" dirty="0">
                <a:solidFill>
                  <a:srgbClr val="44546A"/>
                </a:solidFill>
                <a:sym typeface="+mn-ea"/>
              </a:rPr>
              <a:t>反馈疑似问题</a:t>
            </a:r>
            <a:r>
              <a:rPr lang="en-US" altLang="zh-CN" sz="1800" dirty="0">
                <a:solidFill>
                  <a:srgbClr val="44546A"/>
                </a:solidFill>
                <a:sym typeface="+mn-ea"/>
              </a:rPr>
              <a:t> </a:t>
            </a:r>
            <a:r>
              <a:rPr lang="zh-CN" altLang="en-US" sz="1800" dirty="0">
                <a:solidFill>
                  <a:srgbClr val="44546A"/>
                </a:solidFill>
                <a:sym typeface="+mn-ea"/>
              </a:rPr>
              <a:t>各级教育行政部门应在规定时间内查明数据的疑似问题，经核实确属学校填报错误的，应及时通知下级教育行政部门退回学校核实修正。相关过程均在系统中保留修改痕迹。</a:t>
            </a:r>
          </a:p>
          <a:p>
            <a:pPr marL="285750" indent="-285750" fontAlgn="auto">
              <a:lnSpc>
                <a:spcPct val="120000"/>
              </a:lnSpc>
              <a:spcAft>
                <a:spcPts val="1200"/>
              </a:spcAft>
              <a:buFont typeface="Arial" panose="020B0604020202020204" pitchFamily="34" charset="0"/>
              <a:buChar char="•"/>
            </a:pPr>
            <a:r>
              <a:rPr lang="zh-CN" altLang="en-US" sz="1800" dirty="0">
                <a:solidFill>
                  <a:srgbClr val="44546A"/>
                </a:solidFill>
                <a:sym typeface="+mn-ea"/>
              </a:rPr>
              <a:t>按时完成任务</a:t>
            </a:r>
            <a:r>
              <a:rPr lang="en-US" altLang="zh-CN" sz="1800" dirty="0">
                <a:solidFill>
                  <a:srgbClr val="44546A"/>
                </a:solidFill>
                <a:sym typeface="+mn-ea"/>
              </a:rPr>
              <a:t> </a:t>
            </a:r>
            <a:r>
              <a:rPr lang="zh-CN" altLang="en-US" sz="1800" dirty="0">
                <a:solidFill>
                  <a:srgbClr val="44546A"/>
                </a:solidFill>
                <a:sym typeface="+mn-ea"/>
              </a:rPr>
              <a:t>各级教育行政部门和学校要配备充足的力量进行数据采集、审核、汇总，制定切实可行的进度表，强化对统计工作每一个环节的时间管理，保证统计数据的时效性。</a:t>
            </a:r>
          </a:p>
          <a:p>
            <a:pPr marL="285750" indent="-285750" fontAlgn="auto">
              <a:lnSpc>
                <a:spcPct val="120000"/>
              </a:lnSpc>
              <a:spcAft>
                <a:spcPts val="1200"/>
              </a:spcAft>
              <a:buFont typeface="Arial" panose="020B0604020202020204" pitchFamily="34" charset="0"/>
              <a:buChar char="•"/>
            </a:pPr>
            <a:endParaRPr lang="zh-CN" altLang="en-US" sz="1800" dirty="0">
              <a:solidFill>
                <a:srgbClr val="44546A"/>
              </a:solidFill>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p>
        </p:txBody>
      </p:sp>
      <p:sp>
        <p:nvSpPr>
          <p:cNvPr id="7" name="文本框 6"/>
          <p:cNvSpPr txBox="1"/>
          <p:nvPr/>
        </p:nvSpPr>
        <p:spPr>
          <a:xfrm>
            <a:off x="875030" y="1398270"/>
            <a:ext cx="10418445" cy="450215"/>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（八）质量控制</a:t>
            </a:r>
            <a:endParaRPr lang="zh-CN" altLang="en-US" b="1" dirty="0">
              <a:solidFill>
                <a:srgbClr val="044AFA"/>
              </a:solidFill>
              <a:latin typeface="+mj-ea"/>
              <a:ea typeface="+mj-ea"/>
            </a:endParaRPr>
          </a:p>
          <a:p>
            <a:pPr indent="0" algn="l" fontAlgn="auto">
              <a:lnSpc>
                <a:spcPts val="3000"/>
              </a:lnSpc>
            </a:pPr>
            <a:endParaRPr lang="zh-CN" altLang="en-US" b="1" dirty="0">
              <a:solidFill>
                <a:srgbClr val="044AFA"/>
              </a:solidFill>
              <a:latin typeface="+mj-ea"/>
              <a:ea typeface="+mj-ea"/>
            </a:endParaRPr>
          </a:p>
        </p:txBody>
      </p:sp>
      <p:sp>
        <p:nvSpPr>
          <p:cNvPr id="20" name="文本框 19"/>
          <p:cNvSpPr txBox="1"/>
          <p:nvPr>
            <p:custDataLst>
              <p:tags r:id="rId2"/>
            </p:custDataLst>
          </p:nvPr>
        </p:nvSpPr>
        <p:spPr>
          <a:xfrm>
            <a:off x="874395" y="2138680"/>
            <a:ext cx="9952355" cy="3512820"/>
          </a:xfrm>
          <a:prstGeom prst="rect">
            <a:avLst/>
          </a:prstGeom>
          <a:noFill/>
        </p:spPr>
        <p:txBody>
          <a:bodyPr wrap="square">
            <a:noAutofit/>
          </a:bodyPr>
          <a:lstStyle>
            <a:defPPr>
              <a:defRPr lang="zh-CN"/>
            </a:defPPr>
            <a:lvl1pPr>
              <a:defRPr sz="2400">
                <a:solidFill>
                  <a:srgbClr val="2C70FF"/>
                </a:solidFill>
                <a:latin typeface="+mj-ea"/>
                <a:ea typeface="+mj-ea"/>
              </a:defRPr>
            </a:lvl1pPr>
          </a:lstStyle>
          <a:p>
            <a:pPr indent="0" fontAlgn="auto">
              <a:lnSpc>
                <a:spcPct val="120000"/>
              </a:lnSpc>
              <a:spcAft>
                <a:spcPts val="1200"/>
              </a:spcAft>
            </a:pPr>
            <a:r>
              <a:rPr lang="en-US" sz="1800" dirty="0">
                <a:solidFill>
                  <a:srgbClr val="44546A"/>
                </a:solidFill>
                <a:sym typeface="+mn-ea"/>
              </a:rPr>
              <a:t>4</a:t>
            </a:r>
            <a:r>
              <a:rPr sz="1800" dirty="0">
                <a:solidFill>
                  <a:srgbClr val="44546A"/>
                </a:solidFill>
                <a:sym typeface="+mn-ea"/>
              </a:rPr>
              <a:t>.统计资料归档</a:t>
            </a:r>
          </a:p>
          <a:p>
            <a:pPr marL="285750" indent="-285750" fontAlgn="auto">
              <a:lnSpc>
                <a:spcPct val="120000"/>
              </a:lnSpc>
              <a:spcAft>
                <a:spcPts val="1200"/>
              </a:spcAft>
              <a:buFont typeface="Arial" panose="020B0604020202020204" pitchFamily="34" charset="0"/>
              <a:buChar char="•"/>
            </a:pPr>
            <a:r>
              <a:rPr lang="zh-CN" altLang="en-US" sz="1800" dirty="0">
                <a:solidFill>
                  <a:srgbClr val="44546A"/>
                </a:solidFill>
                <a:sym typeface="+mn-ea"/>
              </a:rPr>
              <a:t>公开使用数据以教育部集中审核汇总后下发数据为准。学校和各级教育行政部门根据教育部下发数据，做好归档及灾备工作。</a:t>
            </a:r>
          </a:p>
          <a:p>
            <a:pPr marL="285750" indent="-285750" fontAlgn="auto">
              <a:lnSpc>
                <a:spcPct val="120000"/>
              </a:lnSpc>
              <a:spcAft>
                <a:spcPts val="1200"/>
              </a:spcAft>
              <a:buFont typeface="Arial" panose="020B0604020202020204" pitchFamily="34" charset="0"/>
              <a:buChar char="•"/>
            </a:pPr>
            <a:r>
              <a:rPr lang="zh-CN" altLang="en-US" sz="1800" dirty="0">
                <a:solidFill>
                  <a:srgbClr val="44546A"/>
                </a:solidFill>
                <a:sym typeface="+mn-ea"/>
              </a:rPr>
              <a:t>教育部保存全国及分省综表数据。其中，电子数据资料、纸质全国综表保存期为永久，省级教育行政部门经单位负责人签字的纸质综表在教育部保存2年。</a:t>
            </a:r>
          </a:p>
          <a:p>
            <a:pPr marL="285750" indent="-285750" fontAlgn="auto">
              <a:lnSpc>
                <a:spcPct val="120000"/>
              </a:lnSpc>
              <a:spcAft>
                <a:spcPts val="1200"/>
              </a:spcAft>
              <a:buFont typeface="Arial" panose="020B0604020202020204" pitchFamily="34" charset="0"/>
              <a:buChar char="•"/>
            </a:pPr>
            <a:r>
              <a:rPr lang="zh-CN" altLang="en-US" sz="1800" dirty="0">
                <a:solidFill>
                  <a:srgbClr val="44546A"/>
                </a:solidFill>
                <a:sym typeface="+mn-ea"/>
              </a:rPr>
              <a:t>各级教育行政部门应比照教育部保存相应统计资料，其中学校上报的纸质统计调查表应当至少保存5年。</a:t>
            </a:r>
          </a:p>
          <a:p>
            <a:pPr marL="285750" indent="-285750" fontAlgn="auto">
              <a:lnSpc>
                <a:spcPct val="120000"/>
              </a:lnSpc>
              <a:spcAft>
                <a:spcPts val="1200"/>
              </a:spcAft>
              <a:buFont typeface="Arial" panose="020B0604020202020204" pitchFamily="34" charset="0"/>
              <a:buChar char="•"/>
            </a:pPr>
            <a:r>
              <a:rPr lang="zh-CN" altLang="en-US" sz="1800" b="1" dirty="0">
                <a:solidFill>
                  <a:srgbClr val="FF0000"/>
                </a:solidFill>
                <a:sym typeface="+mn-ea"/>
              </a:rPr>
              <a:t>学校电子数据资料和纸质统计调查表应永久保存，原始记录和统计台账应至少保存5年</a:t>
            </a:r>
            <a:r>
              <a:rPr lang="zh-CN" altLang="en-US" sz="1800" dirty="0">
                <a:solidFill>
                  <a:srgbClr val="FF0000"/>
                </a:solidFill>
                <a:sym typeface="+mn-ea"/>
              </a:rPr>
              <a: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875030" y="1398270"/>
            <a:ext cx="10418445" cy="1332230"/>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（九）统计资料公布的时间、渠道</a:t>
            </a:r>
          </a:p>
          <a:p>
            <a:pPr indent="0" algn="l" fontAlgn="auto">
              <a:lnSpc>
                <a:spcPts val="3000"/>
              </a:lnSpc>
            </a:pPr>
            <a:r>
              <a:rPr lang="zh-CN" altLang="en-US" dirty="0">
                <a:solidFill>
                  <a:srgbClr val="44546A"/>
                </a:solidFill>
                <a:latin typeface="+mj-ea"/>
                <a:ea typeface="+mj-ea"/>
              </a:rPr>
              <a:t>上半年公开发布教育事业统计公报</a:t>
            </a:r>
          </a:p>
          <a:p>
            <a:pPr indent="0" algn="l" fontAlgn="auto">
              <a:lnSpc>
                <a:spcPts val="3000"/>
              </a:lnSpc>
            </a:pPr>
            <a:r>
              <a:rPr lang="zh-CN" altLang="en-US" dirty="0">
                <a:solidFill>
                  <a:srgbClr val="44546A"/>
                </a:solidFill>
                <a:latin typeface="+mj-ea"/>
                <a:ea typeface="+mj-ea"/>
              </a:rPr>
              <a:t>下半年公开出版《中国教育事业统计年鉴》以及年度教育事业发展进展报告等。</a:t>
            </a:r>
          </a:p>
        </p:txBody>
      </p:sp>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p>
        </p:txBody>
      </p:sp>
      <p:sp>
        <p:nvSpPr>
          <p:cNvPr id="3" name="文本框 2"/>
          <p:cNvSpPr txBox="1"/>
          <p:nvPr/>
        </p:nvSpPr>
        <p:spPr>
          <a:xfrm>
            <a:off x="875030" y="2892425"/>
            <a:ext cx="10418445" cy="2097405"/>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（十）统计信息共享的内容、方式、时限、渠道、责任单位和责任人</a:t>
            </a:r>
          </a:p>
          <a:p>
            <a:pPr indent="0" algn="l" fontAlgn="auto">
              <a:lnSpc>
                <a:spcPts val="3000"/>
              </a:lnSpc>
            </a:pPr>
            <a:r>
              <a:rPr lang="zh-CN" altLang="en-US" dirty="0">
                <a:solidFill>
                  <a:srgbClr val="44546A"/>
                </a:solidFill>
                <a:latin typeface="+mj-ea"/>
                <a:ea typeface="+mj-ea"/>
              </a:rPr>
              <a:t>不定期共享各种统计资料，如：教育统计快讯、教育统计简明分析、教育统计摘要、各类专题分析报告等。综合统计数据按照相关协议无条件共享。</a:t>
            </a:r>
          </a:p>
          <a:p>
            <a:pPr indent="0" algn="l" fontAlgn="auto">
              <a:lnSpc>
                <a:spcPts val="3000"/>
              </a:lnSpc>
            </a:pPr>
            <a:r>
              <a:rPr lang="zh-CN" altLang="en-US" dirty="0">
                <a:solidFill>
                  <a:srgbClr val="44546A"/>
                </a:solidFill>
                <a:latin typeface="+mj-ea"/>
                <a:ea typeface="+mj-ea"/>
              </a:rPr>
              <a:t>责任单位：教育部发展规划司</a:t>
            </a:r>
          </a:p>
          <a:p>
            <a:pPr indent="0" algn="l" fontAlgn="auto">
              <a:lnSpc>
                <a:spcPts val="3000"/>
              </a:lnSpc>
            </a:pPr>
            <a:r>
              <a:rPr lang="zh-CN" altLang="en-US" dirty="0">
                <a:solidFill>
                  <a:srgbClr val="44546A"/>
                </a:solidFill>
                <a:latin typeface="+mj-ea"/>
                <a:ea typeface="+mj-ea"/>
              </a:rPr>
              <a:t>责任人：分管司领导</a:t>
            </a:r>
          </a:p>
        </p:txBody>
      </p:sp>
      <p:sp>
        <p:nvSpPr>
          <p:cNvPr id="2" name="文本框 1"/>
          <p:cNvSpPr txBox="1"/>
          <p:nvPr/>
        </p:nvSpPr>
        <p:spPr>
          <a:xfrm>
            <a:off x="875030" y="5180330"/>
            <a:ext cx="10418445" cy="983615"/>
          </a:xfrm>
          <a:prstGeom prst="rect">
            <a:avLst/>
          </a:prstGeom>
          <a:noFill/>
        </p:spPr>
        <p:txBody>
          <a:bodyPr wrap="square" rtlCol="0">
            <a:noAutofit/>
          </a:bodyPr>
          <a:lstStyle/>
          <a:p>
            <a:pPr indent="0" algn="l" fontAlgn="auto">
              <a:lnSpc>
                <a:spcPts val="3000"/>
              </a:lnSpc>
            </a:pPr>
            <a:r>
              <a:rPr lang="zh-CN" altLang="en-US" sz="2400" b="1" dirty="0">
                <a:solidFill>
                  <a:srgbClr val="044AFA"/>
                </a:solidFill>
                <a:latin typeface="+mj-ea"/>
                <a:ea typeface="+mj-ea"/>
              </a:rPr>
              <a:t>（十一）使用名录库情况</a:t>
            </a:r>
          </a:p>
          <a:p>
            <a:pPr indent="0" algn="l" fontAlgn="auto">
              <a:lnSpc>
                <a:spcPts val="3000"/>
              </a:lnSpc>
            </a:pPr>
            <a:r>
              <a:rPr lang="zh-CN" altLang="en-US" dirty="0">
                <a:solidFill>
                  <a:srgbClr val="44546A"/>
                </a:solidFill>
                <a:latin typeface="+mj-ea"/>
                <a:ea typeface="+mj-ea"/>
              </a:rPr>
              <a:t>本部门基本单位名录库（含</a:t>
            </a:r>
            <a:r>
              <a:rPr lang="en-US" altLang="zh-CN" dirty="0">
                <a:solidFill>
                  <a:srgbClr val="44546A"/>
                </a:solidFill>
                <a:latin typeface="+mj-ea"/>
                <a:ea typeface="+mj-ea"/>
                <a:sym typeface="+mn-ea"/>
              </a:rPr>
              <a:t>办学类型调整学校</a:t>
            </a:r>
            <a:r>
              <a:rPr lang="zh-CN" altLang="en-US" dirty="0">
                <a:solidFill>
                  <a:srgbClr val="44546A"/>
                </a:solidFill>
                <a:latin typeface="+mj-ea"/>
                <a:ea typeface="+mj-ea"/>
                <a:sym typeface="+mn-ea"/>
              </a:rPr>
              <a:t>和撤销学校）</a:t>
            </a:r>
            <a:endParaRPr lang="zh-CN" altLang="en-US" dirty="0">
              <a:solidFill>
                <a:srgbClr val="44546A"/>
              </a:solidFill>
              <a:latin typeface="+mj-ea"/>
              <a:ea typeface="+mj-ea"/>
            </a:endParaRPr>
          </a:p>
          <a:p>
            <a:pPr indent="0" algn="l" fontAlgn="auto">
              <a:lnSpc>
                <a:spcPts val="3000"/>
              </a:lnSpc>
            </a:pPr>
            <a:endParaRPr lang="zh-CN" altLang="en-US" dirty="0">
              <a:solidFill>
                <a:srgbClr val="44546A"/>
              </a:solidFill>
              <a:latin typeface="+mj-ea"/>
              <a:ea typeface="+mj-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645160"/>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3600" b="1" dirty="0">
                <a:solidFill>
                  <a:srgbClr val="044AFA"/>
                </a:solidFill>
                <a:latin typeface="+mj-ea"/>
                <a:ea typeface="+mj-ea"/>
                <a:cs typeface="+mj-ea"/>
                <a:sym typeface="+mn-ea"/>
              </a:rPr>
              <a:t>1</a:t>
            </a:r>
            <a:r>
              <a:rPr lang="en-US" altLang="zh-CN" sz="2400" b="1" dirty="0">
                <a:solidFill>
                  <a:schemeClr val="tx2"/>
                </a:solidFill>
                <a:latin typeface="+mj-ea"/>
                <a:ea typeface="+mj-ea"/>
                <a:cs typeface="+mj-ea"/>
                <a:sym typeface="+mn-ea"/>
              </a:rPr>
              <a:t>001 </a:t>
            </a:r>
            <a:r>
              <a:rPr lang="zh-CN" altLang="en-US" sz="2400" b="1" dirty="0">
                <a:solidFill>
                  <a:schemeClr val="tx2"/>
                </a:solidFill>
                <a:latin typeface="+mj-ea"/>
                <a:ea typeface="+mj-ea"/>
                <a:cs typeface="+mj-ea"/>
              </a:rPr>
              <a:t>学校基本情况</a:t>
            </a:r>
            <a:r>
              <a:rPr lang="en-US" altLang="zh-CN" sz="2400" b="1" dirty="0">
                <a:solidFill>
                  <a:schemeClr val="tx2"/>
                </a:solidFill>
                <a:latin typeface="+mj-ea"/>
                <a:ea typeface="+mj-ea"/>
                <a:cs typeface="+mj-ea"/>
              </a:rPr>
              <a:t> </a:t>
            </a:r>
          </a:p>
        </p:txBody>
      </p:sp>
      <p:pic>
        <p:nvPicPr>
          <p:cNvPr id="5" name="图片 4"/>
          <p:cNvPicPr>
            <a:picLocks noChangeAspect="1"/>
          </p:cNvPicPr>
          <p:nvPr/>
        </p:nvPicPr>
        <p:blipFill>
          <a:blip r:embed="rId4"/>
          <a:srcRect b="48422"/>
          <a:stretch>
            <a:fillRect/>
          </a:stretch>
        </p:blipFill>
        <p:spPr>
          <a:xfrm>
            <a:off x="344805" y="1311275"/>
            <a:ext cx="8766810" cy="5420995"/>
          </a:xfrm>
          <a:prstGeom prst="rect">
            <a:avLst/>
          </a:prstGeom>
          <a:ln>
            <a:solidFill>
              <a:srgbClr val="44546A"/>
            </a:solidFill>
          </a:ln>
          <a:effectLst>
            <a:outerShdw blurRad="50800" dist="38100" dir="2700000" algn="tl" rotWithShape="0">
              <a:prstClr val="black">
                <a:alpha val="40000"/>
              </a:prstClr>
            </a:outerShdw>
          </a:effectLst>
        </p:spPr>
      </p:pic>
      <p:sp>
        <p:nvSpPr>
          <p:cNvPr id="3" name="线形标注 2(带边框和强调线) 2"/>
          <p:cNvSpPr/>
          <p:nvPr/>
        </p:nvSpPr>
        <p:spPr>
          <a:xfrm>
            <a:off x="5281295" y="2432557"/>
            <a:ext cx="6495415" cy="1038225"/>
          </a:xfrm>
          <a:prstGeom prst="accentBorderCallout2">
            <a:avLst>
              <a:gd name="adj1" fmla="val 18750"/>
              <a:gd name="adj2" fmla="val -8333"/>
              <a:gd name="adj3" fmla="val 18750"/>
              <a:gd name="adj4" fmla="val -16667"/>
              <a:gd name="adj5" fmla="val 83853"/>
              <a:gd name="adj6" fmla="val -28057"/>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rgbClr val="044AFA"/>
                </a:solidFill>
                <a:latin typeface="+mj-ea"/>
                <a:ea typeface="+mj-ea"/>
              </a:rPr>
              <a:t>学校（机构）标识码：</a:t>
            </a:r>
            <a:r>
              <a:rPr lang="zh-CN" altLang="en-US" dirty="0">
                <a:solidFill>
                  <a:srgbClr val="44546A"/>
                </a:solidFill>
                <a:latin typeface="+mj-ea"/>
                <a:ea typeface="+mj-ea"/>
              </a:rPr>
              <a:t>指由教育部按照国家标准及编码规则编制，赋予每一个学校（机构）在全国范围内唯一的、始终不变的识别标识码。共</a:t>
            </a:r>
            <a:r>
              <a:rPr lang="en-US" altLang="zh-CN" dirty="0">
                <a:solidFill>
                  <a:srgbClr val="44546A"/>
                </a:solidFill>
                <a:latin typeface="+mj-ea"/>
                <a:ea typeface="+mj-ea"/>
              </a:rPr>
              <a:t>10</a:t>
            </a:r>
            <a:r>
              <a:rPr lang="zh-CN" altLang="en-US" dirty="0">
                <a:solidFill>
                  <a:srgbClr val="44546A"/>
                </a:solidFill>
                <a:latin typeface="+mj-ea"/>
                <a:ea typeface="+mj-ea"/>
              </a:rPr>
              <a:t>位。</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645160"/>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3600" b="1" dirty="0">
                <a:solidFill>
                  <a:srgbClr val="044AFA"/>
                </a:solidFill>
                <a:latin typeface="+mj-ea"/>
                <a:ea typeface="+mj-ea"/>
                <a:cs typeface="+mj-ea"/>
                <a:sym typeface="+mn-ea"/>
              </a:rPr>
              <a:t>1</a:t>
            </a:r>
            <a:r>
              <a:rPr lang="en-US" altLang="zh-CN" sz="2400" b="1" dirty="0">
                <a:solidFill>
                  <a:schemeClr val="tx2"/>
                </a:solidFill>
                <a:latin typeface="+mj-ea"/>
                <a:ea typeface="+mj-ea"/>
                <a:cs typeface="+mj-ea"/>
                <a:sym typeface="+mn-ea"/>
              </a:rPr>
              <a:t>001 </a:t>
            </a:r>
            <a:r>
              <a:rPr lang="zh-CN" altLang="en-US" sz="2400" b="1" dirty="0">
                <a:solidFill>
                  <a:schemeClr val="tx2"/>
                </a:solidFill>
                <a:latin typeface="+mj-ea"/>
                <a:ea typeface="+mj-ea"/>
                <a:cs typeface="+mj-ea"/>
              </a:rPr>
              <a:t>学校基本情况</a:t>
            </a:r>
            <a:r>
              <a:rPr lang="en-US" altLang="zh-CN" sz="2400" b="1" dirty="0">
                <a:solidFill>
                  <a:schemeClr val="tx2"/>
                </a:solidFill>
                <a:latin typeface="+mj-ea"/>
                <a:ea typeface="+mj-ea"/>
                <a:cs typeface="+mj-ea"/>
              </a:rPr>
              <a:t> </a:t>
            </a:r>
          </a:p>
        </p:txBody>
      </p:sp>
      <p:pic>
        <p:nvPicPr>
          <p:cNvPr id="5" name="图片 4"/>
          <p:cNvPicPr>
            <a:picLocks noChangeAspect="1"/>
          </p:cNvPicPr>
          <p:nvPr/>
        </p:nvPicPr>
        <p:blipFill>
          <a:blip r:embed="rId4"/>
          <a:srcRect t="51429"/>
          <a:stretch>
            <a:fillRect/>
          </a:stretch>
        </p:blipFill>
        <p:spPr>
          <a:xfrm>
            <a:off x="601980" y="1457325"/>
            <a:ext cx="7964170" cy="4638040"/>
          </a:xfrm>
          <a:prstGeom prst="rect">
            <a:avLst/>
          </a:prstGeom>
          <a:ln>
            <a:solidFill>
              <a:srgbClr val="44546A"/>
            </a:solidFill>
          </a:ln>
          <a:effectLst>
            <a:outerShdw blurRad="50800" dist="38100" dir="2700000" algn="tl" rotWithShape="0">
              <a:prstClr val="black">
                <a:alpha val="40000"/>
              </a:prstClr>
            </a:outerShdw>
          </a:effectLst>
        </p:spPr>
      </p:pic>
      <p:grpSp>
        <p:nvGrpSpPr>
          <p:cNvPr id="2" name="组合 1"/>
          <p:cNvGrpSpPr/>
          <p:nvPr/>
        </p:nvGrpSpPr>
        <p:grpSpPr>
          <a:xfrm>
            <a:off x="6309360" y="4194810"/>
            <a:ext cx="5278755" cy="1196340"/>
            <a:chOff x="9783" y="6923"/>
            <a:chExt cx="8313" cy="1884"/>
          </a:xfrm>
        </p:grpSpPr>
        <p:pic>
          <p:nvPicPr>
            <p:cNvPr id="3" name="图片 2" descr="问号"/>
            <p:cNvPicPr>
              <a:picLocks noChangeAspect="1"/>
            </p:cNvPicPr>
            <p:nvPr/>
          </p:nvPicPr>
          <p:blipFill>
            <a:blip r:embed="rId5" cstate="print">
              <a:extLst>
                <a:ext uri="{96DAC541-7B7A-43D3-8B79-37D633B846F1}">
                  <asvg:svgBlip xmlns:asvg="http://schemas.microsoft.com/office/drawing/2016/SVG/main" r:embed="rId6"/>
                </a:ext>
              </a:extLst>
            </a:blip>
            <a:stretch>
              <a:fillRect/>
            </a:stretch>
          </p:blipFill>
          <p:spPr>
            <a:xfrm>
              <a:off x="17200" y="6923"/>
              <a:ext cx="895" cy="970"/>
            </a:xfrm>
            <a:prstGeom prst="rect">
              <a:avLst/>
            </a:prstGeom>
          </p:spPr>
        </p:pic>
        <p:sp>
          <p:nvSpPr>
            <p:cNvPr id="6" name="圆角矩形 5"/>
            <p:cNvSpPr/>
            <p:nvPr/>
          </p:nvSpPr>
          <p:spPr>
            <a:xfrm>
              <a:off x="9783" y="8108"/>
              <a:ext cx="8313" cy="699"/>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有多种接入互联网、供水方式，如何填报？</a:t>
              </a:r>
            </a:p>
          </p:txBody>
        </p:sp>
      </p:grpSp>
      <p:sp>
        <p:nvSpPr>
          <p:cNvPr id="10" name="矩形 9"/>
          <p:cNvSpPr/>
          <p:nvPr/>
        </p:nvSpPr>
        <p:spPr>
          <a:xfrm>
            <a:off x="601980" y="5833745"/>
            <a:ext cx="5707380" cy="260985"/>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4"/>
          <a:stretch>
            <a:fillRect/>
          </a:stretch>
        </p:blipFill>
        <p:spPr>
          <a:xfrm>
            <a:off x="566390" y="1430000"/>
            <a:ext cx="4583727" cy="5134089"/>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1203 </a:t>
            </a:r>
            <a:r>
              <a:rPr lang="zh-CN" altLang="en-US" sz="2400" b="1" dirty="0">
                <a:solidFill>
                  <a:schemeClr val="tx2"/>
                </a:solidFill>
                <a:latin typeface="+mj-ea"/>
                <a:ea typeface="+mj-ea"/>
                <a:cs typeface="+mj-ea"/>
              </a:rPr>
              <a:t>职业教育学校基本情况</a:t>
            </a:r>
            <a:r>
              <a:rPr lang="zh-CN" altLang="en-US" sz="2400" b="1" dirty="0">
                <a:solidFill>
                  <a:schemeClr val="tx2"/>
                </a:solidFill>
                <a:latin typeface="+mj-ea"/>
                <a:ea typeface="+mj-ea"/>
                <a:cs typeface="+mj-ea"/>
                <a:sym typeface="+mn-ea"/>
              </a:rPr>
              <a:t>（续）</a:t>
            </a:r>
            <a:endParaRPr lang="zh-CN" altLang="en-US" sz="2400" b="1" dirty="0">
              <a:solidFill>
                <a:schemeClr val="tx2"/>
              </a:solidFill>
              <a:latin typeface="+mj-ea"/>
              <a:ea typeface="+mj-ea"/>
              <a:cs typeface="+mj-ea"/>
            </a:endParaRPr>
          </a:p>
        </p:txBody>
      </p:sp>
      <p:sp>
        <p:nvSpPr>
          <p:cNvPr id="13" name="线形标注 2(带边框和强调线) 12"/>
          <p:cNvSpPr/>
          <p:nvPr/>
        </p:nvSpPr>
        <p:spPr>
          <a:xfrm>
            <a:off x="4657056" y="3204248"/>
            <a:ext cx="6834505" cy="736600"/>
          </a:xfrm>
          <a:prstGeom prst="accentBorderCallout2">
            <a:avLst>
              <a:gd name="adj1" fmla="val 18750"/>
              <a:gd name="adj2" fmla="val -8333"/>
              <a:gd name="adj3" fmla="val 18750"/>
              <a:gd name="adj4" fmla="val -16667"/>
              <a:gd name="adj5" fmla="val 279741"/>
              <a:gd name="adj6" fmla="val -35250"/>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Font typeface="Arial" panose="020B0604020202020204" pitchFamily="34" charset="0"/>
              <a:buChar char="•"/>
            </a:pPr>
            <a:r>
              <a:rPr lang="zh-CN" altLang="en-US" b="1" dirty="0">
                <a:solidFill>
                  <a:schemeClr val="accent1"/>
                </a:solidFill>
                <a:latin typeface="+mj-ea"/>
                <a:ea typeface="+mj-ea"/>
              </a:rPr>
              <a:t>在校生中住宿生：</a:t>
            </a:r>
            <a:r>
              <a:rPr lang="zh-CN" altLang="en-US" dirty="0">
                <a:solidFill>
                  <a:srgbClr val="44546A"/>
                </a:solidFill>
                <a:latin typeface="+mj-ea"/>
                <a:ea typeface="+mj-ea"/>
              </a:rPr>
              <a:t>在学校（办学点）统一管理的学生宿舍（公寓）里住宿的学生。</a:t>
            </a:r>
          </a:p>
        </p:txBody>
      </p:sp>
      <p:sp>
        <p:nvSpPr>
          <p:cNvPr id="11" name="线形标注 2(带边框和强调线) 10"/>
          <p:cNvSpPr/>
          <p:nvPr/>
        </p:nvSpPr>
        <p:spPr>
          <a:xfrm>
            <a:off x="4598804" y="3449237"/>
            <a:ext cx="6834505" cy="1029970"/>
          </a:xfrm>
          <a:prstGeom prst="accentBorderCallout2">
            <a:avLst>
              <a:gd name="adj1" fmla="val 18750"/>
              <a:gd name="adj2" fmla="val -8333"/>
              <a:gd name="adj3" fmla="val 18750"/>
              <a:gd name="adj4" fmla="val -16667"/>
              <a:gd name="adj5" fmla="val 258076"/>
              <a:gd name="adj6" fmla="val -36263"/>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buFont typeface="Arial" panose="020B0604020202020204" pitchFamily="34" charset="0"/>
              <a:buChar char="•"/>
            </a:pPr>
            <a:r>
              <a:rPr lang="zh-CN" altLang="en-US" b="1" dirty="0">
                <a:solidFill>
                  <a:schemeClr val="accent1"/>
                </a:solidFill>
                <a:latin typeface="+mj-ea"/>
                <a:ea typeface="+mj-ea"/>
              </a:rPr>
              <a:t>实有床位数：</a:t>
            </a:r>
            <a:r>
              <a:rPr lang="zh-CN" altLang="en-US" dirty="0">
                <a:solidFill>
                  <a:srgbClr val="44546A"/>
                </a:solidFill>
                <a:latin typeface="+mj-ea"/>
                <a:ea typeface="+mj-ea"/>
              </a:rPr>
              <a:t>截至统计时点</a:t>
            </a:r>
            <a:r>
              <a:rPr lang="zh-CN" altLang="en-US" strike="sngStrike" dirty="0">
                <a:solidFill>
                  <a:srgbClr val="44546A"/>
                </a:solidFill>
                <a:highlight>
                  <a:srgbClr val="FFFF00"/>
                </a:highlight>
                <a:latin typeface="+mj-ea"/>
                <a:ea typeface="+mj-ea"/>
              </a:rPr>
              <a:t>（</a:t>
            </a:r>
            <a:r>
              <a:rPr lang="en-US" altLang="zh-CN" strike="sngStrike" dirty="0">
                <a:solidFill>
                  <a:srgbClr val="44546A"/>
                </a:solidFill>
                <a:highlight>
                  <a:srgbClr val="FFFF00"/>
                </a:highlight>
                <a:latin typeface="+mj-ea"/>
                <a:ea typeface="+mj-ea"/>
              </a:rPr>
              <a:t>9</a:t>
            </a:r>
            <a:r>
              <a:rPr lang="zh-CN" altLang="en-US" strike="sngStrike" dirty="0">
                <a:solidFill>
                  <a:srgbClr val="44546A"/>
                </a:solidFill>
                <a:highlight>
                  <a:srgbClr val="FFFF00"/>
                </a:highlight>
                <a:latin typeface="+mj-ea"/>
                <a:ea typeface="+mj-ea"/>
              </a:rPr>
              <a:t>月</a:t>
            </a:r>
            <a:r>
              <a:rPr lang="en-US" altLang="zh-CN" strike="sngStrike" dirty="0">
                <a:solidFill>
                  <a:srgbClr val="44546A"/>
                </a:solidFill>
                <a:highlight>
                  <a:srgbClr val="FFFF00"/>
                </a:highlight>
                <a:latin typeface="+mj-ea"/>
                <a:ea typeface="+mj-ea"/>
              </a:rPr>
              <a:t>1</a:t>
            </a:r>
            <a:r>
              <a:rPr lang="zh-CN" altLang="en-US" strike="sngStrike" dirty="0">
                <a:solidFill>
                  <a:srgbClr val="44546A"/>
                </a:solidFill>
                <a:highlight>
                  <a:srgbClr val="FFFF00"/>
                </a:highlight>
                <a:latin typeface="+mj-ea"/>
                <a:ea typeface="+mj-ea"/>
              </a:rPr>
              <a:t>日）</a:t>
            </a:r>
            <a:r>
              <a:rPr lang="zh-CN" altLang="en-US" dirty="0">
                <a:solidFill>
                  <a:srgbClr val="44546A"/>
                </a:solidFill>
                <a:latin typeface="+mj-ea"/>
                <a:ea typeface="+mj-ea"/>
              </a:rPr>
              <a:t>，学校实际拥有的可提供给在校生住宿的床位数。包括</a:t>
            </a:r>
            <a:r>
              <a:rPr lang="zh-CN" altLang="en-US" u="sng" dirty="0">
                <a:solidFill>
                  <a:srgbClr val="44546A"/>
                </a:solidFill>
                <a:latin typeface="+mj-ea"/>
                <a:ea typeface="+mj-ea"/>
              </a:rPr>
              <a:t>学校产权</a:t>
            </a:r>
            <a:r>
              <a:rPr lang="zh-CN" altLang="en-US" dirty="0">
                <a:solidFill>
                  <a:srgbClr val="44546A"/>
                </a:solidFill>
                <a:latin typeface="+mj-ea"/>
                <a:ea typeface="+mj-ea"/>
              </a:rPr>
              <a:t>的和学校在校外</a:t>
            </a:r>
            <a:r>
              <a:rPr lang="zh-CN" altLang="en-US" u="sng" dirty="0">
                <a:solidFill>
                  <a:srgbClr val="44546A"/>
                </a:solidFill>
                <a:latin typeface="+mj-ea"/>
                <a:ea typeface="+mj-ea"/>
              </a:rPr>
              <a:t>统一租用的非学校产权</a:t>
            </a:r>
            <a:r>
              <a:rPr lang="zh-CN" altLang="en-US" dirty="0">
                <a:solidFill>
                  <a:srgbClr val="44546A"/>
                </a:solidFill>
                <a:latin typeface="+mj-ea"/>
                <a:ea typeface="+mj-ea"/>
              </a:rPr>
              <a:t>的床位数</a:t>
            </a:r>
          </a:p>
        </p:txBody>
      </p:sp>
      <p:sp>
        <p:nvSpPr>
          <p:cNvPr id="9" name="线形标注 2(带边框和强调线) 8"/>
          <p:cNvSpPr/>
          <p:nvPr/>
        </p:nvSpPr>
        <p:spPr>
          <a:xfrm>
            <a:off x="4791105" y="1775909"/>
            <a:ext cx="6834505" cy="788670"/>
          </a:xfrm>
          <a:prstGeom prst="accentBorderCallout2">
            <a:avLst>
              <a:gd name="adj1" fmla="val 18750"/>
              <a:gd name="adj2" fmla="val -8333"/>
              <a:gd name="adj3" fmla="val 18750"/>
              <a:gd name="adj4" fmla="val -16667"/>
              <a:gd name="adj5" fmla="val 19484"/>
              <a:gd name="adj6" fmla="val -38037"/>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Font typeface="Arial" panose="020B0604020202020204" pitchFamily="34" charset="0"/>
              <a:buChar char="•"/>
            </a:pPr>
            <a:r>
              <a:rPr lang="zh-CN" altLang="en-US" b="1" dirty="0">
                <a:solidFill>
                  <a:schemeClr val="accent1"/>
                </a:solidFill>
                <a:latin typeface="+mj-ea"/>
                <a:ea typeface="+mj-ea"/>
              </a:rPr>
              <a:t>校外实习实训场所：</a:t>
            </a:r>
            <a:r>
              <a:rPr lang="zh-CN" altLang="en-US" dirty="0">
                <a:solidFill>
                  <a:srgbClr val="44546A"/>
                </a:solidFill>
                <a:latin typeface="+mj-ea"/>
                <a:ea typeface="+mj-ea"/>
              </a:rPr>
              <a:t>在学校外，校企</a:t>
            </a:r>
            <a:r>
              <a:rPr lang="zh-CN" altLang="en-US" u="sng" dirty="0">
                <a:solidFill>
                  <a:srgbClr val="44546A"/>
                </a:solidFill>
                <a:latin typeface="+mj-ea"/>
                <a:ea typeface="+mj-ea"/>
              </a:rPr>
              <a:t>签订合作协议</a:t>
            </a:r>
            <a:r>
              <a:rPr lang="zh-CN" altLang="en-US" dirty="0">
                <a:solidFill>
                  <a:srgbClr val="44546A"/>
                </a:solidFill>
                <a:latin typeface="+mj-ea"/>
                <a:ea typeface="+mj-ea"/>
              </a:rPr>
              <a:t>的为在校生开展实习实训教学活动的场所</a:t>
            </a:r>
          </a:p>
        </p:txBody>
      </p:sp>
      <p:sp>
        <p:nvSpPr>
          <p:cNvPr id="10" name="矩形 9"/>
          <p:cNvSpPr/>
          <p:nvPr/>
        </p:nvSpPr>
        <p:spPr>
          <a:xfrm>
            <a:off x="566390" y="2019300"/>
            <a:ext cx="1757710" cy="1815465"/>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线形标注 2(带边框和强调线) 10"/>
          <p:cNvSpPr/>
          <p:nvPr/>
        </p:nvSpPr>
        <p:spPr>
          <a:xfrm>
            <a:off x="4047490" y="5017567"/>
            <a:ext cx="7444071" cy="951230"/>
          </a:xfrm>
          <a:prstGeom prst="accentBorderCallout2">
            <a:avLst>
              <a:gd name="adj1" fmla="val 18750"/>
              <a:gd name="adj2" fmla="val -8333"/>
              <a:gd name="adj3" fmla="val 18750"/>
              <a:gd name="adj4" fmla="val -16667"/>
              <a:gd name="adj5" fmla="val -151295"/>
              <a:gd name="adj6" fmla="val -2920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zh-CN" altLang="en-US" dirty="0">
                <a:solidFill>
                  <a:srgbClr val="FF0000"/>
                </a:solidFill>
                <a:latin typeface="+mj-ea"/>
              </a:rPr>
              <a:t>调查制度和</a:t>
            </a:r>
            <a:r>
              <a:rPr lang="zh-CN" altLang="en-US" dirty="0">
                <a:solidFill>
                  <a:srgbClr val="FF0000"/>
                </a:solidFill>
                <a:latin typeface="+mj-ea"/>
                <a:ea typeface="+mj-ea"/>
              </a:rPr>
              <a:t>系统中应届毕业生就业人数、应届毕业生升学人数等相关指标表格封闭，不再填报。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xit" presetSubtype="0" fill="hold" grpId="2" nodeType="with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animBg="1"/>
      <p:bldP spid="13" grpId="2" bldLvl="0" animBg="1"/>
      <p:bldP spid="11" grpId="0" bldLvl="0" animBg="1"/>
      <p:bldP spid="11" grpId="1" animBg="1"/>
      <p:bldP spid="11" grpId="2" bldLvl="0" animBg="1"/>
      <p:bldP spid="9" grpId="0" bldLvl="0" animBg="1"/>
      <p:bldP spid="9" grpId="1" animBg="1"/>
      <p:bldP spid="9" grpId="2" bldLvl="0" animBg="1"/>
      <p:bldP spid="10" grpId="0" bldLvl="0" animBg="1"/>
      <p:bldP spid="12" grpId="0" bldLvl="0" animBg="1"/>
      <p:bldP spid="12"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custDataLst>
              <p:tags r:id="rId1"/>
            </p:custDataLst>
          </p:nvPr>
        </p:nvSpPr>
        <p:spPr>
          <a:xfrm>
            <a:off x="955040" y="2529205"/>
            <a:ext cx="10461625" cy="1938020"/>
          </a:xfrm>
          <a:prstGeom prst="rect">
            <a:avLst/>
          </a:prstGeom>
          <a:noFill/>
        </p:spPr>
        <p:txBody>
          <a:bodyPr vert="horz" wrap="square" rtlCol="0">
            <a:spAutoFit/>
          </a:bodyPr>
          <a:lstStyle/>
          <a:p>
            <a:r>
              <a:rPr lang="zh-CN" altLang="en-US" sz="6000" b="1" dirty="0">
                <a:solidFill>
                  <a:srgbClr val="44546A"/>
                </a:solidFill>
                <a:latin typeface="+mj-lt"/>
                <a:ea typeface="+mj-ea"/>
              </a:rPr>
              <a:t>教育事业综合统计调查制度</a:t>
            </a:r>
          </a:p>
          <a:p>
            <a:r>
              <a:rPr lang="zh-CN" altLang="en-US" sz="6000" b="1" dirty="0">
                <a:solidFill>
                  <a:srgbClr val="044AFA"/>
                </a:solidFill>
                <a:latin typeface="+mj-lt"/>
                <a:ea typeface="+mj-ea"/>
              </a:rPr>
              <a:t>总体介绍</a:t>
            </a:r>
          </a:p>
        </p:txBody>
      </p:sp>
      <p:sp>
        <p:nvSpPr>
          <p:cNvPr id="4" name="文本框 3"/>
          <p:cNvSpPr txBox="1"/>
          <p:nvPr>
            <p:custDataLst>
              <p:tags r:id="rId2"/>
            </p:custDataLst>
          </p:nvPr>
        </p:nvSpPr>
        <p:spPr>
          <a:xfrm>
            <a:off x="1703819" y="2002152"/>
            <a:ext cx="4347946" cy="521970"/>
          </a:xfrm>
          <a:prstGeom prst="rect">
            <a:avLst/>
          </a:prstGeom>
          <a:noFill/>
        </p:spPr>
        <p:txBody>
          <a:bodyPr vert="horz" wrap="square" rtlCol="0">
            <a:spAutoFit/>
          </a:bodyPr>
          <a:lstStyle/>
          <a:p>
            <a:r>
              <a:rPr lang="en-US" altLang="zh-CN" sz="2800" b="1" dirty="0">
                <a:solidFill>
                  <a:srgbClr val="044AFA"/>
                </a:solidFill>
                <a:latin typeface="Arial" panose="020B0604020202020204" pitchFamily="34" charset="0"/>
                <a:ea typeface="+mj-ea"/>
                <a:cs typeface="Arial" panose="020B0604020202020204" pitchFamily="34" charset="0"/>
              </a:rPr>
              <a:t>Part One</a:t>
            </a:r>
          </a:p>
        </p:txBody>
      </p:sp>
      <p:cxnSp>
        <p:nvCxnSpPr>
          <p:cNvPr id="9" name="直接连接符 8"/>
          <p:cNvCxnSpPr/>
          <p:nvPr/>
        </p:nvCxnSpPr>
        <p:spPr>
          <a:xfrm>
            <a:off x="1048260" y="2345819"/>
            <a:ext cx="576901" cy="0"/>
          </a:xfrm>
          <a:prstGeom prst="line">
            <a:avLst/>
          </a:prstGeom>
          <a:ln w="19050">
            <a:solidFill>
              <a:srgbClr val="044AF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50886" y="1346936"/>
            <a:ext cx="0" cy="1613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custDataLst>
              <p:tags r:id="rId3"/>
            </p:custDataLst>
          </p:nvPr>
        </p:nvSpPr>
        <p:spPr>
          <a:xfrm>
            <a:off x="11335207" y="1831655"/>
            <a:ext cx="1024090" cy="1144609"/>
          </a:xfrm>
          <a:prstGeom prst="rect">
            <a:avLst/>
          </a:prstGeom>
          <a:noFill/>
        </p:spPr>
        <p:txBody>
          <a:bodyPr vert="horz" wrap="square" rtlCol="0">
            <a:spAutoFit/>
          </a:bodyPr>
          <a:lstStyle/>
          <a:p>
            <a:pPr>
              <a:lnSpc>
                <a:spcPct val="200000"/>
              </a:lnSpc>
            </a:pPr>
            <a:r>
              <a:rPr lang="en-US" altLang="zh-CN" sz="1200" b="1" dirty="0">
                <a:solidFill>
                  <a:srgbClr val="044AFA"/>
                </a:solidFill>
                <a:latin typeface="微软雅黑" panose="020B0503020204020204" charset="-122"/>
                <a:ea typeface="微软雅黑" panose="020B0503020204020204" charset="-122"/>
              </a:rPr>
              <a:t>01</a:t>
            </a:r>
          </a:p>
          <a:p>
            <a:pPr>
              <a:lnSpc>
                <a:spcPct val="200000"/>
              </a:lnSpc>
            </a:pPr>
            <a:r>
              <a:rPr lang="en-US" altLang="zh-CN" sz="1200" b="1" dirty="0">
                <a:solidFill>
                  <a:schemeClr val="bg2">
                    <a:lumMod val="75000"/>
                  </a:schemeClr>
                </a:solidFill>
                <a:latin typeface="微软雅黑" panose="020B0503020204020204" charset="-122"/>
                <a:ea typeface="微软雅黑" panose="020B0503020204020204" charset="-122"/>
              </a:rPr>
              <a:t>02</a:t>
            </a:r>
          </a:p>
          <a:p>
            <a:pPr>
              <a:lnSpc>
                <a:spcPct val="200000"/>
              </a:lnSpc>
            </a:pPr>
            <a:r>
              <a:rPr lang="en-US" altLang="zh-CN" sz="1200" b="1" dirty="0">
                <a:solidFill>
                  <a:schemeClr val="bg2">
                    <a:lumMod val="75000"/>
                  </a:schemeClr>
                </a:solidFill>
                <a:latin typeface="微软雅黑" panose="020B0503020204020204" charset="-122"/>
                <a:ea typeface="微软雅黑" panose="020B0503020204020204" charset="-122"/>
              </a:rPr>
              <a:t>03</a:t>
            </a:r>
          </a:p>
        </p:txBody>
      </p:sp>
      <p:cxnSp>
        <p:nvCxnSpPr>
          <p:cNvPr id="27" name="直接连接符 26"/>
          <p:cNvCxnSpPr/>
          <p:nvPr/>
        </p:nvCxnSpPr>
        <p:spPr>
          <a:xfrm>
            <a:off x="10572642" y="2100457"/>
            <a:ext cx="563671" cy="0"/>
          </a:xfrm>
          <a:prstGeom prst="line">
            <a:avLst/>
          </a:prstGeom>
          <a:ln>
            <a:solidFill>
              <a:srgbClr val="2C70FF"/>
            </a:solidFill>
          </a:ln>
        </p:spPr>
        <p:style>
          <a:lnRef idx="1">
            <a:schemeClr val="accent1"/>
          </a:lnRef>
          <a:fillRef idx="0">
            <a:schemeClr val="accent1"/>
          </a:fillRef>
          <a:effectRef idx="0">
            <a:schemeClr val="accent1"/>
          </a:effectRef>
          <a:fontRef idx="minor">
            <a:schemeClr val="tx1"/>
          </a:fontRef>
        </p:style>
      </p:cxnSp>
      <p:pic>
        <p:nvPicPr>
          <p:cNvPr id="51" name="图形 5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805786" y="6143342"/>
            <a:ext cx="187891" cy="187891"/>
          </a:xfrm>
          <a:prstGeom prst="rect">
            <a:avLst/>
          </a:prstGeom>
        </p:spPr>
      </p:pic>
    </p:spTree>
    <p:extLst>
      <p:ext uri="{BB962C8B-B14F-4D97-AF65-F5344CB8AC3E}">
        <p14:creationId xmlns:p14="http://schemas.microsoft.com/office/powerpoint/2010/main" val="3948217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srcRect/>
          <a:stretch>
            <a:fillRect/>
          </a:stretch>
        </p:blipFill>
        <p:spPr bwMode="auto">
          <a:xfrm>
            <a:off x="554037" y="1236663"/>
            <a:ext cx="9883251" cy="5233987"/>
          </a:xfrm>
          <a:prstGeom prst="rect">
            <a:avLst/>
          </a:prstGeom>
          <a:noFill/>
          <a:ln w="9525">
            <a:noFill/>
            <a:miter lim="800000"/>
            <a:headEnd/>
            <a:tailEnd/>
          </a:ln>
          <a:effectLst/>
        </p:spPr>
      </p:pic>
      <p:cxnSp>
        <p:nvCxnSpPr>
          <p:cNvPr id="4" name="直接连接符 3"/>
          <p:cNvCxnSpPr/>
          <p:nvPr/>
        </p:nvCxnSpPr>
        <p:spPr>
          <a:xfrm>
            <a:off x="983786" y="984885"/>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1203 </a:t>
            </a:r>
            <a:r>
              <a:rPr lang="zh-CN" altLang="en-US" sz="2400" b="1" dirty="0">
                <a:solidFill>
                  <a:schemeClr val="tx2"/>
                </a:solidFill>
                <a:latin typeface="+mj-ea"/>
                <a:ea typeface="+mj-ea"/>
                <a:cs typeface="+mj-ea"/>
                <a:sym typeface="+mn-ea"/>
              </a:rPr>
              <a:t>职业教育学校基本情况（续）</a:t>
            </a:r>
            <a:endParaRPr lang="zh-CN" altLang="en-US" sz="2400" dirty="0">
              <a:solidFill>
                <a:schemeClr val="tx2"/>
              </a:solidFill>
              <a:latin typeface="+mj-lt"/>
              <a:ea typeface="+mj-ea"/>
            </a:endParaRPr>
          </a:p>
        </p:txBody>
      </p:sp>
      <p:sp>
        <p:nvSpPr>
          <p:cNvPr id="9" name="线形标注 2(带边框和强调线) 8"/>
          <p:cNvSpPr/>
          <p:nvPr/>
        </p:nvSpPr>
        <p:spPr>
          <a:xfrm>
            <a:off x="4267200" y="770890"/>
            <a:ext cx="7026275" cy="1013460"/>
          </a:xfrm>
          <a:prstGeom prst="accentBorderCallout2">
            <a:avLst>
              <a:gd name="adj1" fmla="val 18750"/>
              <a:gd name="adj2" fmla="val -8333"/>
              <a:gd name="adj3" fmla="val 18750"/>
              <a:gd name="adj4" fmla="val -16667"/>
              <a:gd name="adj5" fmla="val 76463"/>
              <a:gd name="adj6" fmla="val -25075"/>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chemeClr val="accent1"/>
                </a:solidFill>
                <a:latin typeface="+mj-ea"/>
                <a:ea typeface="+mj-ea"/>
              </a:rPr>
              <a:t>学校附属医院：</a:t>
            </a:r>
            <a:r>
              <a:rPr lang="zh-CN" altLang="en-US" dirty="0">
                <a:solidFill>
                  <a:srgbClr val="44546A"/>
                </a:solidFill>
                <a:latin typeface="+mj-ea"/>
                <a:ea typeface="+mj-ea"/>
              </a:rPr>
              <a:t>在</a:t>
            </a:r>
            <a:r>
              <a:rPr lang="zh-CN" altLang="en-US" u="sng" dirty="0">
                <a:solidFill>
                  <a:srgbClr val="44546A"/>
                </a:solidFill>
                <a:latin typeface="+mj-ea"/>
                <a:ea typeface="+mj-ea"/>
              </a:rPr>
              <a:t>省级以上教育、卫生行政部门批准备案</a:t>
            </a:r>
            <a:r>
              <a:rPr lang="zh-CN" altLang="en-US" dirty="0">
                <a:solidFill>
                  <a:srgbClr val="44546A"/>
                </a:solidFill>
                <a:latin typeface="+mj-ea"/>
                <a:ea typeface="+mj-ea"/>
              </a:rPr>
              <a:t>或省级以上</a:t>
            </a:r>
            <a:r>
              <a:rPr lang="zh-CN" altLang="en-US" u="sng" dirty="0">
                <a:solidFill>
                  <a:srgbClr val="44546A"/>
                </a:solidFill>
                <a:latin typeface="+mj-ea"/>
                <a:ea typeface="+mj-ea"/>
              </a:rPr>
              <a:t>编制部门批准</a:t>
            </a:r>
            <a:r>
              <a:rPr lang="zh-CN" altLang="en-US" dirty="0">
                <a:solidFill>
                  <a:srgbClr val="44546A"/>
                </a:solidFill>
                <a:latin typeface="+mj-ea"/>
                <a:ea typeface="+mj-ea"/>
              </a:rPr>
              <a:t>为附属医院的医疗机构，承担1个以上专业的全程临床教育教学任务</a:t>
            </a:r>
          </a:p>
        </p:txBody>
      </p:sp>
      <p:sp>
        <p:nvSpPr>
          <p:cNvPr id="8" name="圆角矩形 7"/>
          <p:cNvSpPr/>
          <p:nvPr/>
        </p:nvSpPr>
        <p:spPr>
          <a:xfrm>
            <a:off x="4330065" y="2019001"/>
            <a:ext cx="7026275" cy="1260774"/>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har char="•"/>
            </a:pPr>
            <a:r>
              <a:rPr lang="zh-CN" altLang="en-US" b="1" dirty="0">
                <a:solidFill>
                  <a:schemeClr val="accent1"/>
                </a:solidFill>
                <a:latin typeface="+mj-ea"/>
                <a:ea typeface="+mj-ea"/>
                <a:sym typeface="+mn-ea"/>
              </a:rPr>
              <a:t>学校设立的奖学金：</a:t>
            </a:r>
            <a:r>
              <a:rPr lang="zh-CN" altLang="en-US" u="sng" dirty="0">
                <a:solidFill>
                  <a:srgbClr val="44546A"/>
                </a:solidFill>
                <a:latin typeface="+mj-ea"/>
                <a:ea typeface="+mj-ea"/>
                <a:sym typeface="+mn-ea"/>
              </a:rPr>
              <a:t>指学校设立发放的各类学生奖学金，包括学校、社会组织及企事业单位、校友、个人出资设立的奖学金，不包括国家设立的奖学金，不包括助学金。</a:t>
            </a:r>
          </a:p>
        </p:txBody>
      </p:sp>
      <p:grpSp>
        <p:nvGrpSpPr>
          <p:cNvPr id="10" name="组合 9"/>
          <p:cNvGrpSpPr/>
          <p:nvPr/>
        </p:nvGrpSpPr>
        <p:grpSpPr>
          <a:xfrm>
            <a:off x="4332007" y="4313942"/>
            <a:ext cx="6960870" cy="592455"/>
            <a:chOff x="9165" y="7959"/>
            <a:chExt cx="10962" cy="933"/>
          </a:xfrm>
        </p:grpSpPr>
        <p:sp>
          <p:nvSpPr>
            <p:cNvPr id="3" name="圆角矩形 2"/>
            <p:cNvSpPr/>
            <p:nvPr/>
          </p:nvSpPr>
          <p:spPr>
            <a:xfrm>
              <a:off x="10241" y="7959"/>
              <a:ext cx="9886" cy="873"/>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a:solidFill>
                    <a:srgbClr val="44546A"/>
                  </a:solidFill>
                  <a:latin typeface="+mj-ea"/>
                  <a:ea typeface="+mj-ea"/>
                  <a:sym typeface="+mn-ea"/>
                </a:rPr>
                <a:t>Q</a:t>
              </a:r>
              <a:r>
                <a:rPr lang="zh-CN" altLang="en-US">
                  <a:solidFill>
                    <a:srgbClr val="44546A"/>
                  </a:solidFill>
                  <a:latin typeface="+mj-ea"/>
                  <a:ea typeface="+mj-ea"/>
                  <a:sym typeface="+mn-ea"/>
                </a:rPr>
                <a:t>：</a:t>
              </a:r>
              <a:r>
                <a:rPr lang="zh-CN" altLang="en-US" dirty="0">
                  <a:solidFill>
                    <a:srgbClr val="44546A"/>
                  </a:solidFill>
                  <a:latin typeface="+mj-ea"/>
                  <a:ea typeface="+mj-ea"/>
                  <a:sym typeface="+mn-ea"/>
                </a:rPr>
                <a:t>学校内部刊物（校报、校刊）是否可算作专业刊物？</a:t>
              </a:r>
            </a:p>
          </p:txBody>
        </p:sp>
        <p:pic>
          <p:nvPicPr>
            <p:cNvPr id="5" name="图片 4" descr="问号"/>
            <p:cNvPicPr>
              <a:picLocks noChangeAspect="1"/>
            </p:cNvPicPr>
            <p:nvPr/>
          </p:nvPicPr>
          <p:blipFill>
            <a:blip r:embed="rId5" cstate="print"/>
            <a:stretch>
              <a:fillRect/>
            </a:stretch>
          </p:blipFill>
          <p:spPr>
            <a:xfrm>
              <a:off x="9165" y="7960"/>
              <a:ext cx="859" cy="932"/>
            </a:xfrm>
            <a:prstGeom prst="rect">
              <a:avLst/>
            </a:prstGeom>
          </p:spPr>
        </p:pic>
      </p:grpSp>
      <p:sp>
        <p:nvSpPr>
          <p:cNvPr id="12" name="圆角矩形 11"/>
          <p:cNvSpPr/>
          <p:nvPr/>
        </p:nvSpPr>
        <p:spPr>
          <a:xfrm>
            <a:off x="4331335" y="3572510"/>
            <a:ext cx="6962775" cy="542925"/>
          </a:xfrm>
          <a:prstGeom prst="roundRect">
            <a:avLst>
              <a:gd name="adj" fmla="val 18245"/>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accent1"/>
                </a:solidFill>
                <a:latin typeface="+mj-ea"/>
                <a:ea typeface="+mj-ea"/>
                <a:sym typeface="+mn-ea"/>
              </a:rPr>
              <a:t>定期公开出版的专业刊物：</a:t>
            </a:r>
            <a:r>
              <a:rPr lang="zh-CN" altLang="en-US">
                <a:solidFill>
                  <a:srgbClr val="44546A"/>
                </a:solidFill>
                <a:latin typeface="+mj-ea"/>
                <a:ea typeface="+mj-ea"/>
                <a:sym typeface="+mn-ea"/>
              </a:rPr>
              <a:t>学校</a:t>
            </a:r>
            <a:r>
              <a:rPr lang="zh-CN" altLang="en-US" u="sng">
                <a:solidFill>
                  <a:srgbClr val="44546A"/>
                </a:solidFill>
                <a:latin typeface="+mj-ea"/>
                <a:ea typeface="+mj-ea"/>
                <a:sym typeface="+mn-ea"/>
              </a:rPr>
              <a:t>有正式刊号</a:t>
            </a:r>
            <a:r>
              <a:rPr lang="zh-CN" altLang="en-US">
                <a:solidFill>
                  <a:srgbClr val="44546A"/>
                </a:solidFill>
                <a:latin typeface="+mj-ea"/>
                <a:ea typeface="+mj-ea"/>
                <a:sym typeface="+mn-ea"/>
              </a:rPr>
              <a:t>，对外公开发行的刊物。</a:t>
            </a:r>
          </a:p>
        </p:txBody>
      </p:sp>
      <p:sp>
        <p:nvSpPr>
          <p:cNvPr id="7" name="圆角矩形 6"/>
          <p:cNvSpPr/>
          <p:nvPr/>
        </p:nvSpPr>
        <p:spPr>
          <a:xfrm>
            <a:off x="4267200" y="5106035"/>
            <a:ext cx="7026910" cy="517525"/>
          </a:xfrm>
          <a:prstGeom prst="roundRect">
            <a:avLst>
              <a:gd name="adj" fmla="val 14380"/>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校外实习实训场所、安全包围人员如果为</a:t>
            </a:r>
            <a:r>
              <a:rPr lang="en-US" altLang="zh-CN">
                <a:solidFill>
                  <a:srgbClr val="44546A"/>
                </a:solidFill>
                <a:latin typeface="+mj-ea"/>
                <a:ea typeface="+mj-ea"/>
                <a:sym typeface="+mn-ea"/>
              </a:rPr>
              <a:t>0</a:t>
            </a:r>
            <a:r>
              <a:rPr lang="zh-CN" altLang="en-US">
                <a:solidFill>
                  <a:srgbClr val="44546A"/>
                </a:solidFill>
                <a:latin typeface="+mj-ea"/>
                <a:ea typeface="+mj-ea"/>
                <a:sym typeface="+mn-ea"/>
              </a:rPr>
              <a:t>，建议核实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xit" presetSubtype="0" fill="hold" grpId="3" nodeType="withEffect">
                                  <p:stCondLst>
                                    <p:cond delay="0"/>
                                  </p:stCondLst>
                                  <p:childTnLst>
                                    <p:set>
                                      <p:cBhvr>
                                        <p:cTn id="12" dur="1" fill="hold">
                                          <p:stCondLst>
                                            <p:cond delay="0"/>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xit" presetSubtype="0" fill="hold" grpId="3" nodeType="with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10"/>
                                        </p:tgtEl>
                                        <p:attrNameLst>
                                          <p:attrName>style.visibility</p:attrName>
                                        </p:attrNameLst>
                                      </p:cBhvr>
                                      <p:to>
                                        <p:strVal val="hidden"/>
                                      </p:to>
                                    </p:set>
                                  </p:childTnLst>
                                </p:cTn>
                              </p:par>
                              <p:par>
                                <p:cTn id="31" presetID="1" presetClass="exit" presetSubtype="0" fill="hold" grpId="2" nodeType="withEffect">
                                  <p:stCondLst>
                                    <p:cond delay="0"/>
                                  </p:stCondLst>
                                  <p:childTnLst>
                                    <p:set>
                                      <p:cBhvr>
                                        <p:cTn id="32"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animBg="1"/>
      <p:bldP spid="9" grpId="2" bldLvl="0" animBg="1"/>
      <p:bldP spid="9" grpId="3" bldLvl="0" animBg="1"/>
      <p:bldP spid="8" grpId="1" animBg="1"/>
      <p:bldP spid="8" grpId="2" bldLvl="0" animBg="1"/>
      <p:bldP spid="8" grpId="3" bldLvl="0" animBg="1"/>
      <p:bldP spid="12" grpId="0" bldLvl="0" animBg="1"/>
      <p:bldP spid="12" grpId="1" bldLvl="0" animBg="1"/>
      <p:bldP spid="7" grpId="0" bldLvl="0" animBg="1"/>
      <p:bldP spid="7" grpId="1" animBg="1"/>
      <p:bldP spid="7" grpId="2"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stretch>
            <a:fillRect/>
          </a:stretch>
        </p:blipFill>
        <p:spPr>
          <a:xfrm>
            <a:off x="391230" y="2852972"/>
            <a:ext cx="8245632" cy="2379612"/>
          </a:xfrm>
          <a:prstGeom prst="rect">
            <a:avLst/>
          </a:prstGeom>
        </p:spPr>
      </p:pic>
      <p:pic>
        <p:nvPicPr>
          <p:cNvPr id="7" name="图片 6"/>
          <p:cNvPicPr>
            <a:picLocks noChangeAspect="1"/>
          </p:cNvPicPr>
          <p:nvPr/>
        </p:nvPicPr>
        <p:blipFill>
          <a:blip r:embed="rId5"/>
          <a:stretch>
            <a:fillRect/>
          </a:stretch>
        </p:blipFill>
        <p:spPr>
          <a:xfrm>
            <a:off x="3351102" y="1219066"/>
            <a:ext cx="8563933" cy="2675679"/>
          </a:xfrm>
          <a:prstGeom prst="rect">
            <a:avLst/>
          </a:prstGeom>
        </p:spPr>
      </p:pic>
      <p:sp>
        <p:nvSpPr>
          <p:cNvPr id="5" name="线形标注 2(带边框和强调线) 9"/>
          <p:cNvSpPr/>
          <p:nvPr/>
        </p:nvSpPr>
        <p:spPr>
          <a:xfrm>
            <a:off x="5389714" y="4911736"/>
            <a:ext cx="6494295" cy="1946264"/>
          </a:xfrm>
          <a:prstGeom prst="accentBorderCallout2">
            <a:avLst>
              <a:gd name="adj1" fmla="val 57240"/>
              <a:gd name="adj2" fmla="val -3731"/>
              <a:gd name="adj3" fmla="val 57293"/>
              <a:gd name="adj4" fmla="val -15474"/>
              <a:gd name="adj5" fmla="val -9793"/>
              <a:gd name="adj6" fmla="val -3863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en-US" altLang="zh-CN" dirty="0">
                <a:solidFill>
                  <a:srgbClr val="FF0000"/>
                </a:solidFill>
                <a:latin typeface="微软雅黑" panose="020B0503020204020204" charset="-122"/>
                <a:ea typeface="微软雅黑" panose="020B0503020204020204" charset="-122"/>
                <a:sym typeface="+mn-ea"/>
              </a:rPr>
              <a:t>1. </a:t>
            </a:r>
            <a:r>
              <a:rPr lang="zh-CN" altLang="en-US" dirty="0">
                <a:solidFill>
                  <a:srgbClr val="FF0000"/>
                </a:solidFill>
                <a:latin typeface="微软雅黑" panose="020B0503020204020204" charset="-122"/>
                <a:ea typeface="微软雅黑" panose="020B0503020204020204" charset="-122"/>
                <a:sym typeface="+mn-ea"/>
              </a:rPr>
              <a:t>调查制度与系统中教基</a:t>
            </a:r>
            <a:r>
              <a:rPr lang="en-US" altLang="zh-CN" dirty="0">
                <a:solidFill>
                  <a:srgbClr val="FF0000"/>
                </a:solidFill>
                <a:latin typeface="微软雅黑" panose="020B0503020204020204" charset="-122"/>
                <a:ea typeface="微软雅黑" panose="020B0503020204020204" charset="-122"/>
                <a:sym typeface="+mn-ea"/>
              </a:rPr>
              <a:t>1203</a:t>
            </a:r>
            <a:r>
              <a:rPr lang="zh-CN" altLang="en-US" dirty="0">
                <a:solidFill>
                  <a:srgbClr val="FF0000"/>
                </a:solidFill>
                <a:latin typeface="微软雅黑" panose="020B0503020204020204" charset="-122"/>
                <a:ea typeface="微软雅黑" panose="020B0503020204020204" charset="-122"/>
                <a:sym typeface="+mn-ea"/>
              </a:rPr>
              <a:t>表“国家高水平高职专业数量”表格封闭，不再填报。</a:t>
            </a:r>
          </a:p>
          <a:p>
            <a:r>
              <a:rPr lang="en-US" altLang="zh-CN" dirty="0">
                <a:solidFill>
                  <a:srgbClr val="FF0000"/>
                </a:solidFill>
                <a:latin typeface="微软雅黑" panose="020B0503020204020204" charset="-122"/>
                <a:ea typeface="微软雅黑" panose="020B0503020204020204" charset="-122"/>
                <a:sym typeface="+mn-ea"/>
              </a:rPr>
              <a:t>2.</a:t>
            </a:r>
            <a:r>
              <a:rPr lang="zh-CN" altLang="en-US" dirty="0">
                <a:solidFill>
                  <a:srgbClr val="FF0000"/>
                </a:solidFill>
                <a:latin typeface="微软雅黑" panose="020B0503020204020204" charset="-122"/>
                <a:ea typeface="微软雅黑" panose="020B0503020204020204" charset="-122"/>
                <a:sym typeface="+mn-ea"/>
              </a:rPr>
              <a:t>将“省级高水平高职专业数量”指标名称修改为“省级高水平高职专业群数量”，修订相应指标解释。</a:t>
            </a:r>
          </a:p>
          <a:p>
            <a:r>
              <a:rPr lang="zh-CN" altLang="en-US" dirty="0">
                <a:solidFill>
                  <a:srgbClr val="044AFA"/>
                </a:solidFill>
                <a:latin typeface="微软雅黑" panose="020B0503020204020204" charset="-122"/>
                <a:ea typeface="微软雅黑" panose="020B0503020204020204" charset="-122"/>
                <a:sym typeface="+mn-ea"/>
              </a:rPr>
              <a:t>参考依据：</a:t>
            </a:r>
            <a:r>
              <a:rPr lang="en-US" altLang="zh-CN" dirty="0">
                <a:solidFill>
                  <a:srgbClr val="044AFA"/>
                </a:solidFill>
                <a:latin typeface="微软雅黑" panose="020B0503020204020204" charset="-122"/>
                <a:ea typeface="微软雅黑" panose="020B0503020204020204" charset="-122"/>
                <a:sym typeface="+mn-ea"/>
              </a:rPr>
              <a:t> 《</a:t>
            </a:r>
            <a:r>
              <a:rPr lang="zh-CN" altLang="en-US" dirty="0">
                <a:solidFill>
                  <a:srgbClr val="044AFA"/>
                </a:solidFill>
                <a:latin typeface="微软雅黑" panose="020B0503020204020204" charset="-122"/>
                <a:ea typeface="微软雅黑" panose="020B0503020204020204" charset="-122"/>
                <a:sym typeface="+mn-ea"/>
                <a:hlinkClick r:id="rId6"/>
              </a:rPr>
              <a:t>教育部财政部关于实施中国特色高水平高职学校和专业建设计划的意见</a:t>
            </a:r>
            <a:r>
              <a:rPr lang="en-US" altLang="zh-CN" dirty="0">
                <a:solidFill>
                  <a:srgbClr val="044AFA"/>
                </a:solidFill>
                <a:latin typeface="微软雅黑" panose="020B0503020204020204" charset="-122"/>
                <a:ea typeface="微软雅黑" panose="020B0503020204020204" charset="-122"/>
                <a:sym typeface="+mn-ea"/>
              </a:rPr>
              <a:t>》</a:t>
            </a:r>
            <a:endParaRPr lang="zh-CN" altLang="en-US" dirty="0">
              <a:solidFill>
                <a:srgbClr val="044AFA"/>
              </a:solidFill>
              <a:latin typeface="微软雅黑" panose="020B0503020204020204" charset="-122"/>
              <a:ea typeface="微软雅黑" panose="020B0503020204020204" charset="-122"/>
              <a:sym typeface="+mn-ea"/>
            </a:endParaRPr>
          </a:p>
        </p:txBody>
      </p:sp>
      <p:cxnSp>
        <p:nvCxnSpPr>
          <p:cNvPr id="12" name="直接连接符 11"/>
          <p:cNvCxnSpPr/>
          <p:nvPr/>
        </p:nvCxnSpPr>
        <p:spPr>
          <a:xfrm>
            <a:off x="983786" y="984885"/>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3" name="文本框 6"/>
          <p:cNvSpPr txBox="1"/>
          <p:nvPr>
            <p:custDataLst>
              <p:tags r:id="rId1"/>
            </p:custDataLst>
          </p:nvPr>
        </p:nvSpPr>
        <p:spPr>
          <a:xfrm>
            <a:off x="811530" y="524510"/>
            <a:ext cx="7608570" cy="46166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1203 </a:t>
            </a:r>
            <a:r>
              <a:rPr lang="zh-CN" altLang="en-US" sz="2400" b="1" dirty="0">
                <a:solidFill>
                  <a:schemeClr val="tx2"/>
                </a:solidFill>
                <a:latin typeface="+mj-ea"/>
                <a:ea typeface="+mj-ea"/>
                <a:cs typeface="+mj-ea"/>
                <a:sym typeface="+mn-ea"/>
              </a:rPr>
              <a:t>职业教育学校基本情况</a:t>
            </a:r>
            <a:r>
              <a:rPr lang="zh-CN" altLang="en-US" sz="2400" b="1" dirty="0">
                <a:solidFill>
                  <a:schemeClr val="tx2"/>
                </a:solidFill>
                <a:latin typeface="+mj-ea"/>
                <a:cs typeface="+mj-ea"/>
                <a:sym typeface="+mn-ea"/>
              </a:rPr>
              <a:t>（续）</a:t>
            </a:r>
            <a:endParaRPr lang="zh-CN" altLang="en-US" sz="2400" dirty="0">
              <a:solidFill>
                <a:schemeClr val="tx2"/>
              </a:solidFill>
              <a:latin typeface="+mj-lt"/>
              <a:ea typeface="+mj-ea"/>
            </a:endParaRPr>
          </a:p>
        </p:txBody>
      </p:sp>
      <p:sp>
        <p:nvSpPr>
          <p:cNvPr id="14" name="矩形 13"/>
          <p:cNvSpPr/>
          <p:nvPr/>
        </p:nvSpPr>
        <p:spPr>
          <a:xfrm>
            <a:off x="528805" y="4442908"/>
            <a:ext cx="2689892" cy="688895"/>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4"/>
          <a:stretch>
            <a:fillRect/>
          </a:stretch>
        </p:blipFill>
        <p:spPr>
          <a:xfrm>
            <a:off x="688308" y="1255014"/>
            <a:ext cx="5619750" cy="1695450"/>
          </a:xfrm>
          <a:prstGeom prst="rect">
            <a:avLst/>
          </a:prstGeom>
        </p:spPr>
      </p:pic>
      <p:cxnSp>
        <p:nvCxnSpPr>
          <p:cNvPr id="3" name="直接连接符 2"/>
          <p:cNvCxnSpPr/>
          <p:nvPr/>
        </p:nvCxnSpPr>
        <p:spPr>
          <a:xfrm>
            <a:off x="755186" y="794639"/>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4" name="文本框 6"/>
          <p:cNvSpPr txBox="1"/>
          <p:nvPr>
            <p:custDataLst>
              <p:tags r:id="rId1"/>
            </p:custDataLst>
          </p:nvPr>
        </p:nvSpPr>
        <p:spPr>
          <a:xfrm>
            <a:off x="688308" y="334264"/>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1304</a:t>
            </a:r>
            <a:r>
              <a:rPr lang="zh-CN" altLang="en-US" sz="2400" b="1" dirty="0">
                <a:solidFill>
                  <a:schemeClr val="tx2"/>
                </a:solidFill>
                <a:latin typeface="+mj-ea"/>
                <a:ea typeface="+mj-ea"/>
                <a:cs typeface="+mj-ea"/>
                <a:sym typeface="+mn-ea"/>
              </a:rPr>
              <a:t>高等教育学校基本情况</a:t>
            </a:r>
            <a:endParaRPr lang="zh-CN" altLang="en-US" sz="2400" dirty="0">
              <a:solidFill>
                <a:schemeClr val="tx2"/>
              </a:solidFill>
              <a:latin typeface="+mj-lt"/>
              <a:ea typeface="+mj-ea"/>
            </a:endParaRPr>
          </a:p>
        </p:txBody>
      </p:sp>
      <p:sp>
        <p:nvSpPr>
          <p:cNvPr id="15" name="线形标注 2(带边框和强调线) 8"/>
          <p:cNvSpPr/>
          <p:nvPr/>
        </p:nvSpPr>
        <p:spPr>
          <a:xfrm>
            <a:off x="5045105" y="1428466"/>
            <a:ext cx="6834505" cy="895633"/>
          </a:xfrm>
          <a:prstGeom prst="accentBorderCallout2">
            <a:avLst>
              <a:gd name="adj1" fmla="val 18750"/>
              <a:gd name="adj2" fmla="val -8333"/>
              <a:gd name="adj3" fmla="val 18750"/>
              <a:gd name="adj4" fmla="val -16667"/>
              <a:gd name="adj5" fmla="val 152226"/>
              <a:gd name="adj6" fmla="val -38037"/>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buFont typeface="Arial" panose="020B0604020202020204" pitchFamily="34" charset="0"/>
              <a:buChar char="•"/>
            </a:pPr>
            <a:r>
              <a:rPr lang="zh-CN" altLang="en-US" b="1" dirty="0">
                <a:solidFill>
                  <a:schemeClr val="accent1"/>
                </a:solidFill>
                <a:latin typeface="+mj-ea"/>
                <a:ea typeface="+mj-ea"/>
              </a:rPr>
              <a:t>博士后科研流动站：</a:t>
            </a:r>
            <a:r>
              <a:rPr lang="zh-CN" altLang="en-US" dirty="0">
                <a:solidFill>
                  <a:srgbClr val="44546A"/>
                </a:solidFill>
                <a:latin typeface="+mj-ea"/>
                <a:ea typeface="+mj-ea"/>
              </a:rPr>
              <a:t>根据</a:t>
            </a:r>
            <a:r>
              <a:rPr lang="en-US" altLang="zh-CN" dirty="0">
                <a:solidFill>
                  <a:srgbClr val="44546A"/>
                </a:solidFill>
                <a:latin typeface="+mj-ea"/>
                <a:ea typeface="+mj-ea"/>
              </a:rPr>
              <a:t>《</a:t>
            </a:r>
            <a:r>
              <a:rPr lang="zh-CN" altLang="en-US" dirty="0">
                <a:solidFill>
                  <a:srgbClr val="44546A"/>
                </a:solidFill>
                <a:latin typeface="+mj-ea"/>
                <a:ea typeface="+mj-ea"/>
              </a:rPr>
              <a:t>博士后管理工作规定</a:t>
            </a:r>
            <a:r>
              <a:rPr lang="en-US" altLang="zh-CN" dirty="0">
                <a:solidFill>
                  <a:srgbClr val="44546A"/>
                </a:solidFill>
                <a:latin typeface="+mj-ea"/>
                <a:ea typeface="+mj-ea"/>
              </a:rPr>
              <a:t>》</a:t>
            </a:r>
            <a:r>
              <a:rPr lang="zh-CN" altLang="en-US" dirty="0">
                <a:solidFill>
                  <a:srgbClr val="44546A"/>
                </a:solidFill>
                <a:latin typeface="+mj-ea"/>
                <a:ea typeface="+mj-ea"/>
              </a:rPr>
              <a:t>在高等院校或科研院所具有博士授予权的一级学科内，经批准可以招收博士后研究人员的组织。</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1304 </a:t>
            </a:r>
            <a:r>
              <a:rPr lang="zh-CN" altLang="en-US" sz="2400" b="1" dirty="0">
                <a:solidFill>
                  <a:schemeClr val="tx2"/>
                </a:solidFill>
                <a:latin typeface="+mj-ea"/>
                <a:ea typeface="+mj-ea"/>
                <a:cs typeface="+mj-ea"/>
              </a:rPr>
              <a:t>高等教育学校基本情况</a:t>
            </a:r>
          </a:p>
        </p:txBody>
      </p:sp>
      <p:pic>
        <p:nvPicPr>
          <p:cNvPr id="12" name="图片 11" descr="upload_post_object_v2_1327983452"/>
          <p:cNvPicPr>
            <a:picLocks noChangeAspect="1"/>
          </p:cNvPicPr>
          <p:nvPr/>
        </p:nvPicPr>
        <p:blipFill>
          <a:blip r:embed="rId6"/>
          <a:stretch>
            <a:fillRect/>
          </a:stretch>
        </p:blipFill>
        <p:spPr>
          <a:xfrm>
            <a:off x="631155" y="1365223"/>
            <a:ext cx="7153275" cy="4772025"/>
          </a:xfrm>
          <a:prstGeom prst="rect">
            <a:avLst/>
          </a:prstGeom>
        </p:spPr>
      </p:pic>
      <p:sp>
        <p:nvSpPr>
          <p:cNvPr id="10" name="线形标注 2(带边框和强调线) 9"/>
          <p:cNvSpPr/>
          <p:nvPr/>
        </p:nvSpPr>
        <p:spPr>
          <a:xfrm>
            <a:off x="4782820" y="2190750"/>
            <a:ext cx="6709410" cy="1238250"/>
          </a:xfrm>
          <a:prstGeom prst="accentBorderCallout2">
            <a:avLst>
              <a:gd name="adj1" fmla="val 18750"/>
              <a:gd name="adj2" fmla="val -8333"/>
              <a:gd name="adj3" fmla="val 18750"/>
              <a:gd name="adj4" fmla="val -16667"/>
              <a:gd name="adj5" fmla="val 133743"/>
              <a:gd name="adj6" fmla="val -4178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博士后科研流动站：</a:t>
            </a: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7" action="ppaction://hlinkfile"/>
              </a:rPr>
              <a:t>《博士后管理工作规定》</a:t>
            </a:r>
            <a:r>
              <a:rPr lang="zh-CN" altLang="en-US">
                <a:solidFill>
                  <a:srgbClr val="44546A"/>
                </a:solidFill>
                <a:latin typeface="+mj-ea"/>
                <a:ea typeface="+mj-ea"/>
                <a:sym typeface="+mn-ea"/>
              </a:rPr>
              <a:t>在高等院校或科研院所具有博士授予权的一级学科内，经批准可以招收博士后研究人员的组织。</a:t>
            </a:r>
            <a:endParaRPr lang="zh-CN" altLang="en-US" u="sng">
              <a:solidFill>
                <a:srgbClr val="44546A"/>
              </a:solidFill>
              <a:latin typeface="+mj-ea"/>
              <a:ea typeface="+mj-ea"/>
            </a:endParaRPr>
          </a:p>
        </p:txBody>
      </p:sp>
      <p:pic>
        <p:nvPicPr>
          <p:cNvPr id="14" name="图片 13"/>
          <p:cNvPicPr>
            <a:picLocks noChangeAspect="1"/>
          </p:cNvPicPr>
          <p:nvPr/>
        </p:nvPicPr>
        <p:blipFill>
          <a:blip r:embed="rId8"/>
          <a:stretch>
            <a:fillRect/>
          </a:stretch>
        </p:blipFill>
        <p:spPr>
          <a:xfrm>
            <a:off x="631155" y="1365223"/>
            <a:ext cx="8709025" cy="5086985"/>
          </a:xfrm>
          <a:prstGeom prst="rect">
            <a:avLst/>
          </a:prstGeom>
          <a:ln>
            <a:solidFill>
              <a:srgbClr val="44546A"/>
            </a:solidFill>
          </a:ln>
        </p:spPr>
      </p:pic>
      <p:sp>
        <p:nvSpPr>
          <p:cNvPr id="5" name="线形标注 2(带边框和强调线) 4"/>
          <p:cNvSpPr/>
          <p:nvPr/>
        </p:nvSpPr>
        <p:spPr>
          <a:xfrm>
            <a:off x="4851435" y="2371090"/>
            <a:ext cx="6709410" cy="1009650"/>
          </a:xfrm>
          <a:prstGeom prst="accentBorderCallout2">
            <a:avLst>
              <a:gd name="adj1" fmla="val 18750"/>
              <a:gd name="adj2" fmla="val -8333"/>
              <a:gd name="adj3" fmla="val 18760"/>
              <a:gd name="adj4" fmla="val -14463"/>
              <a:gd name="adj5" fmla="val -5094"/>
              <a:gd name="adj6" fmla="val -2058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Char char="•"/>
            </a:pPr>
            <a:r>
              <a:rPr lang="zh-CN" altLang="en-US" b="1" dirty="0">
                <a:solidFill>
                  <a:schemeClr val="accent1"/>
                </a:solidFill>
                <a:latin typeface="+mj-ea"/>
                <a:ea typeface="+mj-ea"/>
                <a:sym typeface="+mn-ea"/>
              </a:rPr>
              <a:t>上学年全日制在校生短期出国校际交流人数：</a:t>
            </a:r>
            <a:r>
              <a:rPr lang="zh-CN" altLang="en-US" dirty="0">
                <a:solidFill>
                  <a:srgbClr val="44546A"/>
                </a:solidFill>
                <a:latin typeface="+mj-ea"/>
                <a:ea typeface="+mj-ea"/>
                <a:sym typeface="+mn-ea"/>
              </a:rPr>
              <a:t>普通高校派出全日制在校生到与之有校际交流合作协议的国外大学开展为期</a:t>
            </a:r>
            <a:r>
              <a:rPr lang="zh-CN" altLang="en-US" u="sng" dirty="0">
                <a:solidFill>
                  <a:srgbClr val="44546A"/>
                </a:solidFill>
                <a:latin typeface="+mj-ea"/>
                <a:ea typeface="+mj-ea"/>
                <a:sym typeface="+mn-ea"/>
              </a:rPr>
              <a:t>三个月或以下</a:t>
            </a:r>
            <a:r>
              <a:rPr lang="zh-CN" altLang="en-US" dirty="0">
                <a:solidFill>
                  <a:srgbClr val="44546A"/>
                </a:solidFill>
                <a:latin typeface="+mj-ea"/>
                <a:ea typeface="+mj-ea"/>
                <a:sym typeface="+mn-ea"/>
              </a:rPr>
              <a:t>的交流学习的人数。</a:t>
            </a:r>
            <a:endParaRPr lang="zh-CN" altLang="en-US" dirty="0">
              <a:solidFill>
                <a:srgbClr val="44546A"/>
              </a:solidFill>
              <a:latin typeface="+mj-ea"/>
              <a:ea typeface="+mj-ea"/>
            </a:endParaRPr>
          </a:p>
        </p:txBody>
      </p:sp>
      <p:sp>
        <p:nvSpPr>
          <p:cNvPr id="6" name="圆角矩形 5"/>
          <p:cNvSpPr/>
          <p:nvPr/>
        </p:nvSpPr>
        <p:spPr>
          <a:xfrm>
            <a:off x="4805680" y="1798320"/>
            <a:ext cx="6709410" cy="1582420"/>
          </a:xfrm>
          <a:prstGeom prst="roundRect">
            <a:avLst>
              <a:gd name="adj" fmla="val 816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Char char="•"/>
            </a:pPr>
            <a:r>
              <a:rPr lang="zh-CN" altLang="en-US" dirty="0">
                <a:solidFill>
                  <a:srgbClr val="44546A"/>
                </a:solidFill>
                <a:latin typeface="+mj-ea"/>
                <a:ea typeface="+mj-ea"/>
                <a:sym typeface="+mn-ea"/>
              </a:rPr>
              <a:t>硕士、博士 学位授权一级、二级学科点是指国务院学位委员会审批、备案批复的硕士、博士授权一级、二级学科点。数据来源于教育部学位管理与研究生教育司，不需要填写。</a:t>
            </a:r>
          </a:p>
          <a:p>
            <a:pPr marL="285750" indent="-285750" algn="l">
              <a:buChar char="•"/>
            </a:pPr>
            <a:r>
              <a:rPr lang="zh-CN" altLang="en-US" dirty="0">
                <a:solidFill>
                  <a:srgbClr val="44546A"/>
                </a:solidFill>
                <a:latin typeface="+mj-ea"/>
                <a:ea typeface="+mj-ea"/>
                <a:sym typeface="+mn-ea"/>
              </a:rPr>
              <a:t>国家一流学科数量数据来源于教育部学位管理与研究生教育司，不需要填写</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4"/>
          <a:stretch>
            <a:fillRect/>
          </a:stretch>
        </p:blipFill>
        <p:spPr>
          <a:xfrm>
            <a:off x="721746" y="4140902"/>
            <a:ext cx="7505993" cy="2332979"/>
          </a:xfrm>
          <a:prstGeom prst="rect">
            <a:avLst/>
          </a:prstGeom>
        </p:spPr>
      </p:pic>
      <p:pic>
        <p:nvPicPr>
          <p:cNvPr id="14" name="图片 13"/>
          <p:cNvPicPr>
            <a:picLocks noChangeAspect="1"/>
          </p:cNvPicPr>
          <p:nvPr/>
        </p:nvPicPr>
        <p:blipFill>
          <a:blip r:embed="rId5"/>
          <a:stretch>
            <a:fillRect/>
          </a:stretch>
        </p:blipFill>
        <p:spPr>
          <a:xfrm>
            <a:off x="688307" y="1185053"/>
            <a:ext cx="7439114" cy="2609850"/>
          </a:xfrm>
          <a:prstGeom prst="rect">
            <a:avLst/>
          </a:prstGeom>
        </p:spPr>
      </p:pic>
      <p:cxnSp>
        <p:nvCxnSpPr>
          <p:cNvPr id="3" name="直接连接符 2"/>
          <p:cNvCxnSpPr/>
          <p:nvPr/>
        </p:nvCxnSpPr>
        <p:spPr>
          <a:xfrm>
            <a:off x="755186" y="794639"/>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4" name="文本框 6"/>
          <p:cNvSpPr txBox="1"/>
          <p:nvPr>
            <p:custDataLst>
              <p:tags r:id="rId1"/>
            </p:custDataLst>
          </p:nvPr>
        </p:nvSpPr>
        <p:spPr>
          <a:xfrm>
            <a:off x="688308" y="334264"/>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1304</a:t>
            </a:r>
            <a:r>
              <a:rPr lang="zh-CN" altLang="en-US" sz="2400" b="1" dirty="0">
                <a:solidFill>
                  <a:schemeClr val="tx2"/>
                </a:solidFill>
                <a:latin typeface="+mj-ea"/>
                <a:ea typeface="+mj-ea"/>
                <a:cs typeface="+mj-ea"/>
                <a:sym typeface="+mn-ea"/>
              </a:rPr>
              <a:t>高等教育学校基本情况</a:t>
            </a:r>
            <a:endParaRPr lang="zh-CN" altLang="en-US" sz="2400" dirty="0">
              <a:solidFill>
                <a:schemeClr val="tx2"/>
              </a:solidFill>
              <a:latin typeface="+mj-lt"/>
              <a:ea typeface="+mj-ea"/>
            </a:endParaRPr>
          </a:p>
        </p:txBody>
      </p:sp>
      <p:sp>
        <p:nvSpPr>
          <p:cNvPr id="6" name="矩形 5"/>
          <p:cNvSpPr/>
          <p:nvPr/>
        </p:nvSpPr>
        <p:spPr>
          <a:xfrm>
            <a:off x="983786" y="5920803"/>
            <a:ext cx="6991290" cy="310315"/>
          </a:xfrm>
          <a:prstGeom prst="rect">
            <a:avLst/>
          </a:prstGeom>
          <a:noFill/>
          <a:ln w="38100">
            <a:solidFill>
              <a:srgbClr val="044AF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5" name="线形标注 2(带边框和强调线) 9"/>
          <p:cNvSpPr/>
          <p:nvPr/>
        </p:nvSpPr>
        <p:spPr>
          <a:xfrm>
            <a:off x="7750696" y="3076687"/>
            <a:ext cx="4257836" cy="1933082"/>
          </a:xfrm>
          <a:prstGeom prst="accentBorderCallout2">
            <a:avLst>
              <a:gd name="adj1" fmla="val 57240"/>
              <a:gd name="adj2" fmla="val -3731"/>
              <a:gd name="adj3" fmla="val 57293"/>
              <a:gd name="adj4" fmla="val -15474"/>
              <a:gd name="adj5" fmla="val 139428"/>
              <a:gd name="adj6" fmla="val -5372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zh-CN" altLang="en-US" dirty="0">
                <a:solidFill>
                  <a:srgbClr val="FF0000"/>
                </a:solidFill>
                <a:latin typeface="微软雅黑" panose="020B0503020204020204" charset="-122"/>
                <a:ea typeface="微软雅黑" panose="020B0503020204020204" charset="-122"/>
                <a:sym typeface="+mn-ea"/>
              </a:rPr>
              <a:t>将设立奖学金情况统一为：学校设立奖学金</a:t>
            </a:r>
            <a:r>
              <a:rPr lang="en-US" altLang="zh-CN" dirty="0">
                <a:solidFill>
                  <a:srgbClr val="FF0000"/>
                </a:solidFill>
                <a:latin typeface="微软雅黑" panose="020B0503020204020204" charset="-122"/>
                <a:ea typeface="微软雅黑" panose="020B0503020204020204" charset="-122"/>
                <a:sym typeface="+mn-ea"/>
              </a:rPr>
              <a:t>【】</a:t>
            </a:r>
            <a:r>
              <a:rPr lang="zh-CN" altLang="en-US" dirty="0">
                <a:solidFill>
                  <a:srgbClr val="FF0000"/>
                </a:solidFill>
                <a:latin typeface="微软雅黑" panose="020B0503020204020204" charset="-122"/>
                <a:ea typeface="微软雅黑" panose="020B0503020204020204" charset="-122"/>
                <a:sym typeface="+mn-ea"/>
              </a:rPr>
              <a:t>项，奖励总金额</a:t>
            </a:r>
            <a:r>
              <a:rPr lang="en-US" altLang="zh-CN" dirty="0">
                <a:solidFill>
                  <a:srgbClr val="FF0000"/>
                </a:solidFill>
                <a:latin typeface="微软雅黑" panose="020B0503020204020204" charset="-122"/>
                <a:ea typeface="微软雅黑" panose="020B0503020204020204" charset="-122"/>
                <a:sym typeface="+mn-ea"/>
              </a:rPr>
              <a:t>【】</a:t>
            </a:r>
            <a:r>
              <a:rPr lang="zh-CN" altLang="en-US" dirty="0">
                <a:solidFill>
                  <a:srgbClr val="FF0000"/>
                </a:solidFill>
                <a:latin typeface="微软雅黑" panose="020B0503020204020204" charset="-122"/>
                <a:ea typeface="微软雅黑" panose="020B0503020204020204" charset="-122"/>
                <a:sym typeface="+mn-ea"/>
              </a:rPr>
              <a:t>元</a:t>
            </a:r>
            <a:r>
              <a:rPr lang="en-US" altLang="zh-CN" dirty="0">
                <a:solidFill>
                  <a:srgbClr val="FF0000"/>
                </a:solidFill>
                <a:latin typeface="微软雅黑" panose="020B0503020204020204" charset="-122"/>
                <a:ea typeface="微软雅黑" panose="020B0503020204020204" charset="-122"/>
                <a:sym typeface="+mn-ea"/>
              </a:rPr>
              <a:t>/</a:t>
            </a:r>
            <a:r>
              <a:rPr lang="zh-CN" altLang="en-US" dirty="0">
                <a:solidFill>
                  <a:srgbClr val="FF0000"/>
                </a:solidFill>
                <a:latin typeface="微软雅黑" panose="020B0503020204020204" charset="-122"/>
                <a:ea typeface="微软雅黑" panose="020B0503020204020204" charset="-122"/>
                <a:sym typeface="+mn-ea"/>
              </a:rPr>
              <a:t>年，最高金额</a:t>
            </a:r>
            <a:r>
              <a:rPr lang="en-US" altLang="zh-CN" dirty="0">
                <a:solidFill>
                  <a:srgbClr val="FF0000"/>
                </a:solidFill>
                <a:latin typeface="微软雅黑" panose="020B0503020204020204" charset="-122"/>
                <a:ea typeface="微软雅黑" panose="020B0503020204020204" charset="-122"/>
                <a:sym typeface="+mn-ea"/>
              </a:rPr>
              <a:t>【】</a:t>
            </a:r>
            <a:r>
              <a:rPr lang="zh-CN" altLang="en-US" dirty="0">
                <a:solidFill>
                  <a:srgbClr val="FF0000"/>
                </a:solidFill>
                <a:latin typeface="微软雅黑" panose="020B0503020204020204" charset="-122"/>
                <a:ea typeface="微软雅黑" panose="020B0503020204020204" charset="-122"/>
                <a:sym typeface="+mn-ea"/>
              </a:rPr>
              <a:t>元</a:t>
            </a:r>
            <a:r>
              <a:rPr lang="en-US" altLang="zh-CN" dirty="0">
                <a:solidFill>
                  <a:srgbClr val="FF0000"/>
                </a:solidFill>
                <a:latin typeface="微软雅黑" panose="020B0503020204020204" charset="-122"/>
                <a:ea typeface="微软雅黑" panose="020B0503020204020204" charset="-122"/>
                <a:sym typeface="+mn-ea"/>
              </a:rPr>
              <a:t>/</a:t>
            </a:r>
            <a:r>
              <a:rPr lang="zh-CN" altLang="en-US" dirty="0">
                <a:solidFill>
                  <a:srgbClr val="FF0000"/>
                </a:solidFill>
                <a:latin typeface="微软雅黑" panose="020B0503020204020204" charset="-122"/>
                <a:ea typeface="微软雅黑" panose="020B0503020204020204" charset="-122"/>
                <a:sym typeface="+mn-ea"/>
              </a:rPr>
              <a:t>年，最低金额</a:t>
            </a:r>
            <a:r>
              <a:rPr lang="en-US" altLang="zh-CN" dirty="0">
                <a:solidFill>
                  <a:srgbClr val="FF0000"/>
                </a:solidFill>
                <a:latin typeface="微软雅黑" panose="020B0503020204020204" charset="-122"/>
                <a:ea typeface="微软雅黑" panose="020B0503020204020204" charset="-122"/>
                <a:sym typeface="+mn-ea"/>
              </a:rPr>
              <a:t>【】</a:t>
            </a:r>
            <a:r>
              <a:rPr lang="zh-CN" altLang="en-US" dirty="0">
                <a:solidFill>
                  <a:srgbClr val="FF0000"/>
                </a:solidFill>
                <a:latin typeface="微软雅黑" panose="020B0503020204020204" charset="-122"/>
                <a:ea typeface="微软雅黑" panose="020B0503020204020204" charset="-122"/>
                <a:sym typeface="+mn-ea"/>
              </a:rPr>
              <a:t>元</a:t>
            </a:r>
            <a:r>
              <a:rPr lang="en-US" altLang="zh-CN" dirty="0">
                <a:solidFill>
                  <a:srgbClr val="FF0000"/>
                </a:solidFill>
                <a:latin typeface="微软雅黑" panose="020B0503020204020204" charset="-122"/>
                <a:ea typeface="微软雅黑" panose="020B0503020204020204" charset="-122"/>
                <a:sym typeface="+mn-ea"/>
              </a:rPr>
              <a:t>/</a:t>
            </a:r>
            <a:r>
              <a:rPr lang="zh-CN" altLang="en-US" dirty="0">
                <a:solidFill>
                  <a:srgbClr val="FF0000"/>
                </a:solidFill>
                <a:latin typeface="微软雅黑" panose="020B0503020204020204" charset="-122"/>
                <a:ea typeface="微软雅黑" panose="020B0503020204020204" charset="-122"/>
                <a:sym typeface="+mn-ea"/>
              </a:rPr>
              <a:t>年。</a:t>
            </a:r>
            <a:endParaRPr lang="zh-CN" altLang="en-US" dirty="0">
              <a:solidFill>
                <a:srgbClr val="FF0000"/>
              </a:solidFill>
              <a:highlight>
                <a:srgbClr val="FFFF00"/>
              </a:highlight>
              <a:latin typeface="微软雅黑" panose="020B0503020204020204" charset="-122"/>
              <a:ea typeface="微软雅黑" panose="020B0503020204020204" charset="-122"/>
              <a:sym typeface="+mn-ea"/>
            </a:endParaRPr>
          </a:p>
        </p:txBody>
      </p:sp>
      <p:sp>
        <p:nvSpPr>
          <p:cNvPr id="11" name="文本框 10"/>
          <p:cNvSpPr txBox="1"/>
          <p:nvPr/>
        </p:nvSpPr>
        <p:spPr>
          <a:xfrm>
            <a:off x="688307" y="885682"/>
            <a:ext cx="2171573" cy="369332"/>
          </a:xfrm>
          <a:prstGeom prst="rect">
            <a:avLst/>
          </a:prstGeom>
          <a:noFill/>
        </p:spPr>
        <p:txBody>
          <a:bodyPr wrap="square" rtlCol="0">
            <a:spAutoFit/>
          </a:bodyPr>
          <a:lstStyle/>
          <a:p>
            <a:r>
              <a:rPr lang="zh-CN" altLang="en-US" b="1" dirty="0"/>
              <a:t>现行调查表</a:t>
            </a:r>
          </a:p>
        </p:txBody>
      </p:sp>
      <p:sp>
        <p:nvSpPr>
          <p:cNvPr id="12" name="文本框 11"/>
          <p:cNvSpPr txBox="1"/>
          <p:nvPr/>
        </p:nvSpPr>
        <p:spPr>
          <a:xfrm>
            <a:off x="755186" y="3783237"/>
            <a:ext cx="2171573" cy="369332"/>
          </a:xfrm>
          <a:prstGeom prst="rect">
            <a:avLst/>
          </a:prstGeom>
          <a:noFill/>
        </p:spPr>
        <p:txBody>
          <a:bodyPr wrap="square" rtlCol="0">
            <a:spAutoFit/>
          </a:bodyPr>
          <a:lstStyle/>
          <a:p>
            <a:r>
              <a:rPr lang="zh-CN" altLang="en-US" b="1" dirty="0"/>
              <a:t>修订调查表</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2310 </a:t>
            </a:r>
            <a:r>
              <a:rPr lang="zh-CN" altLang="en-US" sz="2400" b="1" dirty="0">
                <a:solidFill>
                  <a:schemeClr val="tx2"/>
                </a:solidFill>
                <a:latin typeface="+mj-ea"/>
                <a:ea typeface="+mj-ea"/>
                <a:cs typeface="+mj-ea"/>
              </a:rPr>
              <a:t>高等教育班额情况</a:t>
            </a:r>
          </a:p>
        </p:txBody>
      </p:sp>
      <p:pic>
        <p:nvPicPr>
          <p:cNvPr id="2" name="图片 1"/>
          <p:cNvPicPr>
            <a:picLocks noChangeAspect="1"/>
          </p:cNvPicPr>
          <p:nvPr/>
        </p:nvPicPr>
        <p:blipFill>
          <a:blip r:embed="rId6"/>
          <a:srcRect t="21290" b="15612"/>
          <a:stretch>
            <a:fillRect/>
          </a:stretch>
        </p:blipFill>
        <p:spPr>
          <a:xfrm>
            <a:off x="686435" y="1317625"/>
            <a:ext cx="6561455" cy="5318760"/>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4712970" y="5161280"/>
            <a:ext cx="7028180" cy="480695"/>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本表按本学年</a:t>
            </a:r>
            <a:r>
              <a:rPr lang="zh-CN" altLang="en-US" u="sng">
                <a:solidFill>
                  <a:srgbClr val="44546A"/>
                </a:solidFill>
                <a:latin typeface="+mj-ea"/>
                <a:ea typeface="+mj-ea"/>
                <a:sym typeface="+mn-ea"/>
              </a:rPr>
              <a:t>第一学期</a:t>
            </a:r>
            <a:r>
              <a:rPr lang="zh-CN" altLang="en-US">
                <a:solidFill>
                  <a:srgbClr val="44546A"/>
                </a:solidFill>
                <a:latin typeface="+mj-ea"/>
                <a:ea typeface="+mj-ea"/>
                <a:sym typeface="+mn-ea"/>
              </a:rPr>
              <a:t>数据填报</a:t>
            </a:r>
          </a:p>
        </p:txBody>
      </p:sp>
      <p:sp>
        <p:nvSpPr>
          <p:cNvPr id="17" name="线形标注 2(带边框和强调线) 16"/>
          <p:cNvSpPr/>
          <p:nvPr/>
        </p:nvSpPr>
        <p:spPr>
          <a:xfrm>
            <a:off x="4712970" y="3311525"/>
            <a:ext cx="7027545" cy="788670"/>
          </a:xfrm>
          <a:prstGeom prst="accentBorderCallout2">
            <a:avLst>
              <a:gd name="adj1" fmla="val 18750"/>
              <a:gd name="adj2" fmla="val -8333"/>
              <a:gd name="adj3" fmla="val -42673"/>
              <a:gd name="adj4" fmla="val -13598"/>
              <a:gd name="adj5" fmla="val -207809"/>
              <a:gd name="adj6" fmla="val 5032"/>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公共基础课：</a:t>
            </a:r>
            <a:r>
              <a:rPr lang="zh-CN" altLang="en-US">
                <a:solidFill>
                  <a:srgbClr val="44546A"/>
                </a:solidFill>
                <a:latin typeface="+mj-ea"/>
                <a:ea typeface="+mj-ea"/>
                <a:sym typeface="+mn-ea"/>
              </a:rPr>
              <a:t>全部专业或部分同类专业的学生都必须学习的课程，如思政类、公共外语类、数学类、体育类、国防教育类等课程。</a:t>
            </a:r>
          </a:p>
        </p:txBody>
      </p:sp>
      <p:sp>
        <p:nvSpPr>
          <p:cNvPr id="3" name="线形标注 2(带边框和强调线) 2"/>
          <p:cNvSpPr/>
          <p:nvPr/>
        </p:nvSpPr>
        <p:spPr>
          <a:xfrm>
            <a:off x="4712970" y="4231005"/>
            <a:ext cx="7027545" cy="788670"/>
          </a:xfrm>
          <a:prstGeom prst="accentBorderCallout2">
            <a:avLst>
              <a:gd name="adj1" fmla="val 18750"/>
              <a:gd name="adj2" fmla="val -8333"/>
              <a:gd name="adj3" fmla="val -118438"/>
              <a:gd name="adj4" fmla="val -13237"/>
              <a:gd name="adj5" fmla="val -314573"/>
              <a:gd name="adj6" fmla="val 2482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专业课课：</a:t>
            </a:r>
            <a:r>
              <a:rPr lang="zh-CN" altLang="en-US">
                <a:solidFill>
                  <a:srgbClr val="44546A"/>
                </a:solidFill>
                <a:latin typeface="+mj-ea"/>
                <a:ea typeface="+mj-ea"/>
                <a:sym typeface="+mn-ea"/>
              </a:rPr>
              <a:t>与公共基础课相对，是指根据培养目标所开设的专业知识和专门技能的课程。</a:t>
            </a:r>
          </a:p>
        </p:txBody>
      </p:sp>
      <p:sp>
        <p:nvSpPr>
          <p:cNvPr id="6" name="线形标注 2(带边框和强调线) 5"/>
          <p:cNvSpPr/>
          <p:nvPr/>
        </p:nvSpPr>
        <p:spPr>
          <a:xfrm>
            <a:off x="4712335" y="2364105"/>
            <a:ext cx="7028180" cy="816610"/>
          </a:xfrm>
          <a:prstGeom prst="accentBorderCallout2">
            <a:avLst>
              <a:gd name="adj1" fmla="val 18750"/>
              <a:gd name="adj2" fmla="val -8333"/>
              <a:gd name="adj3" fmla="val 18760"/>
              <a:gd name="adj4" fmla="val -14463"/>
              <a:gd name="adj5" fmla="val -175583"/>
              <a:gd name="adj6" fmla="val -1372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班额：</a:t>
            </a:r>
            <a:r>
              <a:rPr lang="zh-CN" altLang="en-US">
                <a:solidFill>
                  <a:srgbClr val="44546A"/>
                </a:solidFill>
                <a:latin typeface="+mj-ea"/>
                <a:ea typeface="+mj-ea"/>
                <a:sym typeface="+mn-ea"/>
              </a:rPr>
              <a:t>高等教育学校根据教学计划开设的每门课程每个教学班学生的规模。</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3334 </a:t>
            </a:r>
            <a:r>
              <a:rPr lang="zh-CN" altLang="en-US" sz="2400" b="1" dirty="0">
                <a:solidFill>
                  <a:srgbClr val="2A5CE3"/>
                </a:solidFill>
                <a:latin typeface="+mj-ea"/>
                <a:ea typeface="+mj-ea"/>
                <a:cs typeface="+mj-ea"/>
                <a:sym typeface="+mn-ea"/>
              </a:rPr>
              <a:t>分年龄</a:t>
            </a:r>
            <a:r>
              <a:rPr lang="zh-CN" altLang="en-US" sz="2400" b="1" dirty="0">
                <a:solidFill>
                  <a:schemeClr val="tx2"/>
                </a:solidFill>
                <a:latin typeface="+mj-ea"/>
                <a:ea typeface="+mj-ea"/>
                <a:cs typeface="+mj-ea"/>
                <a:sym typeface="+mn-ea"/>
              </a:rPr>
              <a:t>学生</a:t>
            </a:r>
            <a:r>
              <a:rPr lang="zh-CN" altLang="en-US" sz="2400" b="1" dirty="0">
                <a:solidFill>
                  <a:schemeClr val="tx2"/>
                </a:solidFill>
                <a:latin typeface="+mj-ea"/>
                <a:ea typeface="+mj-ea"/>
                <a:cs typeface="+mj-ea"/>
              </a:rPr>
              <a:t>数</a:t>
            </a:r>
          </a:p>
        </p:txBody>
      </p:sp>
      <p:pic>
        <p:nvPicPr>
          <p:cNvPr id="13" name="图片 12"/>
          <p:cNvPicPr>
            <a:picLocks noChangeAspect="1"/>
          </p:cNvPicPr>
          <p:nvPr/>
        </p:nvPicPr>
        <p:blipFill>
          <a:blip r:embed="rId4"/>
          <a:srcRect b="32076"/>
          <a:stretch>
            <a:fillRect/>
          </a:stretch>
        </p:blipFill>
        <p:spPr>
          <a:xfrm>
            <a:off x="676774" y="1318110"/>
            <a:ext cx="6849110" cy="5339080"/>
          </a:xfrm>
          <a:prstGeom prst="rect">
            <a:avLst/>
          </a:prstGeom>
          <a:ln>
            <a:solidFill>
              <a:srgbClr val="44546A"/>
            </a:solidFill>
          </a:ln>
          <a:effectLst>
            <a:outerShdw blurRad="50800" dist="38100" dir="2700000" algn="tl" rotWithShape="0">
              <a:prstClr val="black">
                <a:alpha val="40000"/>
              </a:prstClr>
            </a:outerShdw>
          </a:effectLst>
        </p:spPr>
      </p:pic>
      <p:sp>
        <p:nvSpPr>
          <p:cNvPr id="14" name="圆角矩形 13"/>
          <p:cNvSpPr/>
          <p:nvPr/>
        </p:nvSpPr>
        <p:spPr>
          <a:xfrm>
            <a:off x="5112385" y="5833154"/>
            <a:ext cx="6292215" cy="50482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本表不包含国际学生</a:t>
            </a:r>
          </a:p>
        </p:txBody>
      </p:sp>
      <p:sp>
        <p:nvSpPr>
          <p:cNvPr id="15" name="圆角矩形 14"/>
          <p:cNvSpPr/>
          <p:nvPr/>
        </p:nvSpPr>
        <p:spPr>
          <a:xfrm>
            <a:off x="5112385" y="4257084"/>
            <a:ext cx="6292215" cy="50482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solidFill>
                  <a:srgbClr val="44546A"/>
                </a:solidFill>
                <a:latin typeface="+mj-ea"/>
                <a:ea typeface="+mj-ea"/>
                <a:sym typeface="+mn-ea"/>
              </a:rPr>
              <a:t>填报时结合上年度报表、变化情况表对数据进行校核</a:t>
            </a:r>
          </a:p>
        </p:txBody>
      </p:sp>
      <p:sp>
        <p:nvSpPr>
          <p:cNvPr id="7" name="圆角矩形 6"/>
          <p:cNvSpPr/>
          <p:nvPr/>
        </p:nvSpPr>
        <p:spPr>
          <a:xfrm>
            <a:off x="5112385" y="5083219"/>
            <a:ext cx="6292215" cy="50482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年龄以9月1日（不含9月1日）满周岁计算</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4"/>
          <a:stretch>
            <a:fillRect/>
          </a:stretch>
        </p:blipFill>
        <p:spPr>
          <a:xfrm>
            <a:off x="605972" y="1343832"/>
            <a:ext cx="5840080" cy="4566465"/>
          </a:xfrm>
          <a:prstGeom prst="rect">
            <a:avLst/>
          </a:prstGeom>
          <a:ln>
            <a:solidFill>
              <a:srgbClr val="44546A"/>
            </a:solidFill>
          </a:ln>
          <a:effectLst>
            <a:outerShdw blurRad="50800" dist="38100" dir="2700000" algn="tl" rotWithShape="0">
              <a:prstClr val="black">
                <a:alpha val="40000"/>
              </a:prstClr>
            </a:outerShdw>
          </a:effectLst>
        </p:spPr>
      </p:pic>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5">
            <a:alphaModFix amt="62000"/>
            <a:extLst>
              <a:ext uri="{BEBA8EAE-BF5A-486C-A8C5-ECC9F3942E4B}">
                <a14:imgProps xmlns:a14="http://schemas.microsoft.com/office/drawing/2010/main">
                  <a14:imgLayer r:embed="rId6">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3324</a:t>
            </a:r>
            <a:r>
              <a:rPr lang="en-US"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高等职业教育专科</a:t>
            </a:r>
            <a:r>
              <a:rPr lang="zh-CN" altLang="en-US" sz="2400" b="1" dirty="0">
                <a:solidFill>
                  <a:srgbClr val="044AFA"/>
                </a:solidFill>
                <a:latin typeface="+mj-ea"/>
                <a:ea typeface="+mj-ea"/>
                <a:cs typeface="+mj-ea"/>
                <a:sym typeface="+mn-ea"/>
              </a:rPr>
              <a:t>分专业学</a:t>
            </a:r>
            <a:r>
              <a:rPr lang="zh-CN" altLang="en-US" sz="2400" b="1" dirty="0">
                <a:solidFill>
                  <a:schemeClr val="tx2"/>
                </a:solidFill>
                <a:latin typeface="+mj-ea"/>
                <a:ea typeface="+mj-ea"/>
                <a:cs typeface="+mj-ea"/>
                <a:sym typeface="+mn-ea"/>
              </a:rPr>
              <a:t>生数</a:t>
            </a:r>
          </a:p>
        </p:txBody>
      </p:sp>
      <p:sp>
        <p:nvSpPr>
          <p:cNvPr id="12" name="线形标注 2(带边框和强调线) 11"/>
          <p:cNvSpPr/>
          <p:nvPr/>
        </p:nvSpPr>
        <p:spPr>
          <a:xfrm>
            <a:off x="5322570" y="3789680"/>
            <a:ext cx="6372860" cy="1133475"/>
          </a:xfrm>
          <a:prstGeom prst="accentBorderCallout2">
            <a:avLst>
              <a:gd name="adj1" fmla="val 18750"/>
              <a:gd name="adj2" fmla="val -8333"/>
              <a:gd name="adj3" fmla="val 18760"/>
              <a:gd name="adj4" fmla="val -14463"/>
              <a:gd name="adj5" fmla="val -48291"/>
              <a:gd name="adj6" fmla="val -846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Char char="•"/>
            </a:pPr>
            <a:r>
              <a:rPr lang="zh-CN" altLang="en-US" b="1">
                <a:solidFill>
                  <a:srgbClr val="044AFA"/>
                </a:solidFill>
                <a:latin typeface="+mj-ea"/>
                <a:ea typeface="+mj-ea"/>
                <a:sym typeface="+mn-ea"/>
              </a:rPr>
              <a:t>职业类证书：</a:t>
            </a:r>
            <a:r>
              <a:rPr lang="zh-CN" altLang="en-US">
                <a:solidFill>
                  <a:srgbClr val="44546A"/>
                </a:solidFill>
                <a:latin typeface="+mj-ea"/>
                <a:ea typeface="+mj-ea"/>
                <a:sym typeface="+mn-ea"/>
              </a:rPr>
              <a:t>毕业生中按规定取得职业资格证书、职业技能等级证书（X证书）、执业资格证书，以及教育部发布的学生所学专业的专业教学标准中列举的其他职业类证书的人数</a:t>
            </a:r>
          </a:p>
        </p:txBody>
      </p:sp>
      <p:sp>
        <p:nvSpPr>
          <p:cNvPr id="6" name="线形标注 2(带边框和强调线) 5"/>
          <p:cNvSpPr/>
          <p:nvPr/>
        </p:nvSpPr>
        <p:spPr>
          <a:xfrm>
            <a:off x="5322570" y="1790815"/>
            <a:ext cx="6372860" cy="842010"/>
          </a:xfrm>
          <a:prstGeom prst="accentBorderCallout2">
            <a:avLst>
              <a:gd name="adj1" fmla="val 18750"/>
              <a:gd name="adj2" fmla="val -8333"/>
              <a:gd name="adj3" fmla="val 18760"/>
              <a:gd name="adj4" fmla="val -14463"/>
              <a:gd name="adj5" fmla="val 421561"/>
              <a:gd name="adj6" fmla="val -5235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Char char="•"/>
            </a:pPr>
            <a:r>
              <a:rPr lang="zh-CN" altLang="en-US" b="1">
                <a:solidFill>
                  <a:srgbClr val="044AFA"/>
                </a:solidFill>
                <a:latin typeface="+mj-ea"/>
                <a:ea typeface="+mj-ea"/>
                <a:sym typeface="+mn-ea"/>
              </a:rPr>
              <a:t>现代学徒制：</a:t>
            </a:r>
            <a:r>
              <a:rPr lang="zh-CN" altLang="en-US">
                <a:solidFill>
                  <a:srgbClr val="44546A"/>
                </a:solidFill>
                <a:latin typeface="+mj-ea"/>
                <a:ea typeface="+mj-ea"/>
                <a:sym typeface="+mn-ea"/>
              </a:rPr>
              <a:t>根据</a:t>
            </a:r>
            <a:r>
              <a:rPr lang="zh-CN" altLang="en-US">
                <a:solidFill>
                  <a:srgbClr val="2A5CE3"/>
                </a:solidFill>
                <a:latin typeface="华文新魏" panose="02010800040101010101" charset="-122"/>
                <a:ea typeface="华文新魏" panose="02010800040101010101" charset="-122"/>
                <a:sym typeface="+mn-ea"/>
              </a:rPr>
              <a:t>《国家职业教育改革实施方案》</a:t>
            </a:r>
            <a:r>
              <a:rPr lang="zh-CN" altLang="en-US">
                <a:solidFill>
                  <a:srgbClr val="44546A"/>
                </a:solidFill>
                <a:latin typeface="+mj-ea"/>
                <a:ea typeface="+mj-ea"/>
                <a:sym typeface="+mn-ea"/>
              </a:rPr>
              <a:t>等规定，经省级教育行政部门按规定认定的参与现代学徒制培养的在校生</a:t>
            </a:r>
          </a:p>
        </p:txBody>
      </p:sp>
      <p:sp>
        <p:nvSpPr>
          <p:cNvPr id="10" name="圆角矩形 9"/>
          <p:cNvSpPr/>
          <p:nvPr/>
        </p:nvSpPr>
        <p:spPr>
          <a:xfrm>
            <a:off x="5323205" y="4728845"/>
            <a:ext cx="6372860" cy="1549400"/>
          </a:xfrm>
          <a:prstGeom prst="roundRect">
            <a:avLst>
              <a:gd name="adj" fmla="val 831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Char char="•"/>
            </a:pPr>
            <a:r>
              <a:rPr lang="zh-CN" altLang="en-US">
                <a:solidFill>
                  <a:srgbClr val="44546A"/>
                </a:solidFill>
                <a:latin typeface="+mj-ea"/>
                <a:ea typeface="+mj-ea"/>
                <a:sym typeface="+mn-ea"/>
              </a:rPr>
              <a:t>秋季（9月）入学的学生，若修业年限为x.5年时，按x+1年的“年制”填报，第“x+1年级”的“在校生数”计入“预计毕业生数”春季（2、3月）入学的学生，若修业年限为x.5年时，按x年的年制填报，第“x年级”的“在校生数”计入“预计毕业生数”</a:t>
            </a:r>
          </a:p>
        </p:txBody>
      </p:sp>
      <p:sp>
        <p:nvSpPr>
          <p:cNvPr id="5" name="线形标注 2(带边框和强调线) 4"/>
          <p:cNvSpPr/>
          <p:nvPr/>
        </p:nvSpPr>
        <p:spPr>
          <a:xfrm>
            <a:off x="5277803" y="1478030"/>
            <a:ext cx="6372860" cy="1273175"/>
          </a:xfrm>
          <a:prstGeom prst="accentBorderCallout2">
            <a:avLst>
              <a:gd name="adj1" fmla="val 18750"/>
              <a:gd name="adj2" fmla="val -8333"/>
              <a:gd name="adj3" fmla="val 94440"/>
              <a:gd name="adj4" fmla="val -17349"/>
              <a:gd name="adj5" fmla="val 151471"/>
              <a:gd name="adj6" fmla="val -84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Char char="•"/>
            </a:pPr>
            <a:r>
              <a:rPr lang="zh-CN" altLang="en-US" b="1">
                <a:solidFill>
                  <a:srgbClr val="044AFA"/>
                </a:solidFill>
                <a:latin typeface="+mj-ea"/>
                <a:ea typeface="+mj-ea"/>
                <a:sym typeface="+mn-ea"/>
              </a:rPr>
              <a:t>职业技能等级证书：</a:t>
            </a:r>
            <a:r>
              <a:rPr lang="zh-CN" altLang="en-US">
                <a:solidFill>
                  <a:srgbClr val="44546A"/>
                </a:solidFill>
                <a:latin typeface="+mj-ea"/>
                <a:ea typeface="+mj-ea"/>
                <a:sym typeface="+mn-ea"/>
              </a:rPr>
              <a:t>即“1+X”证书中的X证书，是指根据</a:t>
            </a:r>
            <a:r>
              <a:rPr lang="zh-CN" altLang="en-US">
                <a:solidFill>
                  <a:srgbClr val="2A5CE3"/>
                </a:solidFill>
                <a:latin typeface="华文新魏" panose="02010800040101010101" charset="-122"/>
                <a:ea typeface="华文新魏" panose="02010800040101010101" charset="-122"/>
                <a:sym typeface="+mn-ea"/>
              </a:rPr>
              <a:t>《国家职业教育改革实施方案》</a:t>
            </a:r>
            <a:r>
              <a:rPr lang="zh-CN" altLang="en-US">
                <a:solidFill>
                  <a:srgbClr val="44546A"/>
                </a:solidFill>
                <a:latin typeface="+mj-ea"/>
                <a:ea typeface="+mj-ea"/>
                <a:sym typeface="+mn-ea"/>
              </a:rPr>
              <a:t>等规定，毕业生中获得职业技能等级证书的人数。其中，填报范围为经省级教育行政部门批准开展1+X试点工作的专业。</a:t>
            </a:r>
          </a:p>
        </p:txBody>
      </p:sp>
      <p:pic>
        <p:nvPicPr>
          <p:cNvPr id="8" name="图片 7"/>
          <p:cNvPicPr>
            <a:picLocks noChangeAspect="1"/>
          </p:cNvPicPr>
          <p:nvPr/>
        </p:nvPicPr>
        <p:blipFill>
          <a:blip r:embed="rId7"/>
          <a:srcRect b="20457"/>
          <a:stretch>
            <a:fillRect/>
          </a:stretch>
        </p:blipFill>
        <p:spPr>
          <a:xfrm>
            <a:off x="6377334" y="3209040"/>
            <a:ext cx="5013807" cy="3181408"/>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2"/>
                                        </p:tgtEl>
                                        <p:attrNameLst>
                                          <p:attrName>style.visibility</p:attrName>
                                        </p:attrNameLst>
                                      </p:cBhvr>
                                      <p:to>
                                        <p:strVal val="hidden"/>
                                      </p:to>
                                    </p:set>
                                  </p:childTnLst>
                                </p:cTn>
                              </p:par>
                              <p:par>
                                <p:cTn id="13" presetID="23" presetClass="entr" presetSubtype="16"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xit" presetSubtype="0" fill="hold" grpId="2" nodeType="withEffect">
                                  <p:stCondLst>
                                    <p:cond delay="0"/>
                                  </p:stCondLst>
                                  <p:childTnLst>
                                    <p:set>
                                      <p:cBhvr>
                                        <p:cTn id="22" dur="1" fill="hold">
                                          <p:stCondLst>
                                            <p:cond delay="0"/>
                                          </p:stCondLst>
                                        </p:cTn>
                                        <p:tgtEl>
                                          <p:spTgt spid="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xit" presetSubtype="0" fill="hold" nodeType="withEffect">
                                  <p:stCondLst>
                                    <p:cond delay="0"/>
                                  </p:stCondLst>
                                  <p:childTnLst>
                                    <p:set>
                                      <p:cBhvr>
                                        <p:cTn id="28" dur="1" fill="hold">
                                          <p:stCondLst>
                                            <p:cond delay="0"/>
                                          </p:stCondLst>
                                        </p:cTn>
                                        <p:tgtEl>
                                          <p:spTgt spid="8"/>
                                        </p:tgtEl>
                                        <p:attrNameLst>
                                          <p:attrName>style.visibility</p:attrName>
                                        </p:attrNameLst>
                                      </p:cBhvr>
                                      <p:to>
                                        <p:strVal val="hidden"/>
                                      </p:to>
                                    </p:set>
                                  </p:childTnLst>
                                </p:cTn>
                              </p:par>
                              <p:par>
                                <p:cTn id="29" presetID="1" presetClass="exit" presetSubtype="0" fill="hold" grpId="2" nodeType="withEffect">
                                  <p:stCondLst>
                                    <p:cond delay="0"/>
                                  </p:stCondLst>
                                  <p:childTnLst>
                                    <p:set>
                                      <p:cBhvr>
                                        <p:cTn id="30" dur="1" fill="hold">
                                          <p:stCondLst>
                                            <p:cond delay="0"/>
                                          </p:stCondLst>
                                        </p:cTn>
                                        <p:tgtEl>
                                          <p:spTgt spid="6"/>
                                        </p:tgtEl>
                                        <p:attrNameLst>
                                          <p:attrName>style.visibility</p:attrName>
                                        </p:attrNameLst>
                                      </p:cBhvr>
                                      <p:to>
                                        <p:strVal val="hidden"/>
                                      </p:to>
                                    </p:set>
                                  </p:childTnLst>
                                </p:cTn>
                              </p:par>
                              <p:par>
                                <p:cTn id="31" presetID="1" presetClass="exit" presetSubtype="0" fill="hold" grpId="2" nodeType="withEffect">
                                  <p:stCondLst>
                                    <p:cond delay="0"/>
                                  </p:stCondLst>
                                  <p:childTnLst>
                                    <p:set>
                                      <p:cBhvr>
                                        <p:cTn id="3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12" grpId="2" bldLvl="0" animBg="1"/>
      <p:bldP spid="6" grpId="0" bldLvl="0" animBg="1"/>
      <p:bldP spid="6" grpId="1" animBg="1"/>
      <p:bldP spid="6" grpId="2" bldLvl="0" animBg="1"/>
      <p:bldP spid="10" grpId="0" bldLvl="0" animBg="1"/>
      <p:bldP spid="10" grpId="1" animBg="1"/>
      <p:bldP spid="10" grpId="2" bldLvl="0" animBg="1"/>
      <p:bldP spid="5" grpId="0" bldLvl="0" animBg="1"/>
      <p:bldP spid="5" grpId="1" animBg="1"/>
      <p:bldP spid="5" grpId="2"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9" name="图片 8"/>
          <p:cNvPicPr>
            <a:picLocks noChangeAspect="1"/>
          </p:cNvPicPr>
          <p:nvPr/>
        </p:nvPicPr>
        <p:blipFill>
          <a:blip r:embed="rId6"/>
          <a:stretch>
            <a:fillRect/>
          </a:stretch>
        </p:blipFill>
        <p:spPr>
          <a:xfrm>
            <a:off x="5005705" y="1230630"/>
            <a:ext cx="7008495" cy="5480050"/>
          </a:xfrm>
          <a:prstGeom prst="rect">
            <a:avLst/>
          </a:prstGeom>
          <a:ln>
            <a:solidFill>
              <a:srgbClr val="44546A"/>
            </a:solidFill>
          </a:ln>
          <a:effectLst>
            <a:outerShdw blurRad="50800" dist="38100" dir="2700000" algn="tl" rotWithShape="0">
              <a:prstClr val="black">
                <a:alpha val="40000"/>
              </a:prstClr>
            </a:outerShdw>
          </a:effectLst>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3324</a:t>
            </a:r>
            <a:r>
              <a:rPr lang="en-US"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高等职业教育专科</a:t>
            </a:r>
            <a:r>
              <a:rPr lang="zh-CN" altLang="en-US" sz="2400" b="1" dirty="0">
                <a:solidFill>
                  <a:srgbClr val="044AFA"/>
                </a:solidFill>
                <a:latin typeface="+mj-ea"/>
                <a:ea typeface="+mj-ea"/>
                <a:cs typeface="+mj-ea"/>
                <a:sym typeface="+mn-ea"/>
              </a:rPr>
              <a:t>分专业学</a:t>
            </a:r>
            <a:r>
              <a:rPr lang="zh-CN" altLang="en-US" sz="2400" b="1" dirty="0">
                <a:solidFill>
                  <a:schemeClr val="tx2"/>
                </a:solidFill>
                <a:latin typeface="+mj-ea"/>
                <a:ea typeface="+mj-ea"/>
                <a:cs typeface="+mj-ea"/>
                <a:sym typeface="+mn-ea"/>
              </a:rPr>
              <a:t>生数</a:t>
            </a:r>
          </a:p>
        </p:txBody>
      </p:sp>
      <p:sp>
        <p:nvSpPr>
          <p:cNvPr id="5" name="圆角矩形 4"/>
          <p:cNvSpPr/>
          <p:nvPr/>
        </p:nvSpPr>
        <p:spPr>
          <a:xfrm>
            <a:off x="373986" y="1652385"/>
            <a:ext cx="8989060" cy="1310871"/>
          </a:xfrm>
          <a:prstGeom prst="roundRect">
            <a:avLst>
              <a:gd name="adj" fmla="val 100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Char char="•"/>
            </a:pP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7"/>
              </a:rPr>
              <a:t>《普通高等学校学生管理规定》</a:t>
            </a:r>
            <a:r>
              <a:rPr lang="zh-CN" altLang="en-US">
                <a:solidFill>
                  <a:srgbClr val="44546A"/>
                </a:solidFill>
                <a:latin typeface="+mj-ea"/>
                <a:ea typeface="+mj-ea"/>
                <a:sym typeface="+mn-ea"/>
              </a:rPr>
              <a:t>第十条“新生可以申请保留入学资格。保留入学资格期间不具有学籍。保留入学资格的条件、期限等由学校规定”有关要求，保留入学资格学生（含大学生新征入伍）当年</a:t>
            </a:r>
            <a:r>
              <a:rPr lang="zh-CN" altLang="en-US" u="sng">
                <a:solidFill>
                  <a:srgbClr val="44546A"/>
                </a:solidFill>
                <a:latin typeface="+mj-ea"/>
                <a:ea typeface="+mj-ea"/>
                <a:sym typeface="+mn-ea"/>
              </a:rPr>
              <a:t>不填入招生数据</a:t>
            </a:r>
            <a:r>
              <a:rPr lang="zh-CN" altLang="en-US">
                <a:solidFill>
                  <a:srgbClr val="44546A"/>
                </a:solidFill>
                <a:latin typeface="+mj-ea"/>
                <a:ea typeface="+mj-ea"/>
                <a:sym typeface="+mn-ea"/>
              </a:rPr>
              <a:t>中，恢复入学资格后填报招生数。</a:t>
            </a:r>
          </a:p>
        </p:txBody>
      </p:sp>
      <p:sp>
        <p:nvSpPr>
          <p:cNvPr id="8" name="圆角矩形 7"/>
          <p:cNvSpPr/>
          <p:nvPr/>
        </p:nvSpPr>
        <p:spPr>
          <a:xfrm>
            <a:off x="373986" y="4958080"/>
            <a:ext cx="8360410" cy="41973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u="sng">
                <a:solidFill>
                  <a:srgbClr val="44546A"/>
                </a:solidFill>
                <a:latin typeface="+mj-ea"/>
                <a:ea typeface="+mj-ea"/>
                <a:sym typeface="+mn-ea"/>
              </a:rPr>
              <a:t>高等教育学生表包括港澳台侨学生</a:t>
            </a:r>
          </a:p>
        </p:txBody>
      </p:sp>
      <p:pic>
        <p:nvPicPr>
          <p:cNvPr id="10" name="图片 9"/>
          <p:cNvPicPr>
            <a:picLocks noChangeAspect="1"/>
          </p:cNvPicPr>
          <p:nvPr/>
        </p:nvPicPr>
        <p:blipFill>
          <a:blip r:embed="rId8"/>
          <a:stretch>
            <a:fillRect/>
          </a:stretch>
        </p:blipFill>
        <p:spPr>
          <a:xfrm>
            <a:off x="373986" y="3130892"/>
            <a:ext cx="6145876" cy="3185791"/>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23" presetClass="entr" presetSubtype="16"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 calcmode="lin" valueType="num">
                                      <p:cBhvr>
                                        <p:cTn id="9" dur="500" fill="hold"/>
                                        <p:tgtEl>
                                          <p:spTgt spid="10"/>
                                        </p:tgtEl>
                                        <p:attrNameLst>
                                          <p:attrName>ppt_w</p:attrName>
                                        </p:attrNameLst>
                                      </p:cBhvr>
                                      <p:tavLst>
                                        <p:tav tm="0">
                                          <p:val>
                                            <p:fltVal val="0"/>
                                          </p:val>
                                        </p:tav>
                                        <p:tav tm="100000">
                                          <p:val>
                                            <p:strVal val="#ppt_w"/>
                                          </p:val>
                                        </p:tav>
                                      </p:tavLst>
                                    </p:anim>
                                    <p:anim calcmode="lin" valueType="num">
                                      <p:cBhvr>
                                        <p:cTn id="10"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10"/>
                                        </p:tgtEl>
                                        <p:attrNameLst>
                                          <p:attrName>style.visibility</p:attrName>
                                        </p:attrNameLst>
                                      </p:cBhvr>
                                      <p:to>
                                        <p:strVal val="hidden"/>
                                      </p:to>
                                    </p:set>
                                  </p:childTnLst>
                                </p:cTn>
                              </p:par>
                              <p:par>
                                <p:cTn id="17" presetID="1" presetClass="exit" presetSubtype="0" fill="hold" grpId="2" nodeType="withEffect">
                                  <p:stCondLst>
                                    <p:cond delay="0"/>
                                  </p:stCondLst>
                                  <p:childTnLst>
                                    <p:set>
                                      <p:cBhvr>
                                        <p:cTn id="18"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5" grpId="2" bldLvl="0" animBg="1"/>
      <p:bldP spid="8" grpId="0" bldLvl="0" animBg="1"/>
      <p:bldP spid="8"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3325</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3326 </a:t>
            </a:r>
            <a:r>
              <a:rPr lang="zh-CN" altLang="en-US" sz="2400" b="1" dirty="0">
                <a:solidFill>
                  <a:schemeClr val="tx2"/>
                </a:solidFill>
                <a:latin typeface="+mj-ea"/>
                <a:ea typeface="+mj-ea"/>
                <a:cs typeface="+mj-ea"/>
                <a:sym typeface="+mn-ea"/>
              </a:rPr>
              <a:t>高等职业教育本科、普通本科</a:t>
            </a:r>
            <a:r>
              <a:rPr lang="zh-CN" altLang="en-US" sz="2400" b="1" dirty="0">
                <a:solidFill>
                  <a:srgbClr val="044AFA"/>
                </a:solidFill>
                <a:latin typeface="+mj-ea"/>
                <a:ea typeface="+mj-ea"/>
                <a:cs typeface="+mj-ea"/>
                <a:sym typeface="+mn-ea"/>
              </a:rPr>
              <a:t>分专业</a:t>
            </a:r>
            <a:r>
              <a:rPr lang="zh-CN" altLang="en-US" sz="2400" b="1" dirty="0">
                <a:solidFill>
                  <a:schemeClr val="tx2"/>
                </a:solidFill>
                <a:latin typeface="+mj-ea"/>
                <a:ea typeface="+mj-ea"/>
                <a:cs typeface="+mj-ea"/>
                <a:sym typeface="+mn-ea"/>
              </a:rPr>
              <a:t>学生数</a:t>
            </a:r>
          </a:p>
        </p:txBody>
      </p:sp>
      <p:pic>
        <p:nvPicPr>
          <p:cNvPr id="3" name="图片 2"/>
          <p:cNvPicPr>
            <a:picLocks noChangeAspect="1"/>
          </p:cNvPicPr>
          <p:nvPr/>
        </p:nvPicPr>
        <p:blipFill>
          <a:blip r:embed="rId6"/>
          <a:srcRect t="22828"/>
          <a:stretch>
            <a:fillRect/>
          </a:stretch>
        </p:blipFill>
        <p:spPr>
          <a:xfrm>
            <a:off x="362585" y="1217295"/>
            <a:ext cx="6539230" cy="5207000"/>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7"/>
          <a:srcRect t="22898"/>
          <a:stretch>
            <a:fillRect/>
          </a:stretch>
        </p:blipFill>
        <p:spPr>
          <a:xfrm>
            <a:off x="610235" y="1428115"/>
            <a:ext cx="6771640" cy="5213985"/>
          </a:xfrm>
          <a:prstGeom prst="rect">
            <a:avLst/>
          </a:prstGeom>
          <a:ln>
            <a:solidFill>
              <a:srgbClr val="44546A"/>
            </a:solidFill>
          </a:ln>
          <a:effectLst>
            <a:outerShdw blurRad="50800" dist="38100" dir="2700000" algn="tl" rotWithShape="0">
              <a:prstClr val="black">
                <a:alpha val="40000"/>
              </a:prstClr>
            </a:outerShdw>
          </a:effectLst>
        </p:spPr>
      </p:pic>
      <p:sp>
        <p:nvSpPr>
          <p:cNvPr id="12" name="线形标注 2(带边框和强调线) 11"/>
          <p:cNvSpPr/>
          <p:nvPr/>
        </p:nvSpPr>
        <p:spPr>
          <a:xfrm>
            <a:off x="5382260" y="2211070"/>
            <a:ext cx="6453505" cy="828675"/>
          </a:xfrm>
          <a:prstGeom prst="accentBorderCallout2">
            <a:avLst>
              <a:gd name="adj1" fmla="val 18750"/>
              <a:gd name="adj2" fmla="val -8333"/>
              <a:gd name="adj3" fmla="val -14991"/>
              <a:gd name="adj4" fmla="val -14970"/>
              <a:gd name="adj5" fmla="val -60000"/>
              <a:gd name="adj6" fmla="val 5165"/>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授予学位数：</a:t>
            </a:r>
            <a:r>
              <a:rPr lang="zh-CN" altLang="en-US">
                <a:solidFill>
                  <a:srgbClr val="44546A"/>
                </a:solidFill>
                <a:latin typeface="+mj-ea"/>
                <a:ea typeface="+mj-ea"/>
                <a:sym typeface="+mn-ea"/>
              </a:rPr>
              <a:t>上学年度实际授予学位的人数（含</a:t>
            </a:r>
            <a:r>
              <a:rPr lang="zh-CN" altLang="en-US" u="sng">
                <a:solidFill>
                  <a:srgbClr val="44546A"/>
                </a:solidFill>
                <a:latin typeface="+mj-ea"/>
                <a:ea typeface="+mj-ea"/>
                <a:sym typeface="+mn-ea"/>
              </a:rPr>
              <a:t>补授学位、学分制提前毕业可授学位</a:t>
            </a:r>
            <a:r>
              <a:rPr lang="zh-CN" altLang="en-US">
                <a:solidFill>
                  <a:srgbClr val="44546A"/>
                </a:solidFill>
                <a:latin typeface="+mj-ea"/>
                <a:ea typeface="+mj-ea"/>
                <a:sym typeface="+mn-ea"/>
              </a:rPr>
              <a:t>的学生）,由学位授予单位填报。</a:t>
            </a:r>
          </a:p>
        </p:txBody>
      </p:sp>
      <p:sp>
        <p:nvSpPr>
          <p:cNvPr id="6" name="圆角矩形 5"/>
          <p:cNvSpPr/>
          <p:nvPr/>
        </p:nvSpPr>
        <p:spPr>
          <a:xfrm>
            <a:off x="5287010" y="4918075"/>
            <a:ext cx="6453505" cy="98869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按</a:t>
            </a:r>
            <a:r>
              <a:rPr lang="zh-CN" altLang="en-US">
                <a:solidFill>
                  <a:srgbClr val="2A5CE3"/>
                </a:solidFill>
                <a:latin typeface="华文新魏" panose="02010800040101010101" charset="-122"/>
                <a:ea typeface="华文新魏" panose="02010800040101010101" charset="-122"/>
                <a:sym typeface="+mn-ea"/>
              </a:rPr>
              <a:t>《高等职业教育本科专业目录（统计用）》《普通高等学校本科专业目录（统计用）》</a:t>
            </a:r>
            <a:r>
              <a:rPr lang="zh-CN" altLang="en-US">
                <a:solidFill>
                  <a:srgbClr val="44546A"/>
                </a:solidFill>
                <a:latin typeface="+mj-ea"/>
                <a:ea typeface="+mj-ea"/>
                <a:sym typeface="+mn-ea"/>
              </a:rPr>
              <a:t>填报</a:t>
            </a:r>
          </a:p>
        </p:txBody>
      </p:sp>
      <p:sp>
        <p:nvSpPr>
          <p:cNvPr id="7" name="线形标注 2(带边框和强调线) 6"/>
          <p:cNvSpPr/>
          <p:nvPr/>
        </p:nvSpPr>
        <p:spPr>
          <a:xfrm>
            <a:off x="5382260" y="3295650"/>
            <a:ext cx="6453505" cy="1318895"/>
          </a:xfrm>
          <a:prstGeom prst="accentBorderCallout2">
            <a:avLst>
              <a:gd name="adj1" fmla="val 18750"/>
              <a:gd name="adj2" fmla="val -8333"/>
              <a:gd name="adj3" fmla="val -11555"/>
              <a:gd name="adj4" fmla="val -14299"/>
              <a:gd name="adj5" fmla="val -74530"/>
              <a:gd name="adj6" fmla="val 2401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Char char="•"/>
            </a:pPr>
            <a:r>
              <a:rPr lang="zh-CN" altLang="en-US" b="1">
                <a:solidFill>
                  <a:schemeClr val="accent1"/>
                </a:solidFill>
                <a:latin typeface="+mj-ea"/>
                <a:ea typeface="+mj-ea"/>
                <a:sym typeface="+mn-ea"/>
              </a:rPr>
              <a:t>师范生：</a:t>
            </a:r>
            <a:r>
              <a:rPr lang="zh-CN" altLang="en-US" u="sng">
                <a:solidFill>
                  <a:srgbClr val="44546A"/>
                </a:solidFill>
                <a:latin typeface="+mj-ea"/>
                <a:ea typeface="+mj-ea"/>
                <a:sym typeface="+mn-ea"/>
              </a:rPr>
              <a:t>按照师范类专业培养方案</a:t>
            </a:r>
            <a:r>
              <a:rPr lang="zh-CN" altLang="en-US">
                <a:solidFill>
                  <a:srgbClr val="44546A"/>
                </a:solidFill>
                <a:latin typeface="+mj-ea"/>
                <a:ea typeface="+mj-ea"/>
                <a:sym typeface="+mn-ea"/>
              </a:rPr>
              <a:t>，在毕业前修完</a:t>
            </a:r>
            <a:r>
              <a:rPr lang="zh-CN" altLang="en-US" u="sng">
                <a:solidFill>
                  <a:srgbClr val="44546A"/>
                </a:solidFill>
                <a:latin typeface="+mj-ea"/>
                <a:ea typeface="+mj-ea"/>
                <a:sym typeface="+mn-ea"/>
              </a:rPr>
              <a:t>教师教育课程标准规定有关课程</a:t>
            </a:r>
            <a:r>
              <a:rPr lang="zh-CN" altLang="en-US">
                <a:solidFill>
                  <a:srgbClr val="44546A"/>
                </a:solidFill>
                <a:latin typeface="+mj-ea"/>
                <a:ea typeface="+mj-ea"/>
                <a:sym typeface="+mn-ea"/>
              </a:rPr>
              <a:t>，且完成累计不少于</a:t>
            </a:r>
            <a:r>
              <a:rPr lang="zh-CN" altLang="en-US" u="sng">
                <a:solidFill>
                  <a:srgbClr val="44546A"/>
                </a:solidFill>
                <a:latin typeface="+mj-ea"/>
                <a:ea typeface="+mj-ea"/>
                <a:sym typeface="+mn-ea"/>
              </a:rPr>
              <a:t>18周教育实践</a:t>
            </a:r>
            <a:r>
              <a:rPr lang="zh-CN" altLang="en-US">
                <a:solidFill>
                  <a:srgbClr val="44546A"/>
                </a:solidFill>
                <a:latin typeface="+mj-ea"/>
                <a:ea typeface="+mj-ea"/>
                <a:sym typeface="+mn-ea"/>
              </a:rPr>
              <a:t>的学生，包括在师范专业以及在兼招专业中按照上述标准进行培养的学生。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xit" presetSubtype="0" fill="hold" grpId="2" nodeType="withEffect">
                                  <p:stCondLst>
                                    <p:cond delay="0"/>
                                  </p:stCondLst>
                                  <p:childTnLst>
                                    <p:set>
                                      <p:cBhvr>
                                        <p:cTn id="22"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12" grpId="2" bldLvl="0" animBg="1"/>
      <p:bldP spid="6" grpId="0" bldLvl="0" animBg="1"/>
      <p:bldP spid="6" grpId="1" animBg="1"/>
      <p:bldP spid="7" grpId="0" bldLvl="0" animBg="1"/>
      <p:bldP spid="7" grpId="1" animBg="1"/>
      <p:bldP spid="7" grpId="2"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5283835" cy="583565"/>
          </a:xfrm>
          <a:prstGeom prst="rect">
            <a:avLst/>
          </a:prstGeom>
          <a:noFill/>
        </p:spPr>
        <p:txBody>
          <a:bodyPr vert="horz" wrap="square" rtlCol="0">
            <a:spAutoFit/>
          </a:bodyPr>
          <a:lstStyle/>
          <a:p>
            <a:r>
              <a:rPr lang="zh-CN" altLang="en-US" sz="3200" b="1" dirty="0">
                <a:solidFill>
                  <a:schemeClr val="tx2"/>
                </a:solidFill>
                <a:latin typeface="+mj-lt"/>
                <a:ea typeface="+mj-ea"/>
              </a:rPr>
              <a:t>依法统计</a:t>
            </a:r>
          </a:p>
        </p:txBody>
      </p:sp>
      <p:pic>
        <p:nvPicPr>
          <p:cNvPr id="2" name="Picture 4" descr="中华人民共和国统计法_360百科"/>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1530" y="1599565"/>
            <a:ext cx="2957195" cy="4381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矩形 2"/>
          <p:cNvSpPr/>
          <p:nvPr>
            <p:custDataLst>
              <p:tags r:id="rId2"/>
            </p:custDataLst>
          </p:nvPr>
        </p:nvSpPr>
        <p:spPr>
          <a:xfrm>
            <a:off x="3825875" y="1370965"/>
            <a:ext cx="8051165" cy="4661535"/>
          </a:xfrm>
          <a:prstGeom prst="rect">
            <a:avLst/>
          </a:prstGeom>
          <a:noFill/>
          <a:ln>
            <a:noFill/>
            <a:prstDash val="solid"/>
          </a:ln>
          <a:effectLst>
            <a:outerShdw blurRad="203200" dist="101600" dir="8100000" algn="tr" rotWithShape="0">
              <a:srgbClr val="2E66FB">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5" name="文本框 4"/>
          <p:cNvSpPr txBox="1"/>
          <p:nvPr>
            <p:custDataLst>
              <p:tags r:id="rId3"/>
            </p:custDataLst>
          </p:nvPr>
        </p:nvSpPr>
        <p:spPr>
          <a:xfrm>
            <a:off x="4214812" y="1203783"/>
            <a:ext cx="7125970" cy="1646555"/>
          </a:xfrm>
          <a:prstGeom prst="rect">
            <a:avLst/>
          </a:prstGeom>
          <a:noFill/>
        </p:spPr>
        <p:txBody>
          <a:bodyPr vert="horz" wrap="square">
            <a:noAutofit/>
          </a:bodyPr>
          <a:lstStyle>
            <a:defPPr>
              <a:defRPr lang="zh-CN"/>
            </a:defPPr>
            <a:lvl1pPr algn="ctr">
              <a:lnSpc>
                <a:spcPct val="150000"/>
              </a:lnSpc>
              <a:defRPr sz="1400">
                <a:solidFill>
                  <a:schemeClr val="bg1">
                    <a:lumMod val="65000"/>
                  </a:schemeClr>
                </a:solidFill>
                <a:latin typeface="Montserrat" panose="00000900000000000000"/>
                <a:ea typeface="MiSans Light" panose="00000400000000000000" charset="-122"/>
              </a:defRPr>
            </a:lvl1pPr>
          </a:lstStyle>
          <a:p>
            <a:pPr algn="l">
              <a:lnSpc>
                <a:spcPct val="130000"/>
              </a:lnSpc>
            </a:pPr>
            <a:r>
              <a:rPr lang="zh-CN" altLang="en-US" sz="1800" b="1" dirty="0">
                <a:solidFill>
                  <a:srgbClr val="44546A"/>
                </a:solidFill>
                <a:latin typeface="+mj-ea"/>
                <a:ea typeface="+mj-ea"/>
                <a:cs typeface="微软雅黑" panose="020B0503020204020204" charset="-122"/>
              </a:rPr>
              <a:t>为了科学、有效地组织统计工作，保障统计资料的真实性、准确性、完整性和及时性，发挥统计在了解国情国力、服务经济社会发展中的重要作用，促进社会主义现代化建设事业发展，制定本法。</a:t>
            </a:r>
          </a:p>
        </p:txBody>
      </p:sp>
      <p:sp>
        <p:nvSpPr>
          <p:cNvPr id="10" name="文本框 9"/>
          <p:cNvSpPr txBox="1"/>
          <p:nvPr>
            <p:custDataLst>
              <p:tags r:id="rId4"/>
            </p:custDataLst>
          </p:nvPr>
        </p:nvSpPr>
        <p:spPr>
          <a:xfrm>
            <a:off x="4215130" y="2353479"/>
            <a:ext cx="7242175" cy="2328545"/>
          </a:xfrm>
          <a:prstGeom prst="rect">
            <a:avLst/>
          </a:prstGeom>
          <a:noFill/>
        </p:spPr>
        <p:txBody>
          <a:bodyPr vert="horz" wrap="square">
            <a:noAutofit/>
          </a:bodyPr>
          <a:lstStyle>
            <a:defPPr>
              <a:defRPr lang="zh-CN"/>
            </a:defPPr>
            <a:lvl1pPr algn="ctr">
              <a:lnSpc>
                <a:spcPct val="150000"/>
              </a:lnSpc>
              <a:defRPr sz="1400">
                <a:solidFill>
                  <a:schemeClr val="bg1">
                    <a:lumMod val="65000"/>
                  </a:schemeClr>
                </a:solidFill>
                <a:latin typeface="Montserrat" panose="00000900000000000000"/>
                <a:ea typeface="MiSans Light" panose="00000400000000000000" charset="-122"/>
              </a:defRPr>
            </a:lvl1pPr>
          </a:lstStyle>
          <a:p>
            <a:pPr indent="406400" algn="l" fontAlgn="auto">
              <a:lnSpc>
                <a:spcPct val="130000"/>
              </a:lnSpc>
              <a:extLst>
                <a:ext uri="{35155182-B16C-46BC-9424-99874614C6A1}">
                  <wpsdc:indentchars xmlns="" xmlns:wpsdc="http://www.wps.cn/officeDocument/2017/drawingmlCustomData" val="200" checksum="1740828767"/>
                </a:ext>
              </a:extLst>
            </a:pPr>
            <a:r>
              <a:rPr sz="1600" b="1" dirty="0">
                <a:solidFill>
                  <a:srgbClr val="044AFA"/>
                </a:solidFill>
                <a:latin typeface="+mj-ea"/>
                <a:ea typeface="微软雅黑" panose="020B0503020204020204" charset="-122"/>
                <a:cs typeface="+mj-ea"/>
              </a:rPr>
              <a:t>第六条　</a:t>
            </a:r>
          </a:p>
          <a:p>
            <a:pPr indent="406400" algn="l" fontAlgn="auto">
              <a:lnSpc>
                <a:spcPct val="130000"/>
              </a:lnSpc>
              <a:extLst>
                <a:ext uri="{35155182-B16C-46BC-9424-99874614C6A1}">
                  <wpsdc:indentchars xmlns="" xmlns:wpsdc="http://www.wps.cn/officeDocument/2017/drawingmlCustomData" val="200" checksum="1740828767"/>
                </a:ext>
              </a:extLst>
            </a:pPr>
            <a:r>
              <a:rPr sz="1600" b="1" dirty="0">
                <a:solidFill>
                  <a:srgbClr val="44546A"/>
                </a:solidFill>
                <a:latin typeface="+mj-ea"/>
                <a:ea typeface="微软雅黑" panose="020B0503020204020204" charset="-122"/>
                <a:cs typeface="+mj-ea"/>
              </a:rPr>
              <a:t>统计机构和统计人员依照本法规定</a:t>
            </a:r>
            <a:r>
              <a:rPr sz="1600" b="1" dirty="0">
                <a:solidFill>
                  <a:srgbClr val="FF0000"/>
                </a:solidFill>
                <a:latin typeface="+mj-ea"/>
                <a:ea typeface="微软雅黑" panose="020B0503020204020204" charset="-122"/>
                <a:cs typeface="+mj-ea"/>
              </a:rPr>
              <a:t>独立行使统计调查、统计报告、统计监督的职权</a:t>
            </a:r>
            <a:r>
              <a:rPr sz="1600" b="1" dirty="0">
                <a:solidFill>
                  <a:srgbClr val="44546A"/>
                </a:solidFill>
                <a:latin typeface="+mj-ea"/>
                <a:ea typeface="微软雅黑" panose="020B0503020204020204" charset="-122"/>
                <a:cs typeface="+mj-ea"/>
              </a:rPr>
              <a:t>，不受侵犯。</a:t>
            </a:r>
          </a:p>
          <a:p>
            <a:pPr indent="406400" algn="l" fontAlgn="auto">
              <a:lnSpc>
                <a:spcPct val="130000"/>
              </a:lnSpc>
              <a:extLst>
                <a:ext uri="{35155182-B16C-46BC-9424-99874614C6A1}">
                  <wpsdc:indentchars xmlns="" xmlns:wpsdc="http://www.wps.cn/officeDocument/2017/drawingmlCustomData" val="200" checksum="1740828767"/>
                </a:ext>
              </a:extLst>
            </a:pPr>
            <a:r>
              <a:rPr sz="1600" b="1" dirty="0">
                <a:solidFill>
                  <a:srgbClr val="44546A"/>
                </a:solidFill>
                <a:latin typeface="+mj-ea"/>
                <a:ea typeface="微软雅黑" panose="020B0503020204020204" charset="-122"/>
                <a:cs typeface="+mj-ea"/>
              </a:rPr>
              <a:t>地方各级人民政府、政府统计机构和有关部门以及各单位的负责人，不得自行修改统计机构和统计人员依法搜集、整理的统计资料，不得以任何方式要求统计机构、统计人员及其他机构、人员伪造、篡改统计资料，不得对依法履行职责或者拒绝、抵制统计违法行为的统计人员打击报复。</a:t>
            </a:r>
          </a:p>
        </p:txBody>
      </p:sp>
      <p:sp>
        <p:nvSpPr>
          <p:cNvPr id="13" name="文本框 12"/>
          <p:cNvSpPr txBox="1"/>
          <p:nvPr>
            <p:custDataLst>
              <p:tags r:id="rId5"/>
            </p:custDataLst>
          </p:nvPr>
        </p:nvSpPr>
        <p:spPr>
          <a:xfrm>
            <a:off x="4215130" y="4626845"/>
            <a:ext cx="6939915" cy="1830705"/>
          </a:xfrm>
          <a:prstGeom prst="rect">
            <a:avLst/>
          </a:prstGeom>
          <a:noFill/>
        </p:spPr>
        <p:txBody>
          <a:bodyPr vert="horz" wrap="square">
            <a:noAutofit/>
          </a:bodyPr>
          <a:lstStyle>
            <a:defPPr>
              <a:defRPr lang="zh-CN"/>
            </a:defPPr>
            <a:lvl1pPr algn="ctr">
              <a:lnSpc>
                <a:spcPct val="150000"/>
              </a:lnSpc>
              <a:defRPr sz="1400">
                <a:solidFill>
                  <a:schemeClr val="bg1">
                    <a:lumMod val="65000"/>
                  </a:schemeClr>
                </a:solidFill>
                <a:latin typeface="Montserrat" panose="00000900000000000000"/>
                <a:ea typeface="MiSans Light" panose="00000400000000000000" charset="-122"/>
              </a:defRPr>
            </a:lvl1pPr>
          </a:lstStyle>
          <a:p>
            <a:pPr algn="l">
              <a:lnSpc>
                <a:spcPct val="130000"/>
              </a:lnSpc>
            </a:pPr>
            <a:r>
              <a:rPr lang="en-US" sz="1600" b="1" dirty="0">
                <a:solidFill>
                  <a:srgbClr val="044AFA"/>
                </a:solidFill>
                <a:latin typeface="+mj-ea"/>
                <a:ea typeface="微软雅黑" panose="020B0503020204020204" charset="-122"/>
                <a:cs typeface="+mj-ea"/>
              </a:rPr>
              <a:t>       </a:t>
            </a:r>
            <a:r>
              <a:rPr sz="1600" b="1" dirty="0">
                <a:solidFill>
                  <a:srgbClr val="044AFA"/>
                </a:solidFill>
                <a:latin typeface="+mj-ea"/>
                <a:ea typeface="微软雅黑" panose="020B0503020204020204" charset="-122"/>
                <a:cs typeface="+mj-ea"/>
              </a:rPr>
              <a:t>第</a:t>
            </a:r>
            <a:r>
              <a:rPr lang="zh-CN" sz="1600" b="1" dirty="0">
                <a:solidFill>
                  <a:srgbClr val="044AFA"/>
                </a:solidFill>
                <a:latin typeface="+mj-ea"/>
                <a:ea typeface="微软雅黑" panose="020B0503020204020204" charset="-122"/>
                <a:cs typeface="+mj-ea"/>
              </a:rPr>
              <a:t>七</a:t>
            </a:r>
            <a:r>
              <a:rPr sz="1600" b="1" dirty="0">
                <a:solidFill>
                  <a:srgbClr val="044AFA"/>
                </a:solidFill>
                <a:latin typeface="+mj-ea"/>
                <a:ea typeface="微软雅黑" panose="020B0503020204020204" charset="-122"/>
                <a:cs typeface="+mj-ea"/>
              </a:rPr>
              <a:t>条　</a:t>
            </a:r>
          </a:p>
          <a:p>
            <a:pPr indent="406400" algn="l" fontAlgn="auto">
              <a:lnSpc>
                <a:spcPct val="130000"/>
              </a:lnSpc>
              <a:extLst>
                <a:ext uri="{35155182-B16C-46BC-9424-99874614C6A1}">
                  <wpsdc:indentchars xmlns="" xmlns:wpsdc="http://www.wps.cn/officeDocument/2017/drawingmlCustomData" val="200" checksum="1740828767"/>
                </a:ext>
              </a:extLst>
            </a:pPr>
            <a:r>
              <a:rPr sz="1600" b="1" dirty="0">
                <a:solidFill>
                  <a:srgbClr val="44546A"/>
                </a:solidFill>
                <a:latin typeface="+mj-ea"/>
                <a:ea typeface="微软雅黑" panose="020B0503020204020204" charset="-122"/>
                <a:cs typeface="+mj-ea"/>
              </a:rPr>
              <a:t>国家机关、企业事业单位和其他组织以及个体工商户和个人等统计调查对象，必须依照本法和国家有关规定，</a:t>
            </a:r>
            <a:r>
              <a:rPr sz="1600" b="1" dirty="0">
                <a:solidFill>
                  <a:srgbClr val="FF0000"/>
                </a:solidFill>
                <a:latin typeface="+mj-ea"/>
                <a:ea typeface="微软雅黑" panose="020B0503020204020204" charset="-122"/>
                <a:cs typeface="+mj-ea"/>
              </a:rPr>
              <a:t>真实、准确、完整、及时</a:t>
            </a:r>
            <a:r>
              <a:rPr sz="1600" b="1" dirty="0">
                <a:solidFill>
                  <a:srgbClr val="44546A"/>
                </a:solidFill>
                <a:latin typeface="+mj-ea"/>
                <a:ea typeface="微软雅黑" panose="020B0503020204020204" charset="-122"/>
                <a:cs typeface="+mj-ea"/>
              </a:rPr>
              <a:t>地提供统计调查所需的资料，不得提供不真实或者不完整的统计资料，不得迟报、拒报统计资料。</a:t>
            </a:r>
          </a:p>
        </p:txBody>
      </p:sp>
      <p:cxnSp>
        <p:nvCxnSpPr>
          <p:cNvPr id="11" name="直接连接符 10"/>
          <p:cNvCxnSpPr/>
          <p:nvPr>
            <p:custDataLst>
              <p:tags r:id="rId6"/>
            </p:custDataLst>
          </p:nvPr>
        </p:nvCxnSpPr>
        <p:spPr>
          <a:xfrm flipV="1">
            <a:off x="3956685" y="2344787"/>
            <a:ext cx="7642225" cy="4445"/>
          </a:xfrm>
          <a:prstGeom prst="line">
            <a:avLst/>
          </a:prstGeom>
          <a:ln w="12700" cap="rnd">
            <a:solidFill>
              <a:srgbClr val="85A8FC"/>
            </a:solidFill>
            <a:roun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3327</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3328 </a:t>
            </a:r>
            <a:r>
              <a:rPr lang="zh-CN" altLang="en-US" sz="2400" b="1" dirty="0">
                <a:solidFill>
                  <a:schemeClr val="tx2"/>
                </a:solidFill>
                <a:latin typeface="+mj-ea"/>
                <a:ea typeface="+mj-ea"/>
                <a:cs typeface="+mj-ea"/>
                <a:sym typeface="+mn-ea"/>
              </a:rPr>
              <a:t>成人专科、本科</a:t>
            </a:r>
            <a:r>
              <a:rPr lang="zh-CN" altLang="en-US" sz="2400" b="1" dirty="0">
                <a:solidFill>
                  <a:srgbClr val="044AFA"/>
                </a:solidFill>
                <a:latin typeface="+mj-ea"/>
                <a:ea typeface="+mj-ea"/>
                <a:cs typeface="+mj-ea"/>
                <a:sym typeface="+mn-ea"/>
              </a:rPr>
              <a:t>分专业</a:t>
            </a:r>
            <a:r>
              <a:rPr lang="zh-CN" altLang="en-US" sz="2400" b="1" dirty="0">
                <a:solidFill>
                  <a:schemeClr val="tx2"/>
                </a:solidFill>
                <a:latin typeface="+mj-ea"/>
                <a:ea typeface="+mj-ea"/>
                <a:cs typeface="+mj-ea"/>
                <a:sym typeface="+mn-ea"/>
              </a:rPr>
              <a:t>学生数</a:t>
            </a:r>
          </a:p>
        </p:txBody>
      </p:sp>
      <p:pic>
        <p:nvPicPr>
          <p:cNvPr id="2" name="图片 1"/>
          <p:cNvPicPr>
            <a:picLocks noChangeAspect="1"/>
          </p:cNvPicPr>
          <p:nvPr/>
        </p:nvPicPr>
        <p:blipFill>
          <a:blip r:embed="rId6"/>
          <a:stretch>
            <a:fillRect/>
          </a:stretch>
        </p:blipFill>
        <p:spPr>
          <a:xfrm>
            <a:off x="811530" y="1317625"/>
            <a:ext cx="5026025" cy="5181600"/>
          </a:xfrm>
          <a:prstGeom prst="rect">
            <a:avLst/>
          </a:prstGeom>
          <a:ln>
            <a:solidFill>
              <a:srgbClr val="44546A"/>
            </a:solidFill>
          </a:ln>
          <a:effectLst>
            <a:outerShdw blurRad="50800" dist="38100" dir="2700000" algn="tl" rotWithShape="0">
              <a:prstClr val="black">
                <a:alpha val="40000"/>
              </a:prstClr>
            </a:outerShdw>
          </a:effectLst>
        </p:spPr>
      </p:pic>
      <p:pic>
        <p:nvPicPr>
          <p:cNvPr id="8" name="图片 7"/>
          <p:cNvPicPr>
            <a:picLocks noChangeAspect="1"/>
          </p:cNvPicPr>
          <p:nvPr/>
        </p:nvPicPr>
        <p:blipFill>
          <a:blip r:embed="rId7"/>
          <a:stretch>
            <a:fillRect/>
          </a:stretch>
        </p:blipFill>
        <p:spPr>
          <a:xfrm>
            <a:off x="5837555" y="1317625"/>
            <a:ext cx="5008245" cy="5201285"/>
          </a:xfrm>
          <a:prstGeom prst="rect">
            <a:avLst/>
          </a:prstGeom>
          <a:ln>
            <a:solidFill>
              <a:srgbClr val="44546A"/>
            </a:solidFill>
          </a:ln>
          <a:effectLst>
            <a:outerShdw blurRad="50800" dist="38100" dir="2700000" algn="tl" rotWithShape="0">
              <a:prstClr val="black">
                <a:alpha val="40000"/>
              </a:prstClr>
            </a:outerShdw>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3329</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3330 </a:t>
            </a:r>
            <a:r>
              <a:rPr lang="zh-CN" altLang="en-US" sz="2400" b="1" dirty="0">
                <a:solidFill>
                  <a:schemeClr val="tx2"/>
                </a:solidFill>
                <a:latin typeface="+mj-ea"/>
                <a:ea typeface="+mj-ea"/>
                <a:cs typeface="+mj-ea"/>
                <a:sym typeface="+mn-ea"/>
              </a:rPr>
              <a:t>网络（开放）教育专科、本科</a:t>
            </a:r>
            <a:r>
              <a:rPr lang="zh-CN" altLang="en-US" sz="2400" b="1" dirty="0">
                <a:solidFill>
                  <a:srgbClr val="044AFA"/>
                </a:solidFill>
                <a:latin typeface="+mj-ea"/>
                <a:ea typeface="+mj-ea"/>
                <a:cs typeface="+mj-ea"/>
                <a:sym typeface="+mn-ea"/>
              </a:rPr>
              <a:t>分专业</a:t>
            </a:r>
            <a:r>
              <a:rPr lang="zh-CN" altLang="en-US" sz="2400" b="1" dirty="0">
                <a:solidFill>
                  <a:schemeClr val="tx2"/>
                </a:solidFill>
                <a:latin typeface="+mj-ea"/>
                <a:ea typeface="+mj-ea"/>
                <a:cs typeface="+mj-ea"/>
                <a:sym typeface="+mn-ea"/>
              </a:rPr>
              <a:t>学生数</a:t>
            </a:r>
          </a:p>
        </p:txBody>
      </p:sp>
      <p:pic>
        <p:nvPicPr>
          <p:cNvPr id="3" name="图片 2"/>
          <p:cNvPicPr>
            <a:picLocks noChangeAspect="1"/>
          </p:cNvPicPr>
          <p:nvPr/>
        </p:nvPicPr>
        <p:blipFill>
          <a:blip r:embed="rId6"/>
          <a:stretch>
            <a:fillRect/>
          </a:stretch>
        </p:blipFill>
        <p:spPr>
          <a:xfrm>
            <a:off x="377825" y="1236345"/>
            <a:ext cx="7684770" cy="5071110"/>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7"/>
          <a:stretch>
            <a:fillRect/>
          </a:stretch>
        </p:blipFill>
        <p:spPr>
          <a:xfrm>
            <a:off x="4243070" y="1236345"/>
            <a:ext cx="7494270" cy="5082540"/>
          </a:xfrm>
          <a:prstGeom prst="rect">
            <a:avLst/>
          </a:prstGeom>
          <a:ln>
            <a:solidFill>
              <a:srgbClr val="44546A"/>
            </a:solidFill>
          </a:ln>
          <a:effectLst>
            <a:outerShdw blurRad="50800" dist="38100" dir="2700000" algn="tl" rotWithShape="0">
              <a:prstClr val="black">
                <a:alpha val="40000"/>
              </a:prstClr>
            </a:outerShdw>
          </a:effectLst>
        </p:spPr>
      </p:pic>
      <p:sp>
        <p:nvSpPr>
          <p:cNvPr id="6" name="圆角矩形 5"/>
          <p:cNvSpPr/>
          <p:nvPr/>
        </p:nvSpPr>
        <p:spPr>
          <a:xfrm>
            <a:off x="1640205" y="4253230"/>
            <a:ext cx="9266555" cy="115443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网络本、专科生由教育部批准开展网络高等学历教育招生的试点高校填报；</a:t>
            </a:r>
          </a:p>
          <a:p>
            <a:pPr indent="0" algn="l" fontAlgn="auto">
              <a:spcBef>
                <a:spcPts val="600"/>
              </a:spcBef>
            </a:pPr>
            <a:r>
              <a:rPr lang="zh-CN" altLang="en-US">
                <a:solidFill>
                  <a:srgbClr val="44546A"/>
                </a:solidFill>
                <a:latin typeface="+mj-ea"/>
                <a:ea typeface="+mj-ea"/>
                <a:sym typeface="+mn-ea"/>
              </a:rPr>
              <a:t>开放教育由国家开放大学、北京开放大学、上海开放大学、江苏开放大学、广东开放大学、云南开放大学填报；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5">
            <a:alphaModFix amt="62000"/>
            <a:extLst>
              <a:ext uri="{BEBA8EAE-BF5A-486C-A8C5-ECC9F3942E4B}">
                <a14:imgProps xmlns:a14="http://schemas.microsoft.com/office/drawing/2010/main">
                  <a14:imgLayer r:embed="rId6">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custDataLst>
              <p:tags r:id="rId1"/>
            </p:custDataLst>
          </p:nvPr>
        </p:nvPicPr>
        <p:blipFill>
          <a:blip r:embed="rId7"/>
          <a:srcRect t="21796"/>
          <a:stretch>
            <a:fillRect/>
          </a:stretch>
        </p:blipFill>
        <p:spPr>
          <a:xfrm>
            <a:off x="351155" y="1227455"/>
            <a:ext cx="5847715" cy="5291455"/>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8"/>
          <a:srcRect t="21369"/>
          <a:stretch>
            <a:fillRect/>
          </a:stretch>
        </p:blipFill>
        <p:spPr>
          <a:xfrm>
            <a:off x="6198870" y="1227455"/>
            <a:ext cx="5692140" cy="5291455"/>
          </a:xfrm>
          <a:prstGeom prst="rect">
            <a:avLst/>
          </a:prstGeom>
          <a:ln>
            <a:solidFill>
              <a:srgbClr val="44546A"/>
            </a:solidFill>
          </a:ln>
          <a:effectLst>
            <a:outerShdw blurRad="50800" dist="38100" dir="2700000" algn="tl" rotWithShape="0">
              <a:prstClr val="black">
                <a:alpha val="40000"/>
              </a:prstClr>
            </a:outerShdw>
          </a:effectLst>
        </p:spPr>
      </p:pic>
      <p:sp>
        <p:nvSpPr>
          <p:cNvPr id="36" name="文本框 6"/>
          <p:cNvSpPr txBox="1"/>
          <p:nvPr>
            <p:custDataLst>
              <p:tags r:id="rId2"/>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3331</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3332 </a:t>
            </a:r>
            <a:r>
              <a:rPr lang="zh-CN" altLang="en-US" sz="2400" b="1" dirty="0">
                <a:solidFill>
                  <a:schemeClr val="tx2"/>
                </a:solidFill>
                <a:latin typeface="+mj-ea"/>
                <a:ea typeface="+mj-ea"/>
                <a:cs typeface="+mj-ea"/>
                <a:sym typeface="+mn-ea"/>
              </a:rPr>
              <a:t>硕士、博士研究生</a:t>
            </a:r>
            <a:r>
              <a:rPr lang="zh-CN" altLang="en-US" sz="2400" b="1" dirty="0">
                <a:solidFill>
                  <a:srgbClr val="044AFA"/>
                </a:solidFill>
                <a:latin typeface="+mj-ea"/>
                <a:ea typeface="+mj-ea"/>
                <a:cs typeface="+mj-ea"/>
                <a:sym typeface="+mn-ea"/>
              </a:rPr>
              <a:t>分专业</a:t>
            </a:r>
            <a:r>
              <a:rPr lang="zh-CN" altLang="en-US" sz="2400" b="1" dirty="0">
                <a:solidFill>
                  <a:schemeClr val="tx2"/>
                </a:solidFill>
                <a:latin typeface="+mj-ea"/>
                <a:ea typeface="+mj-ea"/>
                <a:cs typeface="+mj-ea"/>
                <a:sym typeface="+mn-ea"/>
              </a:rPr>
              <a:t>学生数</a:t>
            </a:r>
          </a:p>
        </p:txBody>
      </p:sp>
      <p:sp>
        <p:nvSpPr>
          <p:cNvPr id="12" name="线形标注 2(带边框和强调线) 11"/>
          <p:cNvSpPr/>
          <p:nvPr/>
        </p:nvSpPr>
        <p:spPr>
          <a:xfrm>
            <a:off x="4349115" y="1605915"/>
            <a:ext cx="7214235" cy="1544955"/>
          </a:xfrm>
          <a:prstGeom prst="accentBorderCallout2">
            <a:avLst>
              <a:gd name="adj1" fmla="val 18750"/>
              <a:gd name="adj2" fmla="val -8333"/>
              <a:gd name="adj3" fmla="val 18760"/>
              <a:gd name="adj4" fmla="val -14463"/>
              <a:gd name="adj5" fmla="val 63090"/>
              <a:gd name="adj6" fmla="val -3409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全日制研究生：</a:t>
            </a: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9"/>
              </a:rPr>
              <a:t>《教育部办公厅关于统筹全日制和非全日制研究生管理工作的通知》</a:t>
            </a:r>
            <a:r>
              <a:rPr lang="zh-CN" altLang="en-US">
                <a:solidFill>
                  <a:srgbClr val="44546A"/>
                </a:solidFill>
                <a:latin typeface="+mj-ea"/>
                <a:ea typeface="+mj-ea"/>
                <a:sym typeface="+mn-ea"/>
              </a:rPr>
              <a:t>，符合国家研究生招生规定，通过研究生入学考试或者国家承认的其他入学方式，被具有实施研究生教育资格的高等学校或其他高等教育机构录取，在基本修业年限或者学校规定年限内，全脱产在校学习的研究生</a:t>
            </a:r>
          </a:p>
        </p:txBody>
      </p:sp>
      <p:sp>
        <p:nvSpPr>
          <p:cNvPr id="8" name="线形标注 2(带边框和强调线) 7"/>
          <p:cNvSpPr/>
          <p:nvPr/>
        </p:nvSpPr>
        <p:spPr>
          <a:xfrm>
            <a:off x="4349124" y="1605870"/>
            <a:ext cx="7215505" cy="2052320"/>
          </a:xfrm>
          <a:prstGeom prst="accentBorderCallout2">
            <a:avLst>
              <a:gd name="adj1" fmla="val 18750"/>
              <a:gd name="adj2" fmla="val -8333"/>
              <a:gd name="adj3" fmla="val 18760"/>
              <a:gd name="adj4" fmla="val -14463"/>
              <a:gd name="adj5" fmla="val 111788"/>
              <a:gd name="adj6" fmla="val -3625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非全日制研究生：</a:t>
            </a: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9"/>
              </a:rPr>
              <a:t>《教育部办公厅关于统筹全日制和非全日制研究生管理工作的通知》</a:t>
            </a:r>
            <a:r>
              <a:rPr lang="zh-CN" altLang="en-US">
                <a:solidFill>
                  <a:srgbClr val="44546A"/>
                </a:solidFill>
                <a:latin typeface="+mj-ea"/>
                <a:ea typeface="+mj-ea"/>
                <a:sym typeface="+mn-ea"/>
              </a:rPr>
              <a:t>，符合国家研究生招生规定，通过研究生入学考试或者国家承认的其他入学方式，被具有实施研究生教育资格的高等学校或其他高等教育机构录取，在基本修业年限或者学校规定的修业年限（一般应适当延长基本修业年限）内，在从事其他职业或者社会实践的同时，采取多种方式和灵活时间安排进行非脱产学习的研究生</a:t>
            </a:r>
          </a:p>
        </p:txBody>
      </p:sp>
      <p:sp>
        <p:nvSpPr>
          <p:cNvPr id="10" name="线形标注 2(带边框和强调线) 9"/>
          <p:cNvSpPr/>
          <p:nvPr/>
        </p:nvSpPr>
        <p:spPr>
          <a:xfrm>
            <a:off x="4347845" y="2742565"/>
            <a:ext cx="7215505" cy="762000"/>
          </a:xfrm>
          <a:prstGeom prst="accentBorderCallout2">
            <a:avLst>
              <a:gd name="adj1" fmla="val 18750"/>
              <a:gd name="adj2" fmla="val -8333"/>
              <a:gd name="adj3" fmla="val 18760"/>
              <a:gd name="adj4" fmla="val -14463"/>
              <a:gd name="adj5" fmla="val 191750"/>
              <a:gd name="adj6" fmla="val -3330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学术学位：</a:t>
            </a:r>
            <a:r>
              <a:rPr lang="zh-CN" altLang="en-US">
                <a:solidFill>
                  <a:srgbClr val="44546A"/>
                </a:solidFill>
                <a:latin typeface="+mj-ea"/>
                <a:ea typeface="+mj-ea"/>
                <a:sym typeface="+mn-ea"/>
              </a:rPr>
              <a:t>以培养具有扎实理论基础，并适应特定行业或职业实际工作需要的应用型高层次专门人才</a:t>
            </a:r>
          </a:p>
        </p:txBody>
      </p:sp>
      <p:pic>
        <p:nvPicPr>
          <p:cNvPr id="2" name="图片 1"/>
          <p:cNvPicPr>
            <a:picLocks noChangeAspect="1"/>
          </p:cNvPicPr>
          <p:nvPr/>
        </p:nvPicPr>
        <p:blipFill>
          <a:blip r:embed="rId10"/>
          <a:stretch>
            <a:fillRect/>
          </a:stretch>
        </p:blipFill>
        <p:spPr>
          <a:xfrm>
            <a:off x="4927600" y="3261995"/>
            <a:ext cx="6635750" cy="3102610"/>
          </a:xfrm>
          <a:prstGeom prst="rect">
            <a:avLst/>
          </a:prstGeom>
          <a:ln>
            <a:solidFill>
              <a:srgbClr val="44546A"/>
            </a:solidFill>
          </a:ln>
        </p:spPr>
      </p:pic>
      <p:sp>
        <p:nvSpPr>
          <p:cNvPr id="9" name="线形标注 2(带边框和强调线) 8"/>
          <p:cNvSpPr/>
          <p:nvPr/>
        </p:nvSpPr>
        <p:spPr>
          <a:xfrm>
            <a:off x="4347845" y="3261995"/>
            <a:ext cx="7215505" cy="762000"/>
          </a:xfrm>
          <a:prstGeom prst="accentBorderCallout2">
            <a:avLst>
              <a:gd name="adj1" fmla="val 18750"/>
              <a:gd name="adj2" fmla="val -8333"/>
              <a:gd name="adj3" fmla="val 18760"/>
              <a:gd name="adj4" fmla="val -14463"/>
              <a:gd name="adj5" fmla="val 199500"/>
              <a:gd name="adj6" fmla="val -3396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专业学位：</a:t>
            </a:r>
            <a:r>
              <a:rPr lang="zh-CN" altLang="en-US">
                <a:solidFill>
                  <a:srgbClr val="44546A"/>
                </a:solidFill>
                <a:latin typeface="+mj-ea"/>
                <a:ea typeface="+mj-ea"/>
                <a:sym typeface="+mn-ea"/>
              </a:rPr>
              <a:t>以学术研究为导向，偏重理论和研究，主要培养大学教师和科研人员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23" presetClass="entr" presetSubtype="16"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xit" presetSubtype="0" fill="hold" grpId="2" nodeType="withEffect">
                                  <p:stCondLst>
                                    <p:cond delay="0"/>
                                  </p:stCondLst>
                                  <p:childTnLst>
                                    <p:set>
                                      <p:cBhvr>
                                        <p:cTn id="16" dur="1" fill="hold">
                                          <p:stCondLst>
                                            <p:cond delay="0"/>
                                          </p:stCondLst>
                                        </p:cTn>
                                        <p:tgtEl>
                                          <p:spTgt spid="1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xit" presetSubtype="0" fill="hold" grpId="2" nodeType="with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xit" presetSubtype="0" fill="hold" grpId="2" nodeType="withEffect">
                                  <p:stCondLst>
                                    <p:cond delay="0"/>
                                  </p:stCondLst>
                                  <p:childTnLst>
                                    <p:set>
                                      <p:cBhvr>
                                        <p:cTn id="30" dur="1" fill="hold">
                                          <p:stCondLst>
                                            <p:cond delay="0"/>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12" grpId="2" bldLvl="0" animBg="1"/>
      <p:bldP spid="8" grpId="0" bldLvl="0" animBg="1"/>
      <p:bldP spid="8" grpId="1" animBg="1"/>
      <p:bldP spid="8" grpId="2" bldLvl="0" animBg="1"/>
      <p:bldP spid="10" grpId="0" bldLvl="0" animBg="1"/>
      <p:bldP spid="10" grpId="1" animBg="1"/>
      <p:bldP spid="10" grpId="2" bldLvl="0" animBg="1"/>
      <p:bldP spid="9" grpId="0" bldLvl="0" animBg="1"/>
      <p:bldP spid="9"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3331</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3332 </a:t>
            </a:r>
            <a:r>
              <a:rPr lang="zh-CN" altLang="en-US" sz="2400" b="1" dirty="0">
                <a:solidFill>
                  <a:schemeClr val="tx2"/>
                </a:solidFill>
                <a:latin typeface="+mj-ea"/>
                <a:ea typeface="+mj-ea"/>
                <a:cs typeface="+mj-ea"/>
                <a:sym typeface="+mn-ea"/>
              </a:rPr>
              <a:t>硕士、博士研究生</a:t>
            </a:r>
            <a:r>
              <a:rPr lang="zh-CN" altLang="en-US" sz="2400" b="1" dirty="0">
                <a:solidFill>
                  <a:srgbClr val="044AFA"/>
                </a:solidFill>
                <a:latin typeface="+mj-ea"/>
                <a:ea typeface="+mj-ea"/>
                <a:cs typeface="+mj-ea"/>
                <a:sym typeface="+mn-ea"/>
              </a:rPr>
              <a:t>分专业</a:t>
            </a:r>
            <a:r>
              <a:rPr lang="zh-CN" altLang="en-US" sz="2400" b="1" dirty="0">
                <a:solidFill>
                  <a:schemeClr val="tx2"/>
                </a:solidFill>
                <a:latin typeface="+mj-ea"/>
                <a:ea typeface="+mj-ea"/>
                <a:cs typeface="+mj-ea"/>
                <a:sym typeface="+mn-ea"/>
              </a:rPr>
              <a:t>学生数</a:t>
            </a:r>
          </a:p>
        </p:txBody>
      </p:sp>
      <p:pic>
        <p:nvPicPr>
          <p:cNvPr id="3" name="图片 2"/>
          <p:cNvPicPr>
            <a:picLocks noChangeAspect="1"/>
          </p:cNvPicPr>
          <p:nvPr/>
        </p:nvPicPr>
        <p:blipFill>
          <a:blip r:embed="rId6"/>
          <a:srcRect t="21796"/>
          <a:stretch>
            <a:fillRect/>
          </a:stretch>
        </p:blipFill>
        <p:spPr>
          <a:xfrm>
            <a:off x="351155" y="1227455"/>
            <a:ext cx="5484495" cy="4962525"/>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7"/>
          <a:srcRect t="21369"/>
          <a:stretch>
            <a:fillRect/>
          </a:stretch>
        </p:blipFill>
        <p:spPr>
          <a:xfrm>
            <a:off x="811530" y="1317625"/>
            <a:ext cx="5605145" cy="5210810"/>
          </a:xfrm>
          <a:prstGeom prst="rect">
            <a:avLst/>
          </a:prstGeom>
          <a:ln>
            <a:solidFill>
              <a:srgbClr val="44546A"/>
            </a:solidFill>
          </a:ln>
          <a:effectLst>
            <a:outerShdw blurRad="50800" dist="38100" dir="2700000" algn="tl" rotWithShape="0">
              <a:prstClr val="black">
                <a:alpha val="40000"/>
              </a:prstClr>
            </a:outerShdw>
          </a:effectLst>
        </p:spPr>
      </p:pic>
      <p:sp>
        <p:nvSpPr>
          <p:cNvPr id="6" name="圆角矩形 5"/>
          <p:cNvSpPr/>
          <p:nvPr/>
        </p:nvSpPr>
        <p:spPr>
          <a:xfrm>
            <a:off x="6712585" y="1226820"/>
            <a:ext cx="5083175" cy="5215890"/>
          </a:xfrm>
          <a:prstGeom prst="roundRect">
            <a:avLst>
              <a:gd name="adj" fmla="val 431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fontAlgn="auto">
              <a:spcBef>
                <a:spcPts val="0"/>
              </a:spcBef>
              <a:spcAft>
                <a:spcPts val="1800"/>
              </a:spcAft>
            </a:pPr>
            <a:r>
              <a:rPr lang="zh-CN" altLang="en-US" u="sng" dirty="0">
                <a:solidFill>
                  <a:srgbClr val="FF0000"/>
                </a:solidFill>
                <a:latin typeface="+mj-ea"/>
                <a:ea typeface="+mj-ea"/>
                <a:sym typeface="+mn-ea"/>
              </a:rPr>
              <a:t>目录内二级学科</a:t>
            </a:r>
            <a:r>
              <a:rPr lang="zh-CN" altLang="en-US" dirty="0">
                <a:solidFill>
                  <a:srgbClr val="44546A"/>
                </a:solidFill>
                <a:latin typeface="+mj-ea"/>
                <a:ea typeface="+mj-ea"/>
                <a:sym typeface="+mn-ea"/>
              </a:rPr>
              <a:t>按</a:t>
            </a:r>
            <a:r>
              <a:rPr lang="zh-CN" altLang="en-US" dirty="0">
                <a:solidFill>
                  <a:srgbClr val="2A5CE3"/>
                </a:solidFill>
                <a:latin typeface="华文新魏" panose="02010800040101010101" charset="-122"/>
                <a:ea typeface="华文新魏" panose="02010800040101010101" charset="-122"/>
                <a:sym typeface="+mn-ea"/>
              </a:rPr>
              <a:t>《学位授予和人才培养学科目录（统计用）》</a:t>
            </a:r>
            <a:r>
              <a:rPr lang="zh-CN" altLang="en-US" dirty="0">
                <a:solidFill>
                  <a:srgbClr val="44546A"/>
                </a:solidFill>
                <a:latin typeface="+mj-ea"/>
                <a:ea typeface="+mj-ea"/>
                <a:sym typeface="+mn-ea"/>
              </a:rPr>
              <a:t>专业名称和专业代码填报；自主专业名称的专业，按其培养方案、培养方向、课程安排归类到专业目录中的专业代码，自主专业名称栏按实际专业名称填报。</a:t>
            </a:r>
            <a:endParaRPr lang="zh-CN" altLang="en-US" u="sng" dirty="0">
              <a:solidFill>
                <a:srgbClr val="44546A"/>
              </a:solidFill>
              <a:latin typeface="+mj-ea"/>
              <a:ea typeface="+mj-ea"/>
              <a:sym typeface="+mn-ea"/>
            </a:endParaRPr>
          </a:p>
          <a:p>
            <a:pPr indent="0" algn="l" fontAlgn="auto">
              <a:spcBef>
                <a:spcPts val="0"/>
              </a:spcBef>
              <a:spcAft>
                <a:spcPts val="1800"/>
              </a:spcAft>
            </a:pPr>
            <a:r>
              <a:rPr lang="zh-CN" altLang="en-US" u="sng" dirty="0">
                <a:solidFill>
                  <a:srgbClr val="FF0000"/>
                </a:solidFill>
                <a:latin typeface="+mj-ea"/>
                <a:ea typeface="+mj-ea"/>
                <a:sym typeface="+mn-ea"/>
              </a:rPr>
              <a:t>目录外二级学科</a:t>
            </a:r>
            <a:r>
              <a:rPr lang="zh-CN" altLang="en-US" dirty="0">
                <a:solidFill>
                  <a:srgbClr val="44546A"/>
                </a:solidFill>
                <a:latin typeface="+mj-ea"/>
                <a:ea typeface="+mj-ea"/>
                <a:sym typeface="+mn-ea"/>
              </a:rPr>
              <a:t>（含交叉学科），自主设置二级学科专业名称按照</a:t>
            </a:r>
            <a:r>
              <a:rPr lang="zh-CN" altLang="en-US" u="sng" dirty="0">
                <a:solidFill>
                  <a:srgbClr val="44546A"/>
                </a:solidFill>
                <a:latin typeface="+mj-ea"/>
                <a:ea typeface="+mj-ea"/>
                <a:sym typeface="+mn-ea"/>
              </a:rPr>
              <a:t>“自设一级学科名称”</a:t>
            </a:r>
            <a:r>
              <a:rPr lang="zh-CN" altLang="en-US" dirty="0">
                <a:solidFill>
                  <a:srgbClr val="44546A"/>
                </a:solidFill>
                <a:latin typeface="+mj-ea"/>
                <a:ea typeface="+mj-ea"/>
                <a:sym typeface="+mn-ea"/>
              </a:rPr>
              <a:t>填报，专业代码第5、6位填‘ZS’，自主专业名称以国务院学位办颁布的</a:t>
            </a:r>
            <a:r>
              <a:rPr lang="zh-CN" altLang="en-US" dirty="0">
                <a:solidFill>
                  <a:srgbClr val="44546A"/>
                </a:solidFill>
                <a:latin typeface="华文新魏" panose="02010800040101010101" charset="-122"/>
                <a:ea typeface="华文新魏" panose="02010800040101010101" charset="-122"/>
                <a:sym typeface="+mn-ea"/>
                <a:hlinkClick r:id="rId8"/>
              </a:rPr>
              <a:t>《学位授予单位自主设置二级学科和交叉学科名单》</a:t>
            </a:r>
            <a:r>
              <a:rPr lang="zh-CN" altLang="en-US" dirty="0">
                <a:solidFill>
                  <a:srgbClr val="44546A"/>
                </a:solidFill>
                <a:latin typeface="+mj-ea"/>
                <a:ea typeface="+mj-ea"/>
                <a:sym typeface="+mn-ea"/>
              </a:rPr>
              <a:t>为准。自主设置交叉学科（二级学科）按照所涉及的一级学科归类填报。</a:t>
            </a:r>
          </a:p>
          <a:p>
            <a:pPr indent="0" algn="l" fontAlgn="auto">
              <a:spcBef>
                <a:spcPts val="0"/>
              </a:spcBef>
              <a:spcAft>
                <a:spcPts val="1800"/>
              </a:spcAft>
            </a:pPr>
            <a:r>
              <a:rPr lang="zh-CN" altLang="en-US" u="sng" dirty="0">
                <a:solidFill>
                  <a:srgbClr val="FF0000"/>
                </a:solidFill>
                <a:latin typeface="+mj-ea"/>
                <a:ea typeface="+mj-ea"/>
                <a:sym typeface="+mn-ea"/>
              </a:rPr>
              <a:t>当按一级学科</a:t>
            </a:r>
            <a:r>
              <a:rPr lang="zh-CN" altLang="en-US" dirty="0">
                <a:solidFill>
                  <a:srgbClr val="44546A"/>
                </a:solidFill>
                <a:latin typeface="+mj-ea"/>
                <a:ea typeface="+mj-ea"/>
                <a:sym typeface="+mn-ea"/>
              </a:rPr>
              <a:t>招生时，专业代码第5、6位填‘TP’。如：当按哲学一级学科（0101）招生时，专业代码按0101TP填报。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3335 </a:t>
            </a:r>
            <a:r>
              <a:rPr lang="en-US" sz="2400" b="1" dirty="0">
                <a:solidFill>
                  <a:schemeClr val="tx2"/>
                </a:solidFill>
                <a:latin typeface="+mj-ea"/>
                <a:ea typeface="+mj-ea"/>
                <a:cs typeface="+mj-ea"/>
                <a:sym typeface="+mn-ea"/>
              </a:rPr>
              <a:t> </a:t>
            </a:r>
            <a:r>
              <a:rPr lang="zh-CN" altLang="en-US" sz="2400" b="1" dirty="0">
                <a:solidFill>
                  <a:schemeClr val="tx2"/>
                </a:solidFill>
                <a:latin typeface="+mj-ea"/>
                <a:ea typeface="+mj-ea"/>
                <a:cs typeface="+mj-ea"/>
                <a:sym typeface="+mn-ea"/>
              </a:rPr>
              <a:t>高等教育</a:t>
            </a:r>
            <a:r>
              <a:rPr lang="zh-CN" altLang="en-US" sz="2400" b="1" dirty="0">
                <a:solidFill>
                  <a:srgbClr val="044AFA"/>
                </a:solidFill>
                <a:latin typeface="+mj-ea"/>
                <a:ea typeface="+mj-ea"/>
                <a:cs typeface="+mj-ea"/>
                <a:sym typeface="+mn-ea"/>
              </a:rPr>
              <a:t>招生、在校生来源</a:t>
            </a:r>
            <a:r>
              <a:rPr lang="zh-CN" altLang="en-US" sz="2400" b="1" dirty="0">
                <a:solidFill>
                  <a:schemeClr val="tx2"/>
                </a:solidFill>
                <a:latin typeface="+mj-ea"/>
                <a:ea typeface="+mj-ea"/>
                <a:cs typeface="+mj-ea"/>
                <a:sym typeface="+mn-ea"/>
              </a:rPr>
              <a:t>情况</a:t>
            </a:r>
          </a:p>
        </p:txBody>
      </p:sp>
      <p:pic>
        <p:nvPicPr>
          <p:cNvPr id="5" name="图片 4"/>
          <p:cNvPicPr>
            <a:picLocks noChangeAspect="1"/>
          </p:cNvPicPr>
          <p:nvPr/>
        </p:nvPicPr>
        <p:blipFill>
          <a:blip r:embed="rId6"/>
          <a:srcRect b="17138"/>
          <a:stretch>
            <a:fillRect/>
          </a:stretch>
        </p:blipFill>
        <p:spPr>
          <a:xfrm>
            <a:off x="2016240" y="1207770"/>
            <a:ext cx="6321425" cy="4988560"/>
          </a:xfrm>
          <a:prstGeom prst="rect">
            <a:avLst/>
          </a:prstGeom>
          <a:ln>
            <a:solidFill>
              <a:srgbClr val="44546A"/>
            </a:solidFill>
          </a:ln>
          <a:effectLst>
            <a:outerShdw blurRad="50800" dist="38100" dir="2700000" algn="tl" rotWithShape="0">
              <a:prstClr val="black">
                <a:alpha val="40000"/>
              </a:prstClr>
            </a:outerShdw>
          </a:effectLst>
        </p:spPr>
      </p:pic>
      <p:sp>
        <p:nvSpPr>
          <p:cNvPr id="3" name="圆角矩形 2"/>
          <p:cNvSpPr/>
          <p:nvPr/>
        </p:nvSpPr>
        <p:spPr>
          <a:xfrm>
            <a:off x="6208395" y="5287645"/>
            <a:ext cx="5401310" cy="60007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高等教育学生来源</a:t>
            </a:r>
            <a:r>
              <a:rPr lang="zh-CN" altLang="en-US" dirty="0">
                <a:solidFill>
                  <a:srgbClr val="44546A"/>
                </a:solidFill>
                <a:latin typeface="+mj-ea"/>
                <a:ea typeface="+mj-ea"/>
                <a:sym typeface="+mn-ea"/>
              </a:rPr>
              <a:t>按入学前考籍所在地确定</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15" name="图片 14"/>
          <p:cNvPicPr>
            <a:picLocks noChangeAspect="1"/>
          </p:cNvPicPr>
          <p:nvPr/>
        </p:nvPicPr>
        <p:blipFill>
          <a:blip r:embed="rId6"/>
          <a:stretch>
            <a:fillRect/>
          </a:stretch>
        </p:blipFill>
        <p:spPr>
          <a:xfrm>
            <a:off x="5726109" y="1606364"/>
            <a:ext cx="4893009" cy="5100692"/>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pic>
      <p:pic>
        <p:nvPicPr>
          <p:cNvPr id="14" name="图片 13"/>
          <p:cNvPicPr>
            <a:picLocks noChangeAspect="1"/>
          </p:cNvPicPr>
          <p:nvPr/>
        </p:nvPicPr>
        <p:blipFill>
          <a:blip r:embed="rId7"/>
          <a:stretch>
            <a:fillRect/>
          </a:stretch>
        </p:blipFill>
        <p:spPr>
          <a:xfrm>
            <a:off x="361081" y="1557879"/>
            <a:ext cx="4941496" cy="5197661"/>
          </a:xfrm>
          <a:prstGeom prst="rect">
            <a:avLst/>
          </a:prstGeom>
        </p:spPr>
        <p:style>
          <a:lnRef idx="2">
            <a:schemeClr val="dk1"/>
          </a:lnRef>
          <a:fillRef idx="1">
            <a:schemeClr val="lt1"/>
          </a:fillRef>
          <a:effectRef idx="0">
            <a:schemeClr val="dk1"/>
          </a:effectRef>
          <a:fontRef idx="minor">
            <a:schemeClr val="dk1"/>
          </a:fontRef>
        </p:style>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3336</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3337 </a:t>
            </a:r>
            <a:r>
              <a:rPr lang="zh-CN" altLang="en-US" sz="2400" b="1" dirty="0">
                <a:solidFill>
                  <a:schemeClr val="tx2"/>
                </a:solidFill>
                <a:latin typeface="+mj-ea"/>
                <a:ea typeface="+mj-ea"/>
                <a:cs typeface="+mj-ea"/>
                <a:sym typeface="+mn-ea"/>
              </a:rPr>
              <a:t>高等职业教育专科</a:t>
            </a:r>
            <a:r>
              <a:rPr lang="zh-CN" altLang="en-US" sz="2400" b="1" dirty="0">
                <a:solidFill>
                  <a:srgbClr val="044AFA"/>
                </a:solidFill>
                <a:latin typeface="+mj-ea"/>
                <a:ea typeface="+mj-ea"/>
                <a:cs typeface="+mj-ea"/>
                <a:sym typeface="+mn-ea"/>
              </a:rPr>
              <a:t>录取、招生类型来源</a:t>
            </a:r>
            <a:r>
              <a:rPr lang="zh-CN" altLang="en-US" sz="2400" b="1" dirty="0">
                <a:solidFill>
                  <a:schemeClr val="tx2"/>
                </a:solidFill>
                <a:latin typeface="+mj-ea"/>
                <a:ea typeface="+mj-ea"/>
                <a:cs typeface="+mj-ea"/>
                <a:sym typeface="+mn-ea"/>
              </a:rPr>
              <a:t>情况</a:t>
            </a:r>
          </a:p>
        </p:txBody>
      </p:sp>
      <p:sp>
        <p:nvSpPr>
          <p:cNvPr id="12" name="线形标注 2(带边框和强调线) 11"/>
          <p:cNvSpPr/>
          <p:nvPr/>
        </p:nvSpPr>
        <p:spPr>
          <a:xfrm>
            <a:off x="3507740" y="4981575"/>
            <a:ext cx="7534910" cy="731520"/>
          </a:xfrm>
          <a:prstGeom prst="accentBorderCallout2">
            <a:avLst>
              <a:gd name="adj1" fmla="val 18750"/>
              <a:gd name="adj2" fmla="val -8333"/>
              <a:gd name="adj3" fmla="val -29947"/>
              <a:gd name="adj4" fmla="val -11419"/>
              <a:gd name="adj5" fmla="val -175868"/>
              <a:gd name="adj6" fmla="val -2551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录取数：</a:t>
            </a:r>
            <a:r>
              <a:rPr lang="zh-CN" altLang="en-US">
                <a:solidFill>
                  <a:srgbClr val="44546A"/>
                </a:solidFill>
                <a:latin typeface="+mj-ea"/>
                <a:ea typeface="+mj-ea"/>
                <a:sym typeface="+mn-ea"/>
              </a:rPr>
              <a:t>经各省（自治区、直辖市）招生委员会审核批准录取，招生单位发放录取通知书的学生数</a:t>
            </a:r>
          </a:p>
        </p:txBody>
      </p:sp>
      <p:sp>
        <p:nvSpPr>
          <p:cNvPr id="13" name="线形标注 2(带边框和强调线) 12"/>
          <p:cNvSpPr/>
          <p:nvPr/>
        </p:nvSpPr>
        <p:spPr>
          <a:xfrm>
            <a:off x="3507740" y="4156710"/>
            <a:ext cx="7534910" cy="540385"/>
          </a:xfrm>
          <a:prstGeom prst="accentBorderCallout2">
            <a:avLst>
              <a:gd name="adj1" fmla="val 18750"/>
              <a:gd name="adj2" fmla="val -8333"/>
              <a:gd name="adj3" fmla="val -163337"/>
              <a:gd name="adj4" fmla="val -12624"/>
              <a:gd name="adj5" fmla="val -237367"/>
              <a:gd name="adj6" fmla="val 4440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招生数：</a:t>
            </a:r>
            <a:r>
              <a:rPr lang="zh-CN" altLang="en-US">
                <a:solidFill>
                  <a:srgbClr val="44546A"/>
                </a:solidFill>
                <a:latin typeface="+mj-ea"/>
                <a:ea typeface="+mj-ea"/>
                <a:sym typeface="+mn-ea"/>
              </a:rPr>
              <a:t>实际招收入学并完成学籍注册的新生数</a:t>
            </a:r>
          </a:p>
        </p:txBody>
      </p:sp>
      <p:sp>
        <p:nvSpPr>
          <p:cNvPr id="8" name="线形标注 2(带边框和强调线) 7"/>
          <p:cNvSpPr/>
          <p:nvPr/>
        </p:nvSpPr>
        <p:spPr>
          <a:xfrm>
            <a:off x="4345940" y="1410970"/>
            <a:ext cx="7534910" cy="703580"/>
          </a:xfrm>
          <a:prstGeom prst="accentBorderCallout2">
            <a:avLst>
              <a:gd name="adj1" fmla="val 18750"/>
              <a:gd name="adj2" fmla="val -8333"/>
              <a:gd name="adj3" fmla="val 18760"/>
              <a:gd name="adj4" fmla="val -14463"/>
              <a:gd name="adj5" fmla="val 216064"/>
              <a:gd name="adj6" fmla="val -3159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分类考试：</a:t>
            </a:r>
            <a:r>
              <a:rPr lang="zh-CN" altLang="en-US">
                <a:solidFill>
                  <a:srgbClr val="44546A"/>
                </a:solidFill>
                <a:latin typeface="+mj-ea"/>
                <a:ea typeface="+mj-ea"/>
                <a:sym typeface="+mn-ea"/>
              </a:rPr>
              <a:t>按照</a:t>
            </a:r>
            <a:r>
              <a:rPr lang="zh-CN" altLang="en-US">
                <a:solidFill>
                  <a:srgbClr val="2A5CE3"/>
                </a:solidFill>
                <a:latin typeface="华文新魏" panose="02010800040101010101" charset="-122"/>
                <a:ea typeface="华文新魏" panose="02010800040101010101" charset="-122"/>
                <a:sym typeface="+mn-ea"/>
                <a:hlinkClick r:id="rId8" action="ppaction://hlinkfile"/>
              </a:rPr>
              <a:t>《国务院关于深化考试招生制度改革的实施意见》</a:t>
            </a:r>
            <a:r>
              <a:rPr lang="zh-CN" altLang="en-US">
                <a:solidFill>
                  <a:srgbClr val="44546A"/>
                </a:solidFill>
                <a:latin typeface="+mj-ea"/>
                <a:ea typeface="+mj-ea"/>
                <a:sym typeface="+mn-ea"/>
              </a:rPr>
              <a:t>，以“文化素质+职业技能”评价方式招收的高级中等教育毕业生</a:t>
            </a:r>
          </a:p>
        </p:txBody>
      </p:sp>
      <p:sp>
        <p:nvSpPr>
          <p:cNvPr id="10" name="线形标注 2(带边框和强调线) 9"/>
          <p:cNvSpPr/>
          <p:nvPr/>
        </p:nvSpPr>
        <p:spPr>
          <a:xfrm>
            <a:off x="4345940" y="1621790"/>
            <a:ext cx="7534910" cy="1024890"/>
          </a:xfrm>
          <a:prstGeom prst="accentBorderCallout2">
            <a:avLst>
              <a:gd name="adj1" fmla="val 18750"/>
              <a:gd name="adj2" fmla="val -8333"/>
              <a:gd name="adj3" fmla="val 18760"/>
              <a:gd name="adj4" fmla="val -14463"/>
              <a:gd name="adj5" fmla="val 118897"/>
              <a:gd name="adj6" fmla="val -2594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chemeClr val="accent1"/>
                </a:solidFill>
                <a:latin typeface="+mj-ea"/>
                <a:ea typeface="+mj-ea"/>
                <a:sym typeface="+mn-ea"/>
              </a:rPr>
              <a:t>保留入学资格：</a:t>
            </a:r>
            <a:r>
              <a:rPr lang="zh-CN" altLang="en-US" dirty="0">
                <a:solidFill>
                  <a:srgbClr val="44546A"/>
                </a:solidFill>
                <a:latin typeface="+mj-ea"/>
                <a:ea typeface="+mj-ea"/>
                <a:sym typeface="+mn-ea"/>
              </a:rPr>
              <a:t>根据</a:t>
            </a:r>
            <a:r>
              <a:rPr lang="zh-CN" altLang="en-US" dirty="0">
                <a:solidFill>
                  <a:srgbClr val="2A5CE3"/>
                </a:solidFill>
                <a:latin typeface="华文新魏" panose="02010800040101010101" charset="-122"/>
                <a:ea typeface="华文新魏" panose="02010800040101010101" charset="-122"/>
                <a:sym typeface="+mn-ea"/>
                <a:hlinkClick r:id="rId9"/>
              </a:rPr>
              <a:t>《普通高等学校学生管理规定》</a:t>
            </a:r>
            <a:r>
              <a:rPr lang="zh-CN" altLang="en-US" dirty="0">
                <a:solidFill>
                  <a:srgbClr val="44546A"/>
                </a:solidFill>
                <a:latin typeface="+mj-ea"/>
                <a:ea typeface="+mj-ea"/>
                <a:sym typeface="+mn-ea"/>
              </a:rPr>
              <a:t>，新生向学校申请保留入学资格。获批同意保留入学资格期间不具有学籍。保留入学资格的条件、期限等由学校规定。含大学生新征入伍学生</a:t>
            </a:r>
          </a:p>
        </p:txBody>
      </p:sp>
      <p:sp>
        <p:nvSpPr>
          <p:cNvPr id="11" name="线形标注 2(带边框和强调线) 10"/>
          <p:cNvSpPr/>
          <p:nvPr/>
        </p:nvSpPr>
        <p:spPr>
          <a:xfrm>
            <a:off x="4345932" y="2061521"/>
            <a:ext cx="7534910" cy="762000"/>
          </a:xfrm>
          <a:prstGeom prst="accentBorderCallout2">
            <a:avLst>
              <a:gd name="adj1" fmla="val 18750"/>
              <a:gd name="adj2" fmla="val -8333"/>
              <a:gd name="adj3" fmla="val 104000"/>
              <a:gd name="adj4" fmla="val -17655"/>
              <a:gd name="adj5" fmla="val 207666"/>
              <a:gd name="adj6" fmla="val 4473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chemeClr val="accent1"/>
                </a:solidFill>
                <a:latin typeface="+mj-ea"/>
                <a:ea typeface="+mj-ea"/>
                <a:sym typeface="+mn-ea"/>
              </a:rPr>
              <a:t>恢复入学资格：</a:t>
            </a:r>
            <a:r>
              <a:rPr lang="zh-CN" altLang="en-US" dirty="0">
                <a:solidFill>
                  <a:srgbClr val="44546A"/>
                </a:solidFill>
                <a:latin typeface="+mj-ea"/>
                <a:ea typeface="+mj-ea"/>
                <a:sym typeface="+mn-ea"/>
              </a:rPr>
              <a:t>根据</a:t>
            </a:r>
            <a:r>
              <a:rPr lang="zh-CN" altLang="en-US" dirty="0">
                <a:solidFill>
                  <a:srgbClr val="2A5CE3"/>
                </a:solidFill>
                <a:latin typeface="华文新魏" panose="02010800040101010101" charset="-122"/>
                <a:ea typeface="华文新魏" panose="02010800040101010101" charset="-122"/>
                <a:sym typeface="+mn-ea"/>
                <a:hlinkClick r:id="rId9"/>
              </a:rPr>
              <a:t>《普通高等学校学生管理规定》</a:t>
            </a:r>
            <a:r>
              <a:rPr lang="zh-CN" altLang="en-US" dirty="0">
                <a:solidFill>
                  <a:srgbClr val="44546A"/>
                </a:solidFill>
                <a:latin typeface="+mj-ea"/>
                <a:ea typeface="+mj-ea"/>
                <a:sym typeface="+mn-ea"/>
              </a:rPr>
              <a:t>，保留入学资格期满前向学校申请入学，经学校审查合格后，办理入学手续的新生</a:t>
            </a:r>
          </a:p>
        </p:txBody>
      </p:sp>
      <p:sp>
        <p:nvSpPr>
          <p:cNvPr id="16" name="线形标注 2(带边框和强调线) 3"/>
          <p:cNvSpPr/>
          <p:nvPr/>
        </p:nvSpPr>
        <p:spPr>
          <a:xfrm>
            <a:off x="3667114" y="3433319"/>
            <a:ext cx="7626361" cy="1644519"/>
          </a:xfrm>
          <a:prstGeom prst="accentBorderCallout2">
            <a:avLst>
              <a:gd name="adj1" fmla="val 18750"/>
              <a:gd name="adj2" fmla="val -8333"/>
              <a:gd name="adj3" fmla="val 18760"/>
              <a:gd name="adj4" fmla="val -14463"/>
              <a:gd name="adj5" fmla="val 49727"/>
              <a:gd name="adj6" fmla="val -35745"/>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zh-CN" altLang="en-US" dirty="0">
                <a:solidFill>
                  <a:srgbClr val="FF0000"/>
                </a:solidFill>
                <a:latin typeface="微软雅黑" panose="020B0503020204020204" charset="-122"/>
                <a:ea typeface="微软雅黑" panose="020B0503020204020204" charset="-122"/>
                <a:sym typeface="+mn-ea"/>
              </a:rPr>
              <a:t>教基</a:t>
            </a:r>
            <a:r>
              <a:rPr lang="en-US" altLang="zh-CN" dirty="0">
                <a:solidFill>
                  <a:srgbClr val="FF0000"/>
                </a:solidFill>
                <a:latin typeface="微软雅黑" panose="020B0503020204020204" charset="-122"/>
                <a:ea typeface="微软雅黑" panose="020B0503020204020204" charset="-122"/>
                <a:sym typeface="+mn-ea"/>
              </a:rPr>
              <a:t>3336</a:t>
            </a:r>
            <a:r>
              <a:rPr lang="zh-CN" altLang="en-US" dirty="0">
                <a:solidFill>
                  <a:srgbClr val="FF0000"/>
                </a:solidFill>
                <a:latin typeface="微软雅黑" panose="020B0503020204020204" charset="-122"/>
                <a:ea typeface="微软雅黑" panose="020B0503020204020204" charset="-122"/>
                <a:sym typeface="+mn-ea"/>
              </a:rPr>
              <a:t>、</a:t>
            </a:r>
            <a:r>
              <a:rPr lang="en-US" altLang="zh-CN" dirty="0">
                <a:solidFill>
                  <a:srgbClr val="FF0000"/>
                </a:solidFill>
                <a:latin typeface="微软雅黑" panose="020B0503020204020204" charset="-122"/>
                <a:ea typeface="微软雅黑" panose="020B0503020204020204" charset="-122"/>
                <a:sym typeface="+mn-ea"/>
              </a:rPr>
              <a:t>3337</a:t>
            </a:r>
            <a:r>
              <a:rPr lang="zh-CN" altLang="en-US" dirty="0">
                <a:solidFill>
                  <a:srgbClr val="FF0000"/>
                </a:solidFill>
                <a:latin typeface="微软雅黑" panose="020B0503020204020204" charset="-122"/>
                <a:ea typeface="微软雅黑" panose="020B0503020204020204" charset="-122"/>
                <a:sym typeface="+mn-ea"/>
              </a:rPr>
              <a:t>、</a:t>
            </a:r>
            <a:r>
              <a:rPr lang="en-US" altLang="zh-CN" dirty="0">
                <a:solidFill>
                  <a:srgbClr val="FF0000"/>
                </a:solidFill>
                <a:latin typeface="微软雅黑" panose="020B0503020204020204" charset="-122"/>
                <a:ea typeface="微软雅黑" panose="020B0503020204020204" charset="-122"/>
                <a:sym typeface="+mn-ea"/>
              </a:rPr>
              <a:t>3338</a:t>
            </a:r>
            <a:r>
              <a:rPr lang="zh-CN" altLang="en-US" dirty="0">
                <a:solidFill>
                  <a:srgbClr val="FF0000"/>
                </a:solidFill>
                <a:latin typeface="微软雅黑" panose="020B0503020204020204" charset="-122"/>
                <a:ea typeface="微软雅黑" panose="020B0503020204020204" charset="-122"/>
                <a:sym typeface="+mn-ea"/>
              </a:rPr>
              <a:t>、</a:t>
            </a:r>
            <a:r>
              <a:rPr lang="en-US" altLang="zh-CN" dirty="0">
                <a:solidFill>
                  <a:srgbClr val="FF0000"/>
                </a:solidFill>
                <a:latin typeface="微软雅黑" panose="020B0503020204020204" charset="-122"/>
                <a:ea typeface="微软雅黑" panose="020B0503020204020204" charset="-122"/>
                <a:sym typeface="+mn-ea"/>
              </a:rPr>
              <a:t>3339</a:t>
            </a:r>
            <a:r>
              <a:rPr lang="zh-CN" altLang="en-US" dirty="0">
                <a:solidFill>
                  <a:srgbClr val="FF0000"/>
                </a:solidFill>
                <a:latin typeface="微软雅黑" panose="020B0503020204020204" charset="-122"/>
                <a:ea typeface="微软雅黑" panose="020B0503020204020204" charset="-122"/>
                <a:sym typeface="+mn-ea"/>
              </a:rPr>
              <a:t>新增“其中女“行指标。</a:t>
            </a:r>
            <a:endParaRPr lang="en-US" altLang="zh-CN" dirty="0">
              <a:solidFill>
                <a:srgbClr val="FF0000"/>
              </a:solidFill>
              <a:latin typeface="微软雅黑" panose="020B0503020204020204" charset="-122"/>
              <a:ea typeface="微软雅黑" panose="020B0503020204020204" charset="-122"/>
              <a:sym typeface="+mn-ea"/>
            </a:endParaRPr>
          </a:p>
          <a:p>
            <a:r>
              <a:rPr lang="zh-CN" altLang="en-US" dirty="0">
                <a:solidFill>
                  <a:srgbClr val="FF0000"/>
                </a:solidFill>
                <a:latin typeface="微软雅黑" panose="020B0503020204020204" charset="-122"/>
                <a:ea typeface="微软雅黑" panose="020B0503020204020204" charset="-122"/>
                <a:sym typeface="+mn-ea"/>
              </a:rPr>
              <a:t>其中</a:t>
            </a:r>
            <a:r>
              <a:rPr lang="en-US" altLang="zh-CN" dirty="0">
                <a:solidFill>
                  <a:srgbClr val="FF0000"/>
                </a:solidFill>
                <a:latin typeface="微软雅黑" panose="020B0503020204020204" charset="-122"/>
                <a:ea typeface="微软雅黑" panose="020B0503020204020204" charset="-122"/>
                <a:sym typeface="+mn-ea"/>
              </a:rPr>
              <a:t>3336</a:t>
            </a:r>
            <a:r>
              <a:rPr lang="zh-CN" altLang="en-US" dirty="0">
                <a:solidFill>
                  <a:srgbClr val="FF0000"/>
                </a:solidFill>
                <a:latin typeface="微软雅黑" panose="020B0503020204020204" charset="-122"/>
                <a:ea typeface="微软雅黑" panose="020B0503020204020204" charset="-122"/>
                <a:sym typeface="+mn-ea"/>
              </a:rPr>
              <a:t>与</a:t>
            </a:r>
            <a:r>
              <a:rPr lang="en-US" altLang="zh-CN" dirty="0">
                <a:solidFill>
                  <a:srgbClr val="FF0000"/>
                </a:solidFill>
                <a:latin typeface="微软雅黑" panose="020B0503020204020204" charset="-122"/>
                <a:ea typeface="微软雅黑" panose="020B0503020204020204" charset="-122"/>
                <a:sym typeface="+mn-ea"/>
              </a:rPr>
              <a:t>3337</a:t>
            </a:r>
            <a:r>
              <a:rPr lang="zh-CN" altLang="en-US" dirty="0">
                <a:solidFill>
                  <a:srgbClr val="FF0000"/>
                </a:solidFill>
                <a:latin typeface="微软雅黑" panose="020B0503020204020204" charset="-122"/>
                <a:ea typeface="微软雅黑" panose="020B0503020204020204" charset="-122"/>
                <a:sym typeface="+mn-ea"/>
              </a:rPr>
              <a:t>表中的列</a:t>
            </a:r>
            <a:r>
              <a:rPr lang="en-US" altLang="zh-CN" dirty="0">
                <a:solidFill>
                  <a:srgbClr val="FF0000"/>
                </a:solidFill>
                <a:latin typeface="微软雅黑" panose="020B0503020204020204" charset="-122"/>
                <a:ea typeface="微软雅黑" panose="020B0503020204020204" charset="-122"/>
                <a:sym typeface="+mn-ea"/>
              </a:rPr>
              <a:t>1</a:t>
            </a:r>
            <a:r>
              <a:rPr lang="zh-CN" altLang="en-US" dirty="0">
                <a:solidFill>
                  <a:srgbClr val="FF0000"/>
                </a:solidFill>
                <a:latin typeface="微软雅黑" panose="020B0503020204020204" charset="-122"/>
                <a:ea typeface="微软雅黑" panose="020B0503020204020204" charset="-122"/>
                <a:sym typeface="+mn-ea"/>
              </a:rPr>
              <a:t>、列</a:t>
            </a:r>
            <a:r>
              <a:rPr lang="en-US" altLang="zh-CN" dirty="0">
                <a:solidFill>
                  <a:srgbClr val="FF0000"/>
                </a:solidFill>
                <a:latin typeface="微软雅黑" panose="020B0503020204020204" charset="-122"/>
                <a:ea typeface="微软雅黑" panose="020B0503020204020204" charset="-122"/>
                <a:sym typeface="+mn-ea"/>
              </a:rPr>
              <a:t>4-10</a:t>
            </a:r>
            <a:r>
              <a:rPr lang="zh-CN" altLang="en-US" dirty="0">
                <a:solidFill>
                  <a:srgbClr val="FF0000"/>
                </a:solidFill>
                <a:latin typeface="微软雅黑" panose="020B0503020204020204" charset="-122"/>
                <a:ea typeface="微软雅黑" panose="020B0503020204020204" charset="-122"/>
                <a:sym typeface="+mn-ea"/>
              </a:rPr>
              <a:t>，以及</a:t>
            </a:r>
            <a:r>
              <a:rPr lang="en-US" altLang="zh-CN" dirty="0">
                <a:solidFill>
                  <a:srgbClr val="FF0000"/>
                </a:solidFill>
                <a:latin typeface="微软雅黑" panose="020B0503020204020204" charset="-122"/>
                <a:ea typeface="微软雅黑" panose="020B0503020204020204" charset="-122"/>
                <a:sym typeface="+mn-ea"/>
              </a:rPr>
              <a:t>3338</a:t>
            </a:r>
            <a:r>
              <a:rPr lang="zh-CN" altLang="en-US" dirty="0">
                <a:solidFill>
                  <a:srgbClr val="FF0000"/>
                </a:solidFill>
                <a:latin typeface="微软雅黑" panose="020B0503020204020204" charset="-122"/>
                <a:ea typeface="微软雅黑" panose="020B0503020204020204" charset="-122"/>
                <a:sym typeface="+mn-ea"/>
              </a:rPr>
              <a:t>与</a:t>
            </a:r>
            <a:r>
              <a:rPr lang="en-US" altLang="zh-CN" dirty="0">
                <a:solidFill>
                  <a:srgbClr val="FF0000"/>
                </a:solidFill>
                <a:latin typeface="微软雅黑" panose="020B0503020204020204" charset="-122"/>
                <a:ea typeface="微软雅黑" panose="020B0503020204020204" charset="-122"/>
                <a:sym typeface="+mn-ea"/>
              </a:rPr>
              <a:t>3339</a:t>
            </a:r>
            <a:r>
              <a:rPr lang="zh-CN" altLang="en-US" dirty="0">
                <a:solidFill>
                  <a:srgbClr val="FF0000"/>
                </a:solidFill>
                <a:latin typeface="微软雅黑" panose="020B0503020204020204" charset="-122"/>
                <a:ea typeface="微软雅黑" panose="020B0503020204020204" charset="-122"/>
                <a:sym typeface="+mn-ea"/>
              </a:rPr>
              <a:t>表中的列</a:t>
            </a:r>
            <a:r>
              <a:rPr lang="en-US" altLang="zh-CN" dirty="0">
                <a:solidFill>
                  <a:srgbClr val="FF0000"/>
                </a:solidFill>
                <a:latin typeface="微软雅黑" panose="020B0503020204020204" charset="-122"/>
                <a:ea typeface="微软雅黑" panose="020B0503020204020204" charset="-122"/>
                <a:sym typeface="+mn-ea"/>
              </a:rPr>
              <a:t>1</a:t>
            </a:r>
            <a:r>
              <a:rPr lang="zh-CN" altLang="en-US" dirty="0">
                <a:solidFill>
                  <a:srgbClr val="FF0000"/>
                </a:solidFill>
                <a:latin typeface="微软雅黑" panose="020B0503020204020204" charset="-122"/>
                <a:ea typeface="微软雅黑" panose="020B0503020204020204" charset="-122"/>
                <a:sym typeface="+mn-ea"/>
              </a:rPr>
              <a:t>、列</a:t>
            </a:r>
            <a:r>
              <a:rPr lang="en-US" altLang="zh-CN" dirty="0">
                <a:solidFill>
                  <a:srgbClr val="FF0000"/>
                </a:solidFill>
                <a:latin typeface="微软雅黑" panose="020B0503020204020204" charset="-122"/>
                <a:ea typeface="微软雅黑" panose="020B0503020204020204" charset="-122"/>
                <a:sym typeface="+mn-ea"/>
              </a:rPr>
              <a:t>6-13</a:t>
            </a:r>
            <a:r>
              <a:rPr lang="zh-CN" altLang="en-US" dirty="0">
                <a:solidFill>
                  <a:srgbClr val="FF0000"/>
                </a:solidFill>
                <a:latin typeface="微软雅黑" panose="020B0503020204020204" charset="-122"/>
                <a:ea typeface="微软雅黑" panose="020B0503020204020204" charset="-122"/>
                <a:sym typeface="+mn-ea"/>
              </a:rPr>
              <a:t>，均须填报“</a:t>
            </a:r>
            <a:r>
              <a:rPr lang="en-US" altLang="zh-CN" dirty="0">
                <a:solidFill>
                  <a:srgbClr val="FF0000"/>
                </a:solidFill>
                <a:latin typeface="微软雅黑" panose="020B0503020204020204" charset="-122"/>
                <a:ea typeface="微软雅黑" panose="020B0503020204020204" charset="-122"/>
                <a:sym typeface="+mn-ea"/>
              </a:rPr>
              <a:t>#</a:t>
            </a:r>
            <a:r>
              <a:rPr lang="zh-CN" altLang="en-US" dirty="0">
                <a:solidFill>
                  <a:srgbClr val="FF0000"/>
                </a:solidFill>
                <a:latin typeface="微软雅黑" panose="020B0503020204020204" charset="-122"/>
                <a:ea typeface="微软雅黑" panose="020B0503020204020204" charset="-122"/>
                <a:sym typeface="+mn-ea"/>
              </a:rPr>
              <a:t>女”指标，其他列封闭。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childTnLst>
                                </p:cTn>
                              </p:par>
                              <p:par>
                                <p:cTn id="14" presetID="1" presetClass="exit" presetSubtype="0" fill="hold" grpId="2" nodeType="withEffect">
                                  <p:stCondLst>
                                    <p:cond delay="0"/>
                                  </p:stCondLst>
                                  <p:childTnLst>
                                    <p:set>
                                      <p:cBhvr>
                                        <p:cTn id="15" dur="1" fill="hold">
                                          <p:stCondLst>
                                            <p:cond delay="0"/>
                                          </p:stCondLst>
                                        </p:cTn>
                                        <p:tgtEl>
                                          <p:spTgt spid="12"/>
                                        </p:tgtEl>
                                        <p:attrNameLst>
                                          <p:attrName>style.visibility</p:attrName>
                                        </p:attrNameLst>
                                      </p:cBhvr>
                                      <p:to>
                                        <p:strVal val="hidden"/>
                                      </p:to>
                                    </p:set>
                                  </p:childTnLst>
                                </p:cTn>
                              </p:par>
                              <p:par>
                                <p:cTn id="16" presetID="1" presetClass="exit" presetSubtype="0" fill="hold" grpId="2" nodeType="withEffect">
                                  <p:stCondLst>
                                    <p:cond delay="0"/>
                                  </p:stCondLst>
                                  <p:childTnLst>
                                    <p:set>
                                      <p:cBhvr>
                                        <p:cTn id="17" dur="1" fill="hold">
                                          <p:stCondLst>
                                            <p:cond delay="0"/>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par>
                                <p:cTn id="22" presetID="1" presetClass="exit" presetSubtype="0" fill="hold" grpId="2"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par>
                                <p:cTn id="28" presetID="1" presetClass="exit" presetSubtype="0" fill="hold" grpId="2" nodeType="withEffect">
                                  <p:stCondLst>
                                    <p:cond delay="0"/>
                                  </p:stCondLst>
                                  <p:childTnLst>
                                    <p:set>
                                      <p:cBhvr>
                                        <p:cTn id="29" dur="1" fill="hold">
                                          <p:stCondLst>
                                            <p:cond delay="0"/>
                                          </p:stCondLst>
                                        </p:cTn>
                                        <p:tgtEl>
                                          <p:spTgt spid="10"/>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childTnLst>
                                </p:cTn>
                              </p:par>
                              <p:par>
                                <p:cTn id="34" presetID="1" presetClass="exit" presetSubtype="0" fill="hold" grpId="2" nodeType="withEffect">
                                  <p:stCondLst>
                                    <p:cond delay="0"/>
                                  </p:stCondLst>
                                  <p:childTnLst>
                                    <p:set>
                                      <p:cBhvr>
                                        <p:cTn id="35"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12" grpId="2" bldLvl="0" animBg="1"/>
      <p:bldP spid="13" grpId="0" bldLvl="0" animBg="1"/>
      <p:bldP spid="13" grpId="1" animBg="1"/>
      <p:bldP spid="13" grpId="2" bldLvl="0" animBg="1"/>
      <p:bldP spid="8" grpId="0" bldLvl="0" animBg="1"/>
      <p:bldP spid="8" grpId="1" animBg="1"/>
      <p:bldP spid="8" grpId="2" bldLvl="0" animBg="1"/>
      <p:bldP spid="10" grpId="0" bldLvl="0" animBg="1"/>
      <p:bldP spid="10" grpId="1" animBg="1"/>
      <p:bldP spid="10" grpId="2" bldLvl="0" animBg="1"/>
      <p:bldP spid="11" grpId="0" bldLvl="0" animBg="1"/>
      <p:bldP spid="11" grpId="1" animBg="1"/>
      <p:bldP spid="11" grpId="2" bldLvl="0" animBg="1"/>
      <p:bldP spid="16" grpId="0" bldLvl="0" animBg="1"/>
      <p:bldP spid="16"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11" name="图片 10"/>
          <p:cNvPicPr>
            <a:picLocks noChangeAspect="1"/>
          </p:cNvPicPr>
          <p:nvPr/>
        </p:nvPicPr>
        <p:blipFill>
          <a:blip r:embed="rId6"/>
          <a:stretch>
            <a:fillRect/>
          </a:stretch>
        </p:blipFill>
        <p:spPr>
          <a:xfrm>
            <a:off x="6186776" y="1270688"/>
            <a:ext cx="5106699" cy="5219029"/>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pic>
      <p:pic>
        <p:nvPicPr>
          <p:cNvPr id="10" name="图片 9"/>
          <p:cNvPicPr>
            <a:picLocks noChangeAspect="1"/>
          </p:cNvPicPr>
          <p:nvPr/>
        </p:nvPicPr>
        <p:blipFill>
          <a:blip r:embed="rId7"/>
          <a:stretch>
            <a:fillRect/>
          </a:stretch>
        </p:blipFill>
        <p:spPr>
          <a:xfrm>
            <a:off x="635961" y="1389024"/>
            <a:ext cx="5251759" cy="5100693"/>
          </a:xfrm>
          <a:prstGeom prst="rect">
            <a:avLst/>
          </a:prstGeom>
        </p:spPr>
        <p:style>
          <a:lnRef idx="2">
            <a:schemeClr val="dk1"/>
          </a:lnRef>
          <a:fillRef idx="1">
            <a:schemeClr val="lt1"/>
          </a:fillRef>
          <a:effectRef idx="0">
            <a:schemeClr val="dk1"/>
          </a:effectRef>
          <a:fontRef idx="minor">
            <a:schemeClr val="dk1"/>
          </a:fontRef>
        </p:style>
      </p:pic>
      <p:cxnSp>
        <p:nvCxnSpPr>
          <p:cNvPr id="4" name="直接连接符 3"/>
          <p:cNvCxnSpPr/>
          <p:nvPr/>
        </p:nvCxnSpPr>
        <p:spPr>
          <a:xfrm>
            <a:off x="983786" y="1141223"/>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14236"/>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3338</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3339 </a:t>
            </a:r>
            <a:r>
              <a:rPr lang="zh-CN" altLang="en-US" sz="2400" b="1" dirty="0">
                <a:solidFill>
                  <a:schemeClr val="tx2"/>
                </a:solidFill>
                <a:latin typeface="+mj-ea"/>
                <a:ea typeface="+mj-ea"/>
                <a:cs typeface="+mj-ea"/>
                <a:sym typeface="+mn-ea"/>
              </a:rPr>
              <a:t>普通本科、高职本科</a:t>
            </a:r>
            <a:r>
              <a:rPr lang="zh-CN" altLang="en-US" sz="2400" b="1" dirty="0">
                <a:solidFill>
                  <a:srgbClr val="044AFA"/>
                </a:solidFill>
                <a:latin typeface="+mj-ea"/>
                <a:ea typeface="+mj-ea"/>
                <a:cs typeface="+mj-ea"/>
                <a:sym typeface="+mn-ea"/>
              </a:rPr>
              <a:t>录取、招生类型来源</a:t>
            </a:r>
            <a:r>
              <a:rPr lang="zh-CN" altLang="en-US" sz="2400" b="1" dirty="0">
                <a:solidFill>
                  <a:schemeClr val="tx2"/>
                </a:solidFill>
                <a:latin typeface="+mj-ea"/>
                <a:ea typeface="+mj-ea"/>
                <a:cs typeface="+mj-ea"/>
                <a:sym typeface="+mn-ea"/>
              </a:rPr>
              <a:t>情况</a:t>
            </a:r>
          </a:p>
        </p:txBody>
      </p:sp>
      <p:sp>
        <p:nvSpPr>
          <p:cNvPr id="12" name="线形标注 2(带边框和强调线) 11"/>
          <p:cNvSpPr/>
          <p:nvPr/>
        </p:nvSpPr>
        <p:spPr>
          <a:xfrm>
            <a:off x="4102100" y="1592466"/>
            <a:ext cx="7637780" cy="519430"/>
          </a:xfrm>
          <a:prstGeom prst="accentBorderCallout2">
            <a:avLst>
              <a:gd name="adj1" fmla="val 18750"/>
              <a:gd name="adj2" fmla="val -8333"/>
              <a:gd name="adj3" fmla="val 188630"/>
              <a:gd name="adj4" fmla="val -4930"/>
              <a:gd name="adj5" fmla="val 288753"/>
              <a:gd name="adj6" fmla="val 675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专科起点本科：</a:t>
            </a:r>
            <a:r>
              <a:rPr lang="zh-CN" altLang="en-US">
                <a:solidFill>
                  <a:srgbClr val="44546A"/>
                </a:solidFill>
                <a:latin typeface="+mj-ea"/>
                <a:ea typeface="+mj-ea"/>
                <a:sym typeface="+mn-ea"/>
              </a:rPr>
              <a:t>高职专科毕业接受本科学历教育的学生</a:t>
            </a:r>
          </a:p>
        </p:txBody>
      </p:sp>
      <p:sp>
        <p:nvSpPr>
          <p:cNvPr id="13" name="线形标注 2(带边框和强调线) 12"/>
          <p:cNvSpPr/>
          <p:nvPr/>
        </p:nvSpPr>
        <p:spPr>
          <a:xfrm>
            <a:off x="4102100" y="4139838"/>
            <a:ext cx="7637780" cy="960120"/>
          </a:xfrm>
          <a:prstGeom prst="accentBorderCallout2">
            <a:avLst>
              <a:gd name="adj1" fmla="val 18750"/>
              <a:gd name="adj2" fmla="val -8333"/>
              <a:gd name="adj3" fmla="val -52447"/>
              <a:gd name="adj4" fmla="val -4447"/>
              <a:gd name="adj5" fmla="val -93187"/>
              <a:gd name="adj6" fmla="val 999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第二学士学位学生：</a:t>
            </a:r>
            <a:r>
              <a:rPr lang="zh-CN" altLang="en-US">
                <a:solidFill>
                  <a:srgbClr val="44546A"/>
                </a:solidFill>
                <a:latin typeface="+mj-ea"/>
                <a:ea typeface="+mj-ea"/>
                <a:sym typeface="+mn-ea"/>
              </a:rPr>
              <a:t>已修完一个本科专业并获得学士学位后，按照招生计划，经考试合格，进入经教育部批准设立第二学士学位专业的高等学校，攻读第二个学士学位（不同学科）的学生</a:t>
            </a:r>
          </a:p>
        </p:txBody>
      </p:sp>
      <p:sp>
        <p:nvSpPr>
          <p:cNvPr id="3" name="线形标注 2(带边框和强调线) 2"/>
          <p:cNvSpPr/>
          <p:nvPr/>
        </p:nvSpPr>
        <p:spPr>
          <a:xfrm>
            <a:off x="4102100" y="5359286"/>
            <a:ext cx="7637780" cy="960120"/>
          </a:xfrm>
          <a:prstGeom prst="accentBorderCallout2">
            <a:avLst>
              <a:gd name="adj1" fmla="val 18750"/>
              <a:gd name="adj2" fmla="val -8333"/>
              <a:gd name="adj3" fmla="val -138293"/>
              <a:gd name="adj4" fmla="val -3766"/>
              <a:gd name="adj5" fmla="val -177976"/>
              <a:gd name="adj6" fmla="val 1372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预科生转入：</a:t>
            </a:r>
            <a:r>
              <a:rPr lang="zh-CN" altLang="en-US">
                <a:solidFill>
                  <a:srgbClr val="44546A"/>
                </a:solidFill>
                <a:latin typeface="+mj-ea"/>
                <a:ea typeface="+mj-ea"/>
                <a:sym typeface="+mn-ea"/>
              </a:rPr>
              <a:t>教育部下达预科招生计划，招收的少数民族等类型学生。经过1-2年的文化补习，合格者转入本专科阶段学习。占用招生单位当年招生计划。</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pic>
        <p:nvPicPr>
          <p:cNvPr id="10" name="图片 9"/>
          <p:cNvPicPr>
            <a:picLocks noChangeAspect="1"/>
          </p:cNvPicPr>
          <p:nvPr/>
        </p:nvPicPr>
        <p:blipFill>
          <a:blip r:embed="rId6"/>
          <a:stretch>
            <a:fillRect/>
          </a:stretch>
        </p:blipFill>
        <p:spPr>
          <a:xfrm>
            <a:off x="6186776" y="1280962"/>
            <a:ext cx="5106699" cy="5219029"/>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pic>
      <p:pic>
        <p:nvPicPr>
          <p:cNvPr id="11" name="图片 10"/>
          <p:cNvPicPr>
            <a:picLocks noChangeAspect="1"/>
          </p:cNvPicPr>
          <p:nvPr/>
        </p:nvPicPr>
        <p:blipFill>
          <a:blip r:embed="rId7"/>
          <a:stretch>
            <a:fillRect/>
          </a:stretch>
        </p:blipFill>
        <p:spPr>
          <a:xfrm>
            <a:off x="635961" y="1399298"/>
            <a:ext cx="5251759" cy="5100693"/>
          </a:xfrm>
          <a:prstGeom prst="rect">
            <a:avLst/>
          </a:prstGeom>
        </p:spPr>
        <p:style>
          <a:lnRef idx="2">
            <a:schemeClr val="dk1"/>
          </a:lnRef>
          <a:fillRef idx="1">
            <a:schemeClr val="lt1"/>
          </a:fillRef>
          <a:effectRef idx="0">
            <a:schemeClr val="dk1"/>
          </a:effectRef>
          <a:fontRef idx="minor">
            <a:schemeClr val="dk1"/>
          </a:fontRef>
        </p:style>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3338</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3339 </a:t>
            </a:r>
            <a:r>
              <a:rPr lang="zh-CN" altLang="en-US" sz="2400" b="1" dirty="0">
                <a:solidFill>
                  <a:schemeClr val="tx2"/>
                </a:solidFill>
                <a:latin typeface="+mj-ea"/>
                <a:ea typeface="+mj-ea"/>
                <a:cs typeface="+mj-ea"/>
                <a:sym typeface="+mn-ea"/>
              </a:rPr>
              <a:t>普通本科、高职本科</a:t>
            </a:r>
            <a:r>
              <a:rPr lang="zh-CN" altLang="en-US" sz="2400" b="1" dirty="0">
                <a:solidFill>
                  <a:srgbClr val="044AFA"/>
                </a:solidFill>
                <a:latin typeface="+mj-ea"/>
                <a:ea typeface="+mj-ea"/>
                <a:cs typeface="+mj-ea"/>
                <a:sym typeface="+mn-ea"/>
              </a:rPr>
              <a:t>录取、招生类型来源</a:t>
            </a:r>
            <a:r>
              <a:rPr lang="zh-CN" altLang="en-US" sz="2400" b="1" dirty="0">
                <a:solidFill>
                  <a:schemeClr val="tx2"/>
                </a:solidFill>
                <a:latin typeface="+mj-ea"/>
                <a:ea typeface="+mj-ea"/>
                <a:cs typeface="+mj-ea"/>
                <a:sym typeface="+mn-ea"/>
              </a:rPr>
              <a:t>情况</a:t>
            </a:r>
          </a:p>
        </p:txBody>
      </p:sp>
      <p:sp>
        <p:nvSpPr>
          <p:cNvPr id="7" name="圆角矩形 6"/>
          <p:cNvSpPr/>
          <p:nvPr/>
        </p:nvSpPr>
        <p:spPr>
          <a:xfrm>
            <a:off x="3256280" y="3805555"/>
            <a:ext cx="8705215" cy="2245360"/>
          </a:xfrm>
          <a:prstGeom prst="roundRect">
            <a:avLst>
              <a:gd name="adj" fmla="val 616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accent1"/>
                </a:solidFill>
                <a:latin typeface="+mj-ea"/>
                <a:ea typeface="+mj-ea"/>
                <a:sym typeface="+mn-ea"/>
              </a:rPr>
              <a:t>国家专项</a:t>
            </a:r>
            <a:r>
              <a:rPr lang="zh-CN" altLang="en-US">
                <a:solidFill>
                  <a:srgbClr val="44546A"/>
                </a:solidFill>
                <a:latin typeface="+mj-ea"/>
                <a:ea typeface="+mj-ea"/>
                <a:sym typeface="+mn-ea"/>
              </a:rPr>
              <a:t>是指国家专项计划定向招收贫困地区学生，招生学校为中央部门所属高校和各省（区、市）所属重点高校，实施区域为集中连片特殊困难县、国家级扶贫开发重点县以及新疆南疆四地州。报考学生须同时具备下列三项条件：</a:t>
            </a:r>
          </a:p>
          <a:p>
            <a:pPr algn="l"/>
            <a:r>
              <a:rPr lang="zh-CN" altLang="en-US">
                <a:solidFill>
                  <a:srgbClr val="44546A"/>
                </a:solidFill>
                <a:latin typeface="+mj-ea"/>
                <a:ea typeface="+mj-ea"/>
                <a:sym typeface="+mn-ea"/>
              </a:rPr>
              <a:t>(1)符合当年统一高考报名条件；</a:t>
            </a:r>
          </a:p>
          <a:p>
            <a:pPr algn="l"/>
            <a:r>
              <a:rPr lang="zh-CN" altLang="en-US">
                <a:solidFill>
                  <a:srgbClr val="44546A"/>
                </a:solidFill>
                <a:latin typeface="+mj-ea"/>
                <a:ea typeface="+mj-ea"/>
                <a:sym typeface="+mn-ea"/>
              </a:rPr>
              <a:t>(2)本人具有实施区域当地连续3年以上户籍，其父亲或母亲或法定监护人具有当地户籍；</a:t>
            </a:r>
          </a:p>
          <a:p>
            <a:pPr algn="l"/>
            <a:r>
              <a:rPr lang="zh-CN" altLang="en-US">
                <a:solidFill>
                  <a:srgbClr val="44546A"/>
                </a:solidFill>
                <a:latin typeface="+mj-ea"/>
                <a:ea typeface="+mj-ea"/>
                <a:sym typeface="+mn-ea"/>
              </a:rPr>
              <a:t>(3)本人具有户籍所在县高中连续3年学籍并实际就读。</a:t>
            </a:r>
          </a:p>
        </p:txBody>
      </p:sp>
      <p:sp>
        <p:nvSpPr>
          <p:cNvPr id="8" name="圆角矩形 7"/>
          <p:cNvSpPr/>
          <p:nvPr/>
        </p:nvSpPr>
        <p:spPr>
          <a:xfrm>
            <a:off x="3256280" y="3805555"/>
            <a:ext cx="8705215" cy="1002665"/>
          </a:xfrm>
          <a:prstGeom prst="roundRect">
            <a:avLst>
              <a:gd name="adj" fmla="val 616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accent1"/>
                </a:solidFill>
                <a:latin typeface="+mj-ea"/>
                <a:ea typeface="+mj-ea"/>
                <a:sym typeface="+mn-ea"/>
              </a:rPr>
              <a:t>地方专项</a:t>
            </a:r>
            <a:r>
              <a:rPr lang="zh-CN" altLang="en-US">
                <a:solidFill>
                  <a:srgbClr val="44546A"/>
                </a:solidFill>
                <a:latin typeface="+mj-ea"/>
                <a:ea typeface="+mj-ea"/>
                <a:sym typeface="+mn-ea"/>
              </a:rPr>
              <a:t>是指地方专项计划定向招收各省（区、市）实施区域的农村学生，招生学校为各省（区、市）所属重点高校，具体实施区域、报考条件由各省（区、市）根据本地实际情况确定，实施区域要对本省（区、市）民族自治县实现全覆盖。</a:t>
            </a:r>
          </a:p>
        </p:txBody>
      </p:sp>
      <p:sp>
        <p:nvSpPr>
          <p:cNvPr id="9" name="圆角矩形 8"/>
          <p:cNvSpPr/>
          <p:nvPr/>
        </p:nvSpPr>
        <p:spPr>
          <a:xfrm>
            <a:off x="3256280" y="3805555"/>
            <a:ext cx="8705215" cy="2800985"/>
          </a:xfrm>
          <a:prstGeom prst="roundRect">
            <a:avLst>
              <a:gd name="adj" fmla="val 616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accent1"/>
                </a:solidFill>
                <a:latin typeface="+mj-ea"/>
                <a:ea typeface="+mj-ea"/>
                <a:sym typeface="+mn-ea"/>
              </a:rPr>
              <a:t>高校专项</a:t>
            </a:r>
            <a:r>
              <a:rPr lang="zh-CN" altLang="en-US">
                <a:solidFill>
                  <a:srgbClr val="44546A"/>
                </a:solidFill>
                <a:latin typeface="+mj-ea"/>
                <a:ea typeface="+mj-ea"/>
                <a:sym typeface="+mn-ea"/>
              </a:rPr>
              <a:t>是指高校专项计划定向招收边远、贫困、民族等地区县（含县级市）以下高中勤奋好学、成绩优良的农村学生：招生学校为教育部直属高校和其他自主招生试点高校，具体实施区域由有关省（区、市）确定。报考学生须同时具备下列三项基本条件：</a:t>
            </a:r>
          </a:p>
          <a:p>
            <a:pPr algn="l"/>
            <a:r>
              <a:rPr lang="zh-CN" altLang="en-US">
                <a:solidFill>
                  <a:srgbClr val="44546A"/>
                </a:solidFill>
                <a:latin typeface="+mj-ea"/>
                <a:ea typeface="+mj-ea"/>
                <a:sym typeface="+mn-ea"/>
              </a:rPr>
              <a:t>（1）符合当年统一高考报名条件；</a:t>
            </a:r>
          </a:p>
          <a:p>
            <a:pPr algn="l"/>
            <a:r>
              <a:rPr lang="zh-CN" altLang="en-US">
                <a:solidFill>
                  <a:srgbClr val="44546A"/>
                </a:solidFill>
                <a:latin typeface="+mj-ea"/>
                <a:ea typeface="+mj-ea"/>
                <a:sym typeface="+mn-ea"/>
              </a:rPr>
              <a:t>（2）本人及父亲或母亲或法定监护人户籍地在实施区域的农村，本人具有当地连续3年以上户籍；</a:t>
            </a:r>
          </a:p>
          <a:p>
            <a:pPr algn="l"/>
            <a:r>
              <a:rPr lang="zh-CN" altLang="en-US">
                <a:solidFill>
                  <a:srgbClr val="44546A"/>
                </a:solidFill>
                <a:latin typeface="+mj-ea"/>
                <a:ea typeface="+mj-ea"/>
                <a:sym typeface="+mn-ea"/>
              </a:rPr>
              <a:t>（3）本人具有户籍所在县高中连续3年学籍并实际就读。有关高校可在此基础上提出其他报考要求并在招生简章中明确，确保优惠政策惠及农村学生。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xit" presetSubtype="0" fill="hold" grpId="2" nodeType="with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bldLvl="0" animBg="1"/>
      <p:bldP spid="8" grpId="0" bldLvl="0" animBg="1"/>
      <p:bldP spid="8" grpId="1" animBg="1"/>
      <p:bldP spid="8" grpId="2" bldLvl="0" animBg="1"/>
      <p:bldP spid="9" grpId="0" bldLvl="0" animBg="1"/>
      <p:bldP spid="9"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3338</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3339 </a:t>
            </a:r>
            <a:r>
              <a:rPr lang="zh-CN" altLang="en-US" sz="2400" b="1" dirty="0">
                <a:solidFill>
                  <a:schemeClr val="tx2"/>
                </a:solidFill>
                <a:latin typeface="+mj-ea"/>
                <a:ea typeface="+mj-ea"/>
                <a:cs typeface="+mj-ea"/>
                <a:sym typeface="+mn-ea"/>
              </a:rPr>
              <a:t>普通本科、高职本科</a:t>
            </a:r>
            <a:r>
              <a:rPr lang="zh-CN" altLang="en-US" sz="2400" b="1" dirty="0">
                <a:solidFill>
                  <a:srgbClr val="044AFA"/>
                </a:solidFill>
                <a:latin typeface="+mj-ea"/>
                <a:ea typeface="+mj-ea"/>
                <a:cs typeface="+mj-ea"/>
                <a:sym typeface="+mn-ea"/>
              </a:rPr>
              <a:t>录取、招生类型来源</a:t>
            </a:r>
            <a:r>
              <a:rPr lang="zh-CN" altLang="en-US" sz="2400" b="1" dirty="0">
                <a:solidFill>
                  <a:schemeClr val="tx2"/>
                </a:solidFill>
                <a:latin typeface="+mj-ea"/>
                <a:ea typeface="+mj-ea"/>
                <a:cs typeface="+mj-ea"/>
                <a:sym typeface="+mn-ea"/>
              </a:rPr>
              <a:t>情况</a:t>
            </a:r>
          </a:p>
        </p:txBody>
      </p:sp>
      <p:pic>
        <p:nvPicPr>
          <p:cNvPr id="2" name="图片 1"/>
          <p:cNvPicPr>
            <a:picLocks noChangeAspect="1"/>
          </p:cNvPicPr>
          <p:nvPr/>
        </p:nvPicPr>
        <p:blipFill>
          <a:blip r:embed="rId6"/>
          <a:stretch>
            <a:fillRect/>
          </a:stretch>
        </p:blipFill>
        <p:spPr>
          <a:xfrm>
            <a:off x="189865" y="1242695"/>
            <a:ext cx="5697855" cy="5450840"/>
          </a:xfrm>
          <a:prstGeom prst="rect">
            <a:avLst/>
          </a:prstGeom>
          <a:ln>
            <a:solidFill>
              <a:srgbClr val="44546A"/>
            </a:solidFill>
          </a:ln>
          <a:effectLst>
            <a:outerShdw blurRad="50800" dist="38100" dir="2700000" algn="tl" rotWithShape="0">
              <a:prstClr val="black">
                <a:alpha val="40000"/>
              </a:prstClr>
            </a:outerShdw>
          </a:effectLst>
        </p:spPr>
      </p:pic>
      <p:pic>
        <p:nvPicPr>
          <p:cNvPr id="6" name="图片 5"/>
          <p:cNvPicPr>
            <a:picLocks noChangeAspect="1"/>
          </p:cNvPicPr>
          <p:nvPr/>
        </p:nvPicPr>
        <p:blipFill>
          <a:blip r:embed="rId7"/>
          <a:srcRect t="1375" b="4812"/>
          <a:stretch>
            <a:fillRect/>
          </a:stretch>
        </p:blipFill>
        <p:spPr>
          <a:xfrm>
            <a:off x="5887720" y="1242695"/>
            <a:ext cx="5441950" cy="5450205"/>
          </a:xfrm>
          <a:prstGeom prst="rect">
            <a:avLst/>
          </a:prstGeom>
          <a:ln>
            <a:solidFill>
              <a:srgbClr val="44546A"/>
            </a:solidFill>
          </a:ln>
          <a:effectLst>
            <a:outerShdw blurRad="50800" dist="38100" dir="2700000" algn="tl" rotWithShape="0">
              <a:prstClr val="black">
                <a:alpha val="40000"/>
              </a:prstClr>
            </a:outerShdw>
          </a:effectLst>
        </p:spPr>
      </p:pic>
      <p:sp>
        <p:nvSpPr>
          <p:cNvPr id="12" name="线形标注 2(带边框和强调线) 11"/>
          <p:cNvSpPr/>
          <p:nvPr/>
        </p:nvSpPr>
        <p:spPr>
          <a:xfrm>
            <a:off x="4102100" y="1602740"/>
            <a:ext cx="7637780" cy="519430"/>
          </a:xfrm>
          <a:prstGeom prst="accentBorderCallout2">
            <a:avLst>
              <a:gd name="adj1" fmla="val 18750"/>
              <a:gd name="adj2" fmla="val -8333"/>
              <a:gd name="adj3" fmla="val 188630"/>
              <a:gd name="adj4" fmla="val -4930"/>
              <a:gd name="adj5" fmla="val 288753"/>
              <a:gd name="adj6" fmla="val 675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专科起点本科：</a:t>
            </a:r>
            <a:r>
              <a:rPr lang="zh-CN" altLang="en-US">
                <a:solidFill>
                  <a:srgbClr val="44546A"/>
                </a:solidFill>
                <a:latin typeface="+mj-ea"/>
                <a:ea typeface="+mj-ea"/>
                <a:sym typeface="+mn-ea"/>
              </a:rPr>
              <a:t>高职专科毕业接受本科学历教育的学生</a:t>
            </a:r>
          </a:p>
        </p:txBody>
      </p:sp>
      <p:sp>
        <p:nvSpPr>
          <p:cNvPr id="13" name="线形标注 2(带边框和强调线) 12"/>
          <p:cNvSpPr/>
          <p:nvPr/>
        </p:nvSpPr>
        <p:spPr>
          <a:xfrm>
            <a:off x="4102100" y="4131945"/>
            <a:ext cx="7637780" cy="960120"/>
          </a:xfrm>
          <a:prstGeom prst="accentBorderCallout2">
            <a:avLst>
              <a:gd name="adj1" fmla="val 18750"/>
              <a:gd name="adj2" fmla="val -8333"/>
              <a:gd name="adj3" fmla="val -52447"/>
              <a:gd name="adj4" fmla="val -4447"/>
              <a:gd name="adj5" fmla="val -93187"/>
              <a:gd name="adj6" fmla="val 999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第二学士学位学生：</a:t>
            </a:r>
            <a:r>
              <a:rPr lang="zh-CN" altLang="en-US">
                <a:solidFill>
                  <a:srgbClr val="44546A"/>
                </a:solidFill>
                <a:latin typeface="+mj-ea"/>
                <a:ea typeface="+mj-ea"/>
                <a:sym typeface="+mn-ea"/>
              </a:rPr>
              <a:t>已修完一个本科专业并获得学士学位后，按照招生计划，经考试合格，进入经教育部批准设立第二学士学位专业的高等学校，攻读第二个学士学位（不同学科）的学生</a:t>
            </a:r>
          </a:p>
        </p:txBody>
      </p:sp>
      <p:sp>
        <p:nvSpPr>
          <p:cNvPr id="3" name="线形标注 2(带边框和强调线) 2"/>
          <p:cNvSpPr/>
          <p:nvPr/>
        </p:nvSpPr>
        <p:spPr>
          <a:xfrm>
            <a:off x="4102100" y="5369560"/>
            <a:ext cx="7637780" cy="960120"/>
          </a:xfrm>
          <a:prstGeom prst="accentBorderCallout2">
            <a:avLst>
              <a:gd name="adj1" fmla="val 18750"/>
              <a:gd name="adj2" fmla="val -8333"/>
              <a:gd name="adj3" fmla="val -138293"/>
              <a:gd name="adj4" fmla="val -3766"/>
              <a:gd name="adj5" fmla="val -177976"/>
              <a:gd name="adj6" fmla="val 1372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chemeClr val="accent1"/>
                </a:solidFill>
                <a:latin typeface="+mj-ea"/>
                <a:ea typeface="+mj-ea"/>
                <a:sym typeface="+mn-ea"/>
              </a:rPr>
              <a:t>预科生转入：</a:t>
            </a:r>
            <a:r>
              <a:rPr lang="zh-CN" altLang="en-US">
                <a:solidFill>
                  <a:srgbClr val="44546A"/>
                </a:solidFill>
                <a:latin typeface="+mj-ea"/>
                <a:ea typeface="+mj-ea"/>
                <a:sym typeface="+mn-ea"/>
              </a:rPr>
              <a:t>教育部下达预科招生计划，招收的少数民族等类型学生。经过1-2年的文化补习，合格者转入本专科阶段学习。占用招生单位当年招生计划。</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3338</a:t>
            </a:r>
            <a:r>
              <a:rPr lang="zh-CN" altLang="en-US" sz="2400" b="1" dirty="0">
                <a:solidFill>
                  <a:schemeClr val="tx2"/>
                </a:solidFill>
                <a:latin typeface="+mj-ea"/>
                <a:ea typeface="+mj-ea"/>
                <a:cs typeface="+mj-ea"/>
                <a:sym typeface="+mn-ea"/>
              </a:rPr>
              <a:t>、</a:t>
            </a:r>
            <a:r>
              <a:rPr lang="en-US" altLang="zh-CN" sz="2400" b="1" dirty="0">
                <a:solidFill>
                  <a:schemeClr val="tx2"/>
                </a:solidFill>
                <a:latin typeface="+mj-ea"/>
                <a:ea typeface="+mj-ea"/>
                <a:cs typeface="+mj-ea"/>
                <a:sym typeface="+mn-ea"/>
              </a:rPr>
              <a:t>3339 </a:t>
            </a:r>
            <a:r>
              <a:rPr lang="zh-CN" altLang="en-US" sz="2400" b="1" dirty="0">
                <a:solidFill>
                  <a:schemeClr val="tx2"/>
                </a:solidFill>
                <a:latin typeface="+mj-ea"/>
                <a:ea typeface="+mj-ea"/>
                <a:cs typeface="+mj-ea"/>
                <a:sym typeface="+mn-ea"/>
              </a:rPr>
              <a:t>普通本科、高职本科</a:t>
            </a:r>
            <a:r>
              <a:rPr lang="zh-CN" altLang="en-US" sz="2400" b="1" dirty="0">
                <a:solidFill>
                  <a:srgbClr val="044AFA"/>
                </a:solidFill>
                <a:latin typeface="+mj-ea"/>
                <a:ea typeface="+mj-ea"/>
                <a:cs typeface="+mj-ea"/>
                <a:sym typeface="+mn-ea"/>
              </a:rPr>
              <a:t>录取、招生类型来源</a:t>
            </a:r>
            <a:r>
              <a:rPr lang="zh-CN" altLang="en-US" sz="2400" b="1" dirty="0">
                <a:solidFill>
                  <a:schemeClr val="tx2"/>
                </a:solidFill>
                <a:latin typeface="+mj-ea"/>
                <a:ea typeface="+mj-ea"/>
                <a:cs typeface="+mj-ea"/>
                <a:sym typeface="+mn-ea"/>
              </a:rPr>
              <a:t>情况</a:t>
            </a:r>
          </a:p>
        </p:txBody>
      </p:sp>
      <p:pic>
        <p:nvPicPr>
          <p:cNvPr id="5" name="图片 4"/>
          <p:cNvPicPr>
            <a:picLocks noChangeAspect="1"/>
          </p:cNvPicPr>
          <p:nvPr/>
        </p:nvPicPr>
        <p:blipFill>
          <a:blip r:embed="rId6"/>
          <a:stretch>
            <a:fillRect/>
          </a:stretch>
        </p:blipFill>
        <p:spPr>
          <a:xfrm>
            <a:off x="253365" y="1242695"/>
            <a:ext cx="5723255" cy="5475605"/>
          </a:xfrm>
          <a:prstGeom prst="rect">
            <a:avLst/>
          </a:prstGeom>
          <a:ln>
            <a:solidFill>
              <a:srgbClr val="44546A"/>
            </a:solidFill>
          </a:ln>
          <a:effectLst>
            <a:outerShdw blurRad="50800" dist="38100" dir="2700000" algn="tl" rotWithShape="0">
              <a:prstClr val="black">
                <a:alpha val="40000"/>
              </a:prstClr>
            </a:outerShdw>
          </a:effectLst>
        </p:spPr>
      </p:pic>
      <p:pic>
        <p:nvPicPr>
          <p:cNvPr id="3" name="图片 2"/>
          <p:cNvPicPr>
            <a:picLocks noChangeAspect="1"/>
          </p:cNvPicPr>
          <p:nvPr/>
        </p:nvPicPr>
        <p:blipFill>
          <a:blip r:embed="rId7"/>
          <a:srcRect t="1375" b="4812"/>
          <a:stretch>
            <a:fillRect/>
          </a:stretch>
        </p:blipFill>
        <p:spPr>
          <a:xfrm>
            <a:off x="5908675" y="1242695"/>
            <a:ext cx="5466715" cy="5474970"/>
          </a:xfrm>
          <a:prstGeom prst="rect">
            <a:avLst/>
          </a:prstGeom>
          <a:ln>
            <a:solidFill>
              <a:srgbClr val="44546A"/>
            </a:solidFill>
          </a:ln>
          <a:effectLst>
            <a:outerShdw blurRad="50800" dist="38100" dir="2700000" algn="tl" rotWithShape="0">
              <a:prstClr val="black">
                <a:alpha val="40000"/>
              </a:prstClr>
            </a:outerShdw>
          </a:effectLst>
        </p:spPr>
      </p:pic>
      <p:sp>
        <p:nvSpPr>
          <p:cNvPr id="7" name="圆角矩形 6"/>
          <p:cNvSpPr/>
          <p:nvPr/>
        </p:nvSpPr>
        <p:spPr>
          <a:xfrm>
            <a:off x="3256280" y="3805555"/>
            <a:ext cx="8705215" cy="2245360"/>
          </a:xfrm>
          <a:prstGeom prst="roundRect">
            <a:avLst>
              <a:gd name="adj" fmla="val 616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accent1"/>
                </a:solidFill>
                <a:latin typeface="+mj-ea"/>
                <a:ea typeface="+mj-ea"/>
                <a:sym typeface="+mn-ea"/>
              </a:rPr>
              <a:t>国家专项</a:t>
            </a:r>
            <a:r>
              <a:rPr lang="zh-CN" altLang="en-US">
                <a:solidFill>
                  <a:srgbClr val="44546A"/>
                </a:solidFill>
                <a:latin typeface="+mj-ea"/>
                <a:ea typeface="+mj-ea"/>
                <a:sym typeface="+mn-ea"/>
              </a:rPr>
              <a:t>是指国家专项计划定向招收贫困地区学生，招生学校为中央部门所属高校和各省（区、市）所属重点高校，实施区域为集中连片特殊困难县、国家级扶贫开发重点县以及新疆南疆四地州。报考学生须同时具备下列三项条件：</a:t>
            </a:r>
          </a:p>
          <a:p>
            <a:pPr algn="l"/>
            <a:r>
              <a:rPr lang="zh-CN" altLang="en-US">
                <a:solidFill>
                  <a:srgbClr val="44546A"/>
                </a:solidFill>
                <a:latin typeface="+mj-ea"/>
                <a:ea typeface="+mj-ea"/>
                <a:sym typeface="+mn-ea"/>
              </a:rPr>
              <a:t>(1)符合当年统一高考报名条件；</a:t>
            </a:r>
          </a:p>
          <a:p>
            <a:pPr algn="l"/>
            <a:r>
              <a:rPr lang="zh-CN" altLang="en-US">
                <a:solidFill>
                  <a:srgbClr val="44546A"/>
                </a:solidFill>
                <a:latin typeface="+mj-ea"/>
                <a:ea typeface="+mj-ea"/>
                <a:sym typeface="+mn-ea"/>
              </a:rPr>
              <a:t>(2)本人具有实施区域当地连续3年以上户籍，其父亲或母亲或法定监护人具有当地户籍；</a:t>
            </a:r>
          </a:p>
          <a:p>
            <a:pPr algn="l"/>
            <a:r>
              <a:rPr lang="zh-CN" altLang="en-US">
                <a:solidFill>
                  <a:srgbClr val="44546A"/>
                </a:solidFill>
                <a:latin typeface="+mj-ea"/>
                <a:ea typeface="+mj-ea"/>
                <a:sym typeface="+mn-ea"/>
              </a:rPr>
              <a:t>(3)本人具有户籍所在县高中连续3年学籍并实际就读。</a:t>
            </a:r>
          </a:p>
        </p:txBody>
      </p:sp>
      <p:sp>
        <p:nvSpPr>
          <p:cNvPr id="8" name="圆角矩形 7"/>
          <p:cNvSpPr/>
          <p:nvPr/>
        </p:nvSpPr>
        <p:spPr>
          <a:xfrm>
            <a:off x="3256280" y="3805555"/>
            <a:ext cx="8705215" cy="1002665"/>
          </a:xfrm>
          <a:prstGeom prst="roundRect">
            <a:avLst>
              <a:gd name="adj" fmla="val 616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accent1"/>
                </a:solidFill>
                <a:latin typeface="+mj-ea"/>
                <a:ea typeface="+mj-ea"/>
                <a:sym typeface="+mn-ea"/>
              </a:rPr>
              <a:t>地方专项</a:t>
            </a:r>
            <a:r>
              <a:rPr lang="zh-CN" altLang="en-US">
                <a:solidFill>
                  <a:srgbClr val="44546A"/>
                </a:solidFill>
                <a:latin typeface="+mj-ea"/>
                <a:ea typeface="+mj-ea"/>
                <a:sym typeface="+mn-ea"/>
              </a:rPr>
              <a:t>是指地方专项计划定向招收各省（区、市）实施区域的农村学生，招生学校为各省（区、市）所属重点高校，具体实施区域、报考条件由各省（区、市）根据本地实际情况确定，实施区域要对本省（区、市）民族自治县实现全覆盖。</a:t>
            </a:r>
          </a:p>
        </p:txBody>
      </p:sp>
      <p:sp>
        <p:nvSpPr>
          <p:cNvPr id="9" name="圆角矩形 8"/>
          <p:cNvSpPr/>
          <p:nvPr/>
        </p:nvSpPr>
        <p:spPr>
          <a:xfrm>
            <a:off x="3256280" y="3805555"/>
            <a:ext cx="8705215" cy="2800985"/>
          </a:xfrm>
          <a:prstGeom prst="roundRect">
            <a:avLst>
              <a:gd name="adj" fmla="val 616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accent1"/>
                </a:solidFill>
                <a:latin typeface="+mj-ea"/>
                <a:ea typeface="+mj-ea"/>
                <a:sym typeface="+mn-ea"/>
              </a:rPr>
              <a:t>高校专项</a:t>
            </a:r>
            <a:r>
              <a:rPr lang="zh-CN" altLang="en-US">
                <a:solidFill>
                  <a:srgbClr val="44546A"/>
                </a:solidFill>
                <a:latin typeface="+mj-ea"/>
                <a:ea typeface="+mj-ea"/>
                <a:sym typeface="+mn-ea"/>
              </a:rPr>
              <a:t>是指高校专项计划定向招收边远、贫困、民族等地区县（含县级市）以下高中勤奋好学、成绩优良的农村学生：招生学校为教育部直属高校和其他自主招生试点高校，具体实施区域由有关省（区、市）确定。报考学生须同时具备下列三项基本条件：</a:t>
            </a:r>
          </a:p>
          <a:p>
            <a:pPr algn="l"/>
            <a:r>
              <a:rPr lang="zh-CN" altLang="en-US">
                <a:solidFill>
                  <a:srgbClr val="44546A"/>
                </a:solidFill>
                <a:latin typeface="+mj-ea"/>
                <a:ea typeface="+mj-ea"/>
                <a:sym typeface="+mn-ea"/>
              </a:rPr>
              <a:t>（1）符合当年统一高考报名条件；</a:t>
            </a:r>
          </a:p>
          <a:p>
            <a:pPr algn="l"/>
            <a:r>
              <a:rPr lang="zh-CN" altLang="en-US">
                <a:solidFill>
                  <a:srgbClr val="44546A"/>
                </a:solidFill>
                <a:latin typeface="+mj-ea"/>
                <a:ea typeface="+mj-ea"/>
                <a:sym typeface="+mn-ea"/>
              </a:rPr>
              <a:t>（2）本人及父亲或母亲或法定监护人户籍地在实施区域的农村，本人具有当地连续3年以上户籍；</a:t>
            </a:r>
          </a:p>
          <a:p>
            <a:pPr algn="l"/>
            <a:r>
              <a:rPr lang="zh-CN" altLang="en-US">
                <a:solidFill>
                  <a:srgbClr val="44546A"/>
                </a:solidFill>
                <a:latin typeface="+mj-ea"/>
                <a:ea typeface="+mj-ea"/>
                <a:sym typeface="+mn-ea"/>
              </a:rPr>
              <a:t>（3）本人具有户籍所在县高中连续3年学籍并实际就读。有关高校可在此基础上提出其他报考要求并在招生简章中明确，确保优惠政策惠及农村学生。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xit" presetSubtype="0" fill="hold" grpId="2" nodeType="with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bldLvl="0" animBg="1"/>
      <p:bldP spid="8" grpId="0" bldLvl="0" animBg="1"/>
      <p:bldP spid="8" grpId="1" animBg="1"/>
      <p:bldP spid="8" grpId="2" bldLvl="0" animBg="1"/>
      <p:bldP spid="9" grpId="0" bldLvl="0" animBg="1"/>
      <p:bldP spid="9"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5283835" cy="583565"/>
          </a:xfrm>
          <a:prstGeom prst="rect">
            <a:avLst/>
          </a:prstGeom>
          <a:noFill/>
        </p:spPr>
        <p:txBody>
          <a:bodyPr vert="horz" wrap="square" rtlCol="0">
            <a:spAutoFit/>
          </a:bodyPr>
          <a:lstStyle/>
          <a:p>
            <a:r>
              <a:rPr lang="zh-CN" altLang="en-US" sz="3200" b="1" dirty="0">
                <a:solidFill>
                  <a:schemeClr val="tx2"/>
                </a:solidFill>
                <a:latin typeface="+mj-lt"/>
                <a:ea typeface="+mj-ea"/>
              </a:rPr>
              <a:t>依法统计</a:t>
            </a:r>
          </a:p>
        </p:txBody>
      </p:sp>
      <p:sp>
        <p:nvSpPr>
          <p:cNvPr id="5" name="文本框 4"/>
          <p:cNvSpPr txBox="1"/>
          <p:nvPr>
            <p:custDataLst>
              <p:tags r:id="rId2"/>
            </p:custDataLst>
          </p:nvPr>
        </p:nvSpPr>
        <p:spPr>
          <a:xfrm>
            <a:off x="4399915" y="2171700"/>
            <a:ext cx="6941185" cy="469900"/>
          </a:xfrm>
          <a:prstGeom prst="rect">
            <a:avLst/>
          </a:prstGeom>
          <a:noFill/>
        </p:spPr>
        <p:txBody>
          <a:bodyPr vert="horz" wrap="square">
            <a:noAutofit/>
          </a:bodyPr>
          <a:lstStyle>
            <a:defPPr>
              <a:defRPr lang="zh-CN"/>
            </a:defPPr>
            <a:lvl1pPr algn="ctr">
              <a:lnSpc>
                <a:spcPct val="150000"/>
              </a:lnSpc>
              <a:defRPr sz="1400">
                <a:solidFill>
                  <a:schemeClr val="bg1">
                    <a:lumMod val="65000"/>
                  </a:schemeClr>
                </a:solidFill>
                <a:latin typeface="Montserrat" panose="00000900000000000000"/>
                <a:ea typeface="MiSans Light" panose="00000400000000000000" charset="-122"/>
              </a:defRPr>
            </a:lvl1pPr>
          </a:lstStyle>
          <a:p>
            <a:pPr algn="l">
              <a:lnSpc>
                <a:spcPct val="130000"/>
              </a:lnSpc>
            </a:pPr>
            <a:r>
              <a:rPr lang="zh-CN" altLang="en-US" sz="2000" b="1" dirty="0">
                <a:solidFill>
                  <a:srgbClr val="44546A"/>
                </a:solidFill>
                <a:latin typeface="+mj-ea"/>
                <a:ea typeface="+mj-ea"/>
                <a:cs typeface="微软雅黑" panose="020B0503020204020204" charset="-122"/>
              </a:rPr>
              <a:t>《中华人民共和国统计法实施条例》</a:t>
            </a:r>
          </a:p>
        </p:txBody>
      </p:sp>
      <p:sp>
        <p:nvSpPr>
          <p:cNvPr id="10" name="文本框 9"/>
          <p:cNvSpPr txBox="1"/>
          <p:nvPr>
            <p:custDataLst>
              <p:tags r:id="rId3"/>
            </p:custDataLst>
          </p:nvPr>
        </p:nvSpPr>
        <p:spPr>
          <a:xfrm>
            <a:off x="4399280" y="2863215"/>
            <a:ext cx="6942455" cy="2064385"/>
          </a:xfrm>
          <a:prstGeom prst="rect">
            <a:avLst/>
          </a:prstGeom>
          <a:noFill/>
        </p:spPr>
        <p:txBody>
          <a:bodyPr vert="horz" wrap="square">
            <a:noAutofit/>
          </a:bodyPr>
          <a:lstStyle>
            <a:defPPr>
              <a:defRPr lang="zh-CN"/>
            </a:defPPr>
            <a:lvl1pPr algn="ctr">
              <a:lnSpc>
                <a:spcPct val="150000"/>
              </a:lnSpc>
              <a:defRPr sz="1400">
                <a:solidFill>
                  <a:schemeClr val="bg1">
                    <a:lumMod val="65000"/>
                  </a:schemeClr>
                </a:solidFill>
                <a:latin typeface="Montserrat" panose="00000900000000000000"/>
                <a:ea typeface="MiSans Light" panose="00000400000000000000" charset="-122"/>
              </a:defRPr>
            </a:lvl1pPr>
          </a:lstStyle>
          <a:p>
            <a:pPr indent="457200" algn="l" fontAlgn="auto">
              <a:lnSpc>
                <a:spcPct val="130000"/>
              </a:lnSpc>
              <a:extLst>
                <a:ext uri="{35155182-B16C-46BC-9424-99874614C6A1}">
                  <wpsdc:indentchars xmlns="" xmlns:wpsdc="http://www.wps.cn/officeDocument/2017/drawingmlCustomData" val="200" checksum="59296752"/>
                </a:ext>
              </a:extLst>
            </a:pPr>
            <a:r>
              <a:rPr sz="1800" b="1" dirty="0">
                <a:solidFill>
                  <a:srgbClr val="044AFA"/>
                </a:solidFill>
                <a:latin typeface="+mj-ea"/>
                <a:ea typeface="+mj-ea"/>
                <a:cs typeface="+mj-ea"/>
              </a:rPr>
              <a:t>第</a:t>
            </a:r>
            <a:r>
              <a:rPr lang="zh-CN" sz="1800" b="1" dirty="0">
                <a:solidFill>
                  <a:srgbClr val="044AFA"/>
                </a:solidFill>
                <a:latin typeface="+mj-ea"/>
                <a:ea typeface="+mj-ea"/>
                <a:cs typeface="+mj-ea"/>
              </a:rPr>
              <a:t>十九</a:t>
            </a:r>
            <a:r>
              <a:rPr sz="1800" b="1" dirty="0">
                <a:solidFill>
                  <a:srgbClr val="044AFA"/>
                </a:solidFill>
                <a:latin typeface="+mj-ea"/>
                <a:ea typeface="+mj-ea"/>
                <a:cs typeface="+mj-ea"/>
              </a:rPr>
              <a:t>条　</a:t>
            </a:r>
          </a:p>
          <a:p>
            <a:pPr indent="457200" algn="l" fontAlgn="auto">
              <a:lnSpc>
                <a:spcPct val="130000"/>
              </a:lnSpc>
              <a:extLst>
                <a:ext uri="{35155182-B16C-46BC-9424-99874614C6A1}">
                  <wpsdc:indentchars xmlns="" xmlns:wpsdc="http://www.wps.cn/officeDocument/2017/drawingmlCustomData" val="200" checksum="59296752"/>
                </a:ext>
              </a:extLst>
            </a:pPr>
            <a:r>
              <a:rPr sz="1800" b="1" dirty="0">
                <a:solidFill>
                  <a:srgbClr val="44546A"/>
                </a:solidFill>
                <a:latin typeface="+mj-ea"/>
                <a:ea typeface="+mj-ea"/>
                <a:cs typeface="+mj-ea"/>
              </a:rPr>
              <a:t>县级以上人民政府统计机构、有关部门和乡、镇统计人员，应当对统计调查对象提供的统计资料进行审核。统计资料不完整或者存在明显错误的，应当由统计调查对象依法予以</a:t>
            </a:r>
            <a:r>
              <a:rPr sz="1800" b="1" dirty="0">
                <a:solidFill>
                  <a:srgbClr val="FF0000"/>
                </a:solidFill>
                <a:latin typeface="+mj-ea"/>
                <a:ea typeface="+mj-ea"/>
                <a:cs typeface="+mj-ea"/>
              </a:rPr>
              <a:t>补充或者改正</a:t>
            </a:r>
            <a:r>
              <a:rPr sz="1800" b="1" dirty="0">
                <a:solidFill>
                  <a:srgbClr val="44546A"/>
                </a:solidFill>
                <a:latin typeface="+mj-ea"/>
                <a:ea typeface="+mj-ea"/>
                <a:cs typeface="+mj-ea"/>
              </a:rPr>
              <a:t>。</a:t>
            </a:r>
          </a:p>
        </p:txBody>
      </p:sp>
      <p:cxnSp>
        <p:nvCxnSpPr>
          <p:cNvPr id="11" name="直接连接符 10"/>
          <p:cNvCxnSpPr/>
          <p:nvPr>
            <p:custDataLst>
              <p:tags r:id="rId4"/>
            </p:custDataLst>
          </p:nvPr>
        </p:nvCxnSpPr>
        <p:spPr>
          <a:xfrm flipV="1">
            <a:off x="3992245" y="2772233"/>
            <a:ext cx="7642225" cy="4445"/>
          </a:xfrm>
          <a:prstGeom prst="line">
            <a:avLst/>
          </a:prstGeom>
          <a:ln w="12700" cap="rnd">
            <a:solidFill>
              <a:srgbClr val="85A8FC"/>
            </a:solidFill>
            <a:round/>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7"/>
          <a:srcRect r="2550"/>
          <a:stretch>
            <a:fillRect/>
          </a:stretch>
        </p:blipFill>
        <p:spPr>
          <a:xfrm>
            <a:off x="811530" y="1588135"/>
            <a:ext cx="3009265" cy="4399915"/>
          </a:xfrm>
          <a:prstGeom prst="rect">
            <a:avLst/>
          </a:prstGeom>
          <a:ln>
            <a:solidFill>
              <a:srgbClr val="44546A"/>
            </a:solidFill>
          </a:ln>
          <a:effectLst>
            <a:outerShdw blurRad="50800" dist="38100" dir="2700000" algn="tl" rotWithShape="0">
              <a:prstClr val="black">
                <a:alpha val="40000"/>
              </a:prstClr>
            </a:outerShdw>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3040 </a:t>
            </a:r>
            <a:r>
              <a:rPr lang="zh-CN" altLang="en-US" sz="2400" b="1" dirty="0">
                <a:solidFill>
                  <a:srgbClr val="44546A"/>
                </a:solidFill>
                <a:latin typeface="+mj-ea"/>
                <a:ea typeface="+mj-ea"/>
                <a:cs typeface="+mj-ea"/>
                <a:sym typeface="+mn-ea"/>
              </a:rPr>
              <a:t>学生变动情况</a:t>
            </a:r>
          </a:p>
        </p:txBody>
      </p:sp>
      <p:pic>
        <p:nvPicPr>
          <p:cNvPr id="14" name="图片 13"/>
          <p:cNvPicPr>
            <a:picLocks noChangeAspect="1"/>
          </p:cNvPicPr>
          <p:nvPr/>
        </p:nvPicPr>
        <p:blipFill>
          <a:blip r:embed="rId4"/>
          <a:srcRect b="62837"/>
          <a:stretch>
            <a:fillRect/>
          </a:stretch>
        </p:blipFill>
        <p:spPr>
          <a:xfrm>
            <a:off x="690245" y="1317625"/>
            <a:ext cx="6109970" cy="3682365"/>
          </a:xfrm>
          <a:prstGeom prst="rect">
            <a:avLst/>
          </a:prstGeom>
          <a:ln>
            <a:solidFill>
              <a:srgbClr val="44546A"/>
            </a:solidFill>
          </a:ln>
          <a:effectLst>
            <a:outerShdw blurRad="50800" dist="38100" dir="2700000" algn="tl" rotWithShape="0">
              <a:prstClr val="black">
                <a:alpha val="40000"/>
              </a:prstClr>
            </a:outerShdw>
          </a:effectLst>
        </p:spPr>
      </p:pic>
      <p:pic>
        <p:nvPicPr>
          <p:cNvPr id="15" name="图片 14"/>
          <p:cNvPicPr>
            <a:picLocks noChangeAspect="1"/>
          </p:cNvPicPr>
          <p:nvPr/>
        </p:nvPicPr>
        <p:blipFill>
          <a:blip r:embed="rId4"/>
          <a:srcRect t="81982"/>
          <a:stretch>
            <a:fillRect/>
          </a:stretch>
        </p:blipFill>
        <p:spPr>
          <a:xfrm>
            <a:off x="690245" y="4752975"/>
            <a:ext cx="6121400" cy="1788795"/>
          </a:xfrm>
          <a:prstGeom prst="rect">
            <a:avLst/>
          </a:prstGeom>
          <a:ln>
            <a:solidFill>
              <a:srgbClr val="44546A"/>
            </a:solidFill>
          </a:ln>
          <a:effectLst>
            <a:outerShdw blurRad="50800" dist="38100" dir="2700000" algn="tl" rotWithShape="0">
              <a:prstClr val="black">
                <a:alpha val="40000"/>
              </a:prstClr>
            </a:outerShdw>
          </a:effectLst>
        </p:spPr>
      </p:pic>
      <p:sp>
        <p:nvSpPr>
          <p:cNvPr id="13" name="线形标注 2(带边框和强调线) 12"/>
          <p:cNvSpPr/>
          <p:nvPr/>
        </p:nvSpPr>
        <p:spPr>
          <a:xfrm>
            <a:off x="4583430" y="1287145"/>
            <a:ext cx="7122795" cy="468630"/>
          </a:xfrm>
          <a:prstGeom prst="accentBorderCallout2">
            <a:avLst>
              <a:gd name="adj1" fmla="val 23441"/>
              <a:gd name="adj2" fmla="val -1977"/>
              <a:gd name="adj3" fmla="val 110569"/>
              <a:gd name="adj4" fmla="val -2719"/>
              <a:gd name="adj5" fmla="val 395257"/>
              <a:gd name="adj6" fmla="val -400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复学：</a:t>
            </a:r>
            <a:r>
              <a:rPr lang="zh-CN" altLang="en-US">
                <a:solidFill>
                  <a:srgbClr val="44546A"/>
                </a:solidFill>
                <a:latin typeface="+mj-ea"/>
                <a:ea typeface="+mj-ea"/>
                <a:sym typeface="+mn-ea"/>
              </a:rPr>
              <a:t>指因故休学的学生，休学期满后回到学校继续学习的学生</a:t>
            </a:r>
          </a:p>
        </p:txBody>
      </p:sp>
      <p:sp>
        <p:nvSpPr>
          <p:cNvPr id="7" name="线形标注 2(带边框和强调线) 6"/>
          <p:cNvSpPr/>
          <p:nvPr/>
        </p:nvSpPr>
        <p:spPr>
          <a:xfrm>
            <a:off x="4583430" y="2996565"/>
            <a:ext cx="7124065" cy="515620"/>
          </a:xfrm>
          <a:prstGeom prst="accentBorderCallout2">
            <a:avLst>
              <a:gd name="adj1" fmla="val 18750"/>
              <a:gd name="adj2" fmla="val -8333"/>
              <a:gd name="adj3" fmla="val 18760"/>
              <a:gd name="adj4" fmla="val -14463"/>
              <a:gd name="adj5" fmla="val 568349"/>
              <a:gd name="adj6" fmla="val -2605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休学：</a:t>
            </a:r>
            <a:r>
              <a:rPr lang="zh-CN" altLang="en-US">
                <a:solidFill>
                  <a:srgbClr val="44546A"/>
                </a:solidFill>
                <a:latin typeface="+mj-ea"/>
                <a:ea typeface="+mj-ea"/>
                <a:sym typeface="+mn-ea"/>
              </a:rPr>
              <a:t>由学校批准，</a:t>
            </a:r>
            <a:r>
              <a:rPr lang="zh-CN" altLang="en-US" u="sng">
                <a:solidFill>
                  <a:srgbClr val="44546A"/>
                </a:solidFill>
                <a:latin typeface="+mj-ea"/>
                <a:ea typeface="+mj-ea"/>
                <a:sym typeface="+mn-ea"/>
              </a:rPr>
              <a:t>正式办理休学手续</a:t>
            </a:r>
            <a:r>
              <a:rPr lang="zh-CN" altLang="en-US">
                <a:solidFill>
                  <a:srgbClr val="44546A"/>
                </a:solidFill>
                <a:latin typeface="+mj-ea"/>
                <a:ea typeface="+mj-ea"/>
                <a:sym typeface="+mn-ea"/>
              </a:rPr>
              <a:t>，经学校同意暂时离开学校</a:t>
            </a:r>
          </a:p>
        </p:txBody>
      </p:sp>
      <p:sp>
        <p:nvSpPr>
          <p:cNvPr id="9" name="线形标注 2(带边框和强调线) 8"/>
          <p:cNvSpPr/>
          <p:nvPr/>
        </p:nvSpPr>
        <p:spPr>
          <a:xfrm>
            <a:off x="4583430" y="3663950"/>
            <a:ext cx="7124065" cy="746125"/>
          </a:xfrm>
          <a:prstGeom prst="accentBorderCallout2">
            <a:avLst>
              <a:gd name="adj1" fmla="val 18750"/>
              <a:gd name="adj2" fmla="val -8333"/>
              <a:gd name="adj3" fmla="val 18760"/>
              <a:gd name="adj4" fmla="val -14463"/>
              <a:gd name="adj5" fmla="val 299659"/>
              <a:gd name="adj6" fmla="val -1755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退学：</a:t>
            </a:r>
            <a:r>
              <a:rPr lang="zh-CN" altLang="en-US">
                <a:solidFill>
                  <a:srgbClr val="44546A"/>
                </a:solidFill>
                <a:latin typeface="+mj-ea"/>
                <a:ea typeface="+mj-ea"/>
                <a:sym typeface="+mn-ea"/>
              </a:rPr>
              <a:t>因故中断学业、放弃学籍的学生（</a:t>
            </a:r>
            <a:r>
              <a:rPr lang="zh-CN" altLang="en-US" u="sng">
                <a:solidFill>
                  <a:srgbClr val="44546A"/>
                </a:solidFill>
                <a:latin typeface="+mj-ea"/>
                <a:ea typeface="+mj-ea"/>
                <a:sym typeface="+mn-ea"/>
              </a:rPr>
              <a:t>包括办理退学手续和不办理退学手续的学生</a:t>
            </a:r>
            <a:r>
              <a:rPr lang="zh-CN" altLang="en-US">
                <a:solidFill>
                  <a:srgbClr val="44546A"/>
                </a:solidFill>
                <a:latin typeface="+mj-ea"/>
                <a:ea typeface="+mj-ea"/>
                <a:sym typeface="+mn-ea"/>
              </a:rPr>
              <a:t>）</a:t>
            </a:r>
          </a:p>
        </p:txBody>
      </p:sp>
      <p:sp>
        <p:nvSpPr>
          <p:cNvPr id="2" name="线形标注 2(带边框和强调线) 1"/>
          <p:cNvSpPr/>
          <p:nvPr/>
        </p:nvSpPr>
        <p:spPr>
          <a:xfrm>
            <a:off x="4581525" y="1830070"/>
            <a:ext cx="7124065" cy="1089660"/>
          </a:xfrm>
          <a:prstGeom prst="accentBorderCallout2">
            <a:avLst>
              <a:gd name="adj1" fmla="val 18750"/>
              <a:gd name="adj2" fmla="val -8333"/>
              <a:gd name="adj3" fmla="val 18760"/>
              <a:gd name="adj4" fmla="val -14463"/>
              <a:gd name="adj5" fmla="val 381002"/>
              <a:gd name="adj6" fmla="val -3409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结业：</a:t>
            </a:r>
            <a:r>
              <a:rPr lang="zh-CN" altLang="en-US">
                <a:solidFill>
                  <a:srgbClr val="44546A"/>
                </a:solidFill>
                <a:latin typeface="+mj-ea"/>
                <a:ea typeface="+mj-ea"/>
                <a:sym typeface="+mn-ea"/>
              </a:rPr>
              <a:t>在规定的学习年限内，修完教学计划规定课程和实践环节，但因个别课程或者实践环节考核不合格而未达到毕业要求，未取得毕业证书，取得结业证书的学生。</a:t>
            </a:r>
          </a:p>
        </p:txBody>
      </p:sp>
      <p:sp>
        <p:nvSpPr>
          <p:cNvPr id="3" name="线形标注 2(带边框和强调线) 2"/>
          <p:cNvSpPr/>
          <p:nvPr/>
        </p:nvSpPr>
        <p:spPr>
          <a:xfrm>
            <a:off x="4583430" y="4561840"/>
            <a:ext cx="7124065" cy="855980"/>
          </a:xfrm>
          <a:prstGeom prst="accentBorderCallout2">
            <a:avLst>
              <a:gd name="adj1" fmla="val 18750"/>
              <a:gd name="adj2" fmla="val -8333"/>
              <a:gd name="adj3" fmla="val 18760"/>
              <a:gd name="adj4" fmla="val -14463"/>
              <a:gd name="adj5" fmla="val 163353"/>
              <a:gd name="adj6" fmla="val -432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转学：</a:t>
            </a:r>
            <a:r>
              <a:rPr lang="zh-CN" altLang="en-US">
                <a:solidFill>
                  <a:srgbClr val="44546A"/>
                </a:solidFill>
                <a:latin typeface="+mj-ea"/>
                <a:ea typeface="+mj-ea"/>
                <a:sym typeface="+mn-ea"/>
              </a:rPr>
              <a:t>经学校同意，因故由一所学校转到另一所学校继续学习的学生，包括转入和转出。</a:t>
            </a:r>
          </a:p>
        </p:txBody>
      </p:sp>
      <p:sp>
        <p:nvSpPr>
          <p:cNvPr id="20" name="圆角矩形 19"/>
          <p:cNvSpPr/>
          <p:nvPr/>
        </p:nvSpPr>
        <p:spPr>
          <a:xfrm>
            <a:off x="3391535" y="5026025"/>
            <a:ext cx="8314055" cy="869950"/>
          </a:xfrm>
          <a:prstGeom prst="roundRect">
            <a:avLst>
              <a:gd name="adj" fmla="val 8680"/>
            </a:avLst>
          </a:prstGeom>
          <a:solidFill>
            <a:srgbClr val="C9E7FF"/>
          </a:solidFill>
          <a:ln w="38100">
            <a:solidFill>
              <a:srgbClr val="44546A"/>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a:solidFill>
                  <a:srgbClr val="44546A"/>
                </a:solidFill>
                <a:latin typeface="+mj-ea"/>
                <a:ea typeface="+mj-ea"/>
                <a:sym typeface="+mn-ea"/>
              </a:rPr>
              <a:t>增加学生数和减少学生数中“其他”有数据的，建议核实</a:t>
            </a:r>
          </a:p>
          <a:p>
            <a:pPr marL="285750" indent="-285750" algn="l">
              <a:buFont typeface="Arial" panose="020B0604020202020204" pitchFamily="34" charset="0"/>
              <a:buChar char="•"/>
            </a:pPr>
            <a:r>
              <a:rPr lang="zh-CN" altLang="en-US">
                <a:solidFill>
                  <a:srgbClr val="44546A"/>
                </a:solidFill>
                <a:latin typeface="+mj-ea"/>
                <a:ea typeface="+mj-ea"/>
                <a:sym typeface="+mn-ea"/>
              </a:rPr>
              <a:t>本表各类别学生的“招生”应与分专业的招生数核对。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xit" presetSubtype="0" fill="hold" grpId="2" nodeType="withEffect">
                                  <p:stCondLst>
                                    <p:cond delay="0"/>
                                  </p:stCondLst>
                                  <p:childTnLst>
                                    <p:set>
                                      <p:cBhvr>
                                        <p:cTn id="28" dur="1" fill="hold">
                                          <p:stCondLst>
                                            <p:cond delay="0"/>
                                          </p:stCondLst>
                                        </p:cTn>
                                        <p:tgtEl>
                                          <p:spTgt spid="7"/>
                                        </p:tgtEl>
                                        <p:attrNameLst>
                                          <p:attrName>style.visibility</p:attrName>
                                        </p:attrNameLst>
                                      </p:cBhvr>
                                      <p:to>
                                        <p:strVal val="hidden"/>
                                      </p:to>
                                    </p:set>
                                  </p:childTnLst>
                                </p:cTn>
                              </p:par>
                              <p:par>
                                <p:cTn id="29" presetID="1" presetClass="exit" presetSubtype="0" fill="hold" grpId="2" nodeType="withEffect">
                                  <p:stCondLst>
                                    <p:cond delay="0"/>
                                  </p:stCondLst>
                                  <p:childTnLst>
                                    <p:set>
                                      <p:cBhvr>
                                        <p:cTn id="30" dur="1" fill="hold">
                                          <p:stCondLst>
                                            <p:cond delay="0"/>
                                          </p:stCondLst>
                                        </p:cTn>
                                        <p:tgtEl>
                                          <p:spTgt spid="9"/>
                                        </p:tgtEl>
                                        <p:attrNameLst>
                                          <p:attrName>style.visibility</p:attrName>
                                        </p:attrNameLst>
                                      </p:cBhvr>
                                      <p:to>
                                        <p:strVal val="hidden"/>
                                      </p:to>
                                    </p:set>
                                  </p:childTnLst>
                                </p:cTn>
                              </p:par>
                              <p:par>
                                <p:cTn id="31" presetID="1" presetClass="exit" presetSubtype="0" fill="hold" grpId="2" nodeType="withEffect">
                                  <p:stCondLst>
                                    <p:cond delay="0"/>
                                  </p:stCondLst>
                                  <p:childTnLst>
                                    <p:set>
                                      <p:cBhvr>
                                        <p:cTn id="32" dur="1" fill="hold">
                                          <p:stCondLst>
                                            <p:cond delay="0"/>
                                          </p:stCondLst>
                                        </p:cTn>
                                        <p:tgtEl>
                                          <p:spTgt spid="3"/>
                                        </p:tgtEl>
                                        <p:attrNameLst>
                                          <p:attrName>style.visibility</p:attrName>
                                        </p:attrNameLst>
                                      </p:cBhvr>
                                      <p:to>
                                        <p:strVal val="hidden"/>
                                      </p:to>
                                    </p:set>
                                  </p:childTnLst>
                                </p:cTn>
                              </p:par>
                              <p:par>
                                <p:cTn id="33" presetID="1" presetClass="exit" presetSubtype="0" fill="hold" grpId="2" nodeType="withEffect">
                                  <p:stCondLst>
                                    <p:cond delay="0"/>
                                  </p:stCondLst>
                                  <p:childTnLst>
                                    <p:set>
                                      <p:cBhvr>
                                        <p:cTn id="34" dur="1" fill="hold">
                                          <p:stCondLst>
                                            <p:cond delay="0"/>
                                          </p:stCondLst>
                                        </p:cTn>
                                        <p:tgtEl>
                                          <p:spTgt spid="2"/>
                                        </p:tgtEl>
                                        <p:attrNameLst>
                                          <p:attrName>style.visibility</p:attrName>
                                        </p:attrNameLst>
                                      </p:cBhvr>
                                      <p:to>
                                        <p:strVal val="hidden"/>
                                      </p:to>
                                    </p:set>
                                  </p:childTnLst>
                                </p:cTn>
                              </p:par>
                              <p:par>
                                <p:cTn id="35" presetID="1" presetClass="exit" presetSubtype="0" fill="hold" grpId="2" nodeType="withEffect">
                                  <p:stCondLst>
                                    <p:cond delay="0"/>
                                  </p:stCondLst>
                                  <p:childTnLst>
                                    <p:set>
                                      <p:cBhvr>
                                        <p:cTn id="3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animBg="1"/>
      <p:bldP spid="13" grpId="2" bldLvl="0" animBg="1"/>
      <p:bldP spid="7" grpId="0" bldLvl="0" animBg="1"/>
      <p:bldP spid="7" grpId="1" animBg="1"/>
      <p:bldP spid="7" grpId="2" bldLvl="0" animBg="1"/>
      <p:bldP spid="9" grpId="0" bldLvl="0" animBg="1"/>
      <p:bldP spid="9" grpId="1" animBg="1"/>
      <p:bldP spid="9" grpId="2" bldLvl="0" animBg="1"/>
      <p:bldP spid="2" grpId="0" bldLvl="0" animBg="1"/>
      <p:bldP spid="2" grpId="1" animBg="1"/>
      <p:bldP spid="2" grpId="2" bldLvl="0" animBg="1"/>
      <p:bldP spid="3" grpId="0" bldLvl="0" animBg="1"/>
      <p:bldP spid="3" grpId="1" animBg="1"/>
      <p:bldP spid="3" grpId="2" bldLvl="0" animBg="1"/>
      <p:bldP spid="20" grpId="0" bldLvl="0" animBg="1"/>
      <p:bldP spid="20"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3041 </a:t>
            </a:r>
            <a:r>
              <a:rPr lang="zh-CN" altLang="en-US" sz="2400" b="1" dirty="0">
                <a:solidFill>
                  <a:schemeClr val="tx2"/>
                </a:solidFill>
                <a:latin typeface="+mj-ea"/>
                <a:ea typeface="+mj-ea"/>
                <a:cs typeface="+mj-ea"/>
                <a:sym typeface="+mn-ea"/>
              </a:rPr>
              <a:t>在校生中死亡的主要原因</a:t>
            </a:r>
          </a:p>
        </p:txBody>
      </p:sp>
      <p:pic>
        <p:nvPicPr>
          <p:cNvPr id="3" name="图片 2"/>
          <p:cNvPicPr>
            <a:picLocks noChangeAspect="1"/>
          </p:cNvPicPr>
          <p:nvPr/>
        </p:nvPicPr>
        <p:blipFill>
          <a:blip r:embed="rId4"/>
          <a:srcRect b="51952"/>
          <a:stretch>
            <a:fillRect/>
          </a:stretch>
        </p:blipFill>
        <p:spPr>
          <a:xfrm>
            <a:off x="476250" y="1452880"/>
            <a:ext cx="6322695" cy="3298825"/>
          </a:xfrm>
          <a:prstGeom prst="rect">
            <a:avLst/>
          </a:prstGeom>
          <a:ln>
            <a:solidFill>
              <a:srgbClr val="44546A"/>
            </a:solidFill>
          </a:ln>
          <a:effectLst>
            <a:outerShdw blurRad="50800" dist="38100" dir="2700000" algn="tl" rotWithShape="0">
              <a:prstClr val="black">
                <a:alpha val="40000"/>
              </a:prstClr>
            </a:outerShdw>
          </a:effectLst>
        </p:spPr>
      </p:pic>
      <p:pic>
        <p:nvPicPr>
          <p:cNvPr id="5" name="图片 4"/>
          <p:cNvPicPr>
            <a:picLocks noChangeAspect="1"/>
          </p:cNvPicPr>
          <p:nvPr/>
        </p:nvPicPr>
        <p:blipFill>
          <a:blip r:embed="rId5"/>
          <a:srcRect t="60726"/>
          <a:stretch>
            <a:fillRect/>
          </a:stretch>
        </p:blipFill>
        <p:spPr>
          <a:xfrm>
            <a:off x="476250" y="4649470"/>
            <a:ext cx="6337935" cy="1548765"/>
          </a:xfrm>
          <a:prstGeom prst="rect">
            <a:avLst/>
          </a:prstGeom>
          <a:ln>
            <a:solidFill>
              <a:srgbClr val="44546A"/>
            </a:solidFill>
          </a:ln>
          <a:effectLst>
            <a:outerShdw blurRad="50800" dist="38100" dir="2700000" algn="tl" rotWithShape="0">
              <a:prstClr val="black">
                <a:alpha val="40000"/>
              </a:prstClr>
            </a:outerShdw>
          </a:effectLst>
        </p:spPr>
      </p:pic>
      <p:sp>
        <p:nvSpPr>
          <p:cNvPr id="13" name="线形标注 2(带边框和强调线) 12"/>
          <p:cNvSpPr/>
          <p:nvPr/>
        </p:nvSpPr>
        <p:spPr>
          <a:xfrm>
            <a:off x="5501640" y="1811020"/>
            <a:ext cx="5791835" cy="504190"/>
          </a:xfrm>
          <a:prstGeom prst="accentBorderCallout2">
            <a:avLst>
              <a:gd name="adj1" fmla="val 18750"/>
              <a:gd name="adj2" fmla="val -8333"/>
              <a:gd name="adj3" fmla="val 182997"/>
              <a:gd name="adj4" fmla="val -15151"/>
              <a:gd name="adj5" fmla="val 229471"/>
              <a:gd name="adj6" fmla="val 2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打架斗殴：</a:t>
            </a:r>
            <a:r>
              <a:rPr lang="zh-CN" altLang="en-US" u="sng">
                <a:solidFill>
                  <a:srgbClr val="44546A"/>
                </a:solidFill>
                <a:latin typeface="+mj-ea"/>
                <a:ea typeface="+mj-ea"/>
                <a:sym typeface="+mn-ea"/>
              </a:rPr>
              <a:t>学生之间</a:t>
            </a:r>
            <a:r>
              <a:rPr lang="zh-CN" altLang="en-US">
                <a:solidFill>
                  <a:srgbClr val="44546A"/>
                </a:solidFill>
                <a:latin typeface="+mj-ea"/>
                <a:ea typeface="+mj-ea"/>
                <a:sym typeface="+mn-ea"/>
              </a:rPr>
              <a:t>发生矛盾造成的死亡</a:t>
            </a:r>
          </a:p>
        </p:txBody>
      </p:sp>
      <p:sp>
        <p:nvSpPr>
          <p:cNvPr id="7" name="线形标注 2(带边框和强调线) 6"/>
          <p:cNvSpPr/>
          <p:nvPr/>
        </p:nvSpPr>
        <p:spPr>
          <a:xfrm>
            <a:off x="5501640" y="3644265"/>
            <a:ext cx="5791835" cy="495935"/>
          </a:xfrm>
          <a:prstGeom prst="accentBorderCallout2">
            <a:avLst>
              <a:gd name="adj1" fmla="val 18750"/>
              <a:gd name="adj2" fmla="val -8333"/>
              <a:gd name="adj3" fmla="val -87067"/>
              <a:gd name="adj4" fmla="val -15151"/>
              <a:gd name="adj5" fmla="val -75288"/>
              <a:gd name="adj6" fmla="val 764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校园伤害：</a:t>
            </a:r>
            <a:r>
              <a:rPr lang="zh-CN" altLang="en-US" u="sng">
                <a:solidFill>
                  <a:srgbClr val="44546A"/>
                </a:solidFill>
                <a:latin typeface="+mj-ea"/>
                <a:ea typeface="+mj-ea"/>
                <a:sym typeface="+mn-ea"/>
              </a:rPr>
              <a:t>学校教职工</a:t>
            </a:r>
            <a:r>
              <a:rPr lang="zh-CN" altLang="en-US">
                <a:solidFill>
                  <a:srgbClr val="44546A"/>
                </a:solidFill>
                <a:latin typeface="+mj-ea"/>
                <a:ea typeface="+mj-ea"/>
                <a:sym typeface="+mn-ea"/>
              </a:rPr>
              <a:t>对学生伤害造成的死亡</a:t>
            </a:r>
          </a:p>
        </p:txBody>
      </p:sp>
      <p:sp>
        <p:nvSpPr>
          <p:cNvPr id="9" name="线形标注 2(带边框和强调线) 8"/>
          <p:cNvSpPr/>
          <p:nvPr/>
        </p:nvSpPr>
        <p:spPr>
          <a:xfrm>
            <a:off x="5501640" y="4480560"/>
            <a:ext cx="5791835" cy="673100"/>
          </a:xfrm>
          <a:prstGeom prst="accentBorderCallout2">
            <a:avLst>
              <a:gd name="adj1" fmla="val 18750"/>
              <a:gd name="adj2" fmla="val -8333"/>
              <a:gd name="adj3" fmla="val -146320"/>
              <a:gd name="adj4" fmla="val -13233"/>
              <a:gd name="adj5" fmla="val -164245"/>
              <a:gd name="adj6" fmla="val 1540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刑事案件：</a:t>
            </a:r>
            <a:r>
              <a:rPr lang="zh-CN" altLang="en-US" u="sng">
                <a:solidFill>
                  <a:srgbClr val="44546A"/>
                </a:solidFill>
                <a:latin typeface="+mj-ea"/>
                <a:ea typeface="+mj-ea"/>
                <a:sym typeface="+mn-ea"/>
              </a:rPr>
              <a:t>外来人员入侵，</a:t>
            </a:r>
            <a:r>
              <a:rPr lang="zh-CN" altLang="en-US">
                <a:solidFill>
                  <a:srgbClr val="44546A"/>
                </a:solidFill>
                <a:latin typeface="+mj-ea"/>
                <a:ea typeface="+mj-ea"/>
                <a:sym typeface="+mn-ea"/>
              </a:rPr>
              <a:t>在校园及校园周边实施犯罪造成的死亡。</a:t>
            </a:r>
          </a:p>
        </p:txBody>
      </p:sp>
      <p:sp>
        <p:nvSpPr>
          <p:cNvPr id="11" name="圆角矩形 10"/>
          <p:cNvSpPr/>
          <p:nvPr/>
        </p:nvSpPr>
        <p:spPr>
          <a:xfrm>
            <a:off x="5501640" y="5334635"/>
            <a:ext cx="5840730" cy="74930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学生死亡原因以公安、司法、医院等有关部门提供的认定结果为依据。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animBg="1"/>
      <p:bldP spid="7" grpId="0" bldLvl="0" animBg="1"/>
      <p:bldP spid="7" grpId="1" animBg="1"/>
      <p:bldP spid="9" grpId="0" bldLvl="0" animBg="1"/>
      <p:bldP spid="9" grpId="1" animBg="1"/>
      <p:bldP spid="11" grpId="0" bldLvl="0" animBg="1"/>
      <p:bldP spid="11"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教基</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3343 </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职业和高等教育学生</a:t>
            </a:r>
            <a:r>
              <a:rPr lang="zh-CN" altLang="en-US" sz="2400" b="1" dirty="0">
                <a:solidFill>
                  <a:srgbClr val="044AFA"/>
                </a:solidFill>
                <a:latin typeface="微软雅黑" panose="020B0503020204020204" charset="-122"/>
                <a:ea typeface="微软雅黑" panose="020B0503020204020204" charset="-122"/>
                <a:cs typeface="微软雅黑" panose="020B0503020204020204" charset="-122"/>
                <a:sym typeface="+mn-ea"/>
              </a:rPr>
              <a:t>休学退学</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的主要原因</a:t>
            </a:r>
          </a:p>
        </p:txBody>
      </p:sp>
      <p:pic>
        <p:nvPicPr>
          <p:cNvPr id="5" name="图片 4"/>
          <p:cNvPicPr>
            <a:picLocks noChangeAspect="1"/>
          </p:cNvPicPr>
          <p:nvPr/>
        </p:nvPicPr>
        <p:blipFill>
          <a:blip r:embed="rId4"/>
          <a:stretch>
            <a:fillRect/>
          </a:stretch>
        </p:blipFill>
        <p:spPr>
          <a:xfrm>
            <a:off x="418465" y="1246505"/>
            <a:ext cx="6769100" cy="5388610"/>
          </a:xfrm>
          <a:prstGeom prst="rect">
            <a:avLst/>
          </a:prstGeom>
          <a:ln>
            <a:solidFill>
              <a:srgbClr val="44546A"/>
            </a:solidFill>
          </a:ln>
          <a:effectLst>
            <a:outerShdw blurRad="50800" dist="38100" dir="2700000" algn="tl" rotWithShape="0">
              <a:prstClr val="black">
                <a:alpha val="40000"/>
              </a:prstClr>
            </a:outerShdw>
          </a:effectLst>
        </p:spPr>
      </p:pic>
      <p:sp>
        <p:nvSpPr>
          <p:cNvPr id="7" name="圆角矩形 6"/>
          <p:cNvSpPr/>
          <p:nvPr/>
        </p:nvSpPr>
        <p:spPr>
          <a:xfrm>
            <a:off x="4281805" y="4020820"/>
            <a:ext cx="7383145" cy="587375"/>
          </a:xfrm>
          <a:prstGeom prst="roundRect">
            <a:avLst>
              <a:gd name="adj" fmla="val 1389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以休学</a:t>
            </a:r>
            <a:r>
              <a:rPr lang="en-US" altLang="zh-CN">
                <a:solidFill>
                  <a:srgbClr val="44546A"/>
                </a:solidFill>
                <a:latin typeface="+mj-ea"/>
                <a:ea typeface="+mj-ea"/>
                <a:sym typeface="+mn-ea"/>
              </a:rPr>
              <a:t>/</a:t>
            </a:r>
            <a:r>
              <a:rPr lang="zh-CN" altLang="en-US">
                <a:solidFill>
                  <a:srgbClr val="44546A"/>
                </a:solidFill>
                <a:latin typeface="+mj-ea"/>
                <a:ea typeface="+mj-ea"/>
                <a:sym typeface="+mn-ea"/>
              </a:rPr>
              <a:t>退学申请上注明的原因填报</a:t>
            </a:r>
          </a:p>
        </p:txBody>
      </p:sp>
      <p:sp>
        <p:nvSpPr>
          <p:cNvPr id="12" name="圆角矩形 11"/>
          <p:cNvSpPr/>
          <p:nvPr/>
        </p:nvSpPr>
        <p:spPr>
          <a:xfrm>
            <a:off x="4281170" y="4804410"/>
            <a:ext cx="7383780" cy="690880"/>
          </a:xfrm>
          <a:prstGeom prst="roundRect">
            <a:avLst>
              <a:gd name="adj" fmla="val 1389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a:solidFill>
                  <a:srgbClr val="44546A"/>
                </a:solidFill>
                <a:latin typeface="+mj-ea"/>
                <a:ea typeface="+mj-ea"/>
                <a:sym typeface="+mn-ea"/>
              </a:rPr>
              <a:t>学生因参加实践活动或外出求职，经本人申请，学校批准，可保留学籍一年。保留学籍的学生不享受在校生和休学生待遇。</a:t>
            </a:r>
          </a:p>
        </p:txBody>
      </p:sp>
      <p:sp>
        <p:nvSpPr>
          <p:cNvPr id="20" name="圆角矩形 19"/>
          <p:cNvSpPr/>
          <p:nvPr/>
        </p:nvSpPr>
        <p:spPr>
          <a:xfrm>
            <a:off x="4281805" y="5691505"/>
            <a:ext cx="7383145" cy="869950"/>
          </a:xfrm>
          <a:prstGeom prst="roundRect">
            <a:avLst>
              <a:gd name="adj" fmla="val 8680"/>
            </a:avLst>
          </a:prstGeom>
          <a:solidFill>
            <a:srgbClr val="C9E7FF"/>
          </a:solidFill>
          <a:ln w="38100">
            <a:solidFill>
              <a:srgbClr val="44546A"/>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a:solidFill>
                  <a:srgbClr val="44546A"/>
                </a:solidFill>
                <a:latin typeface="+mj-ea"/>
                <a:ea typeface="+mj-ea"/>
                <a:sym typeface="+mn-ea"/>
              </a:rPr>
              <a:t>“其他”中的“其他”栏数据过大，请核实</a:t>
            </a:r>
          </a:p>
          <a:p>
            <a:pPr marL="285750" indent="-285750" algn="l">
              <a:buFont typeface="Arial" panose="020B0604020202020204" pitchFamily="34" charset="0"/>
              <a:buChar char="•"/>
            </a:pPr>
            <a:r>
              <a:rPr lang="zh-CN" altLang="en-US">
                <a:solidFill>
                  <a:srgbClr val="44546A"/>
                </a:solidFill>
                <a:latin typeface="+mj-ea"/>
                <a:ea typeface="+mj-ea"/>
                <a:sym typeface="+mn-ea"/>
              </a:rPr>
              <a:t>因贫困休退学数量较大时，建议核实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12" grpId="0" bldLvl="0" animBg="1"/>
      <p:bldP spid="12" grpId="1" animBg="1"/>
      <p:bldP spid="20" grpId="0" bldLvl="0" animBg="1"/>
      <p:bldP spid="20"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8890"/>
            <a:ext cx="12205970" cy="6866255"/>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3244 </a:t>
            </a:r>
            <a:r>
              <a:rPr lang="zh-CN" altLang="en-US" sz="2400" b="1" dirty="0">
                <a:solidFill>
                  <a:schemeClr val="tx2"/>
                </a:solidFill>
                <a:latin typeface="+mj-ea"/>
                <a:ea typeface="+mj-ea"/>
                <a:cs typeface="+mj-ea"/>
                <a:sym typeface="+mn-ea"/>
              </a:rPr>
              <a:t>职业教育招生中</a:t>
            </a:r>
            <a:r>
              <a:rPr lang="zh-CN" altLang="en-US" sz="2400" b="1" dirty="0">
                <a:solidFill>
                  <a:srgbClr val="044AFA"/>
                </a:solidFill>
                <a:latin typeface="+mj-ea"/>
                <a:ea typeface="+mj-ea"/>
                <a:cs typeface="+mj-ea"/>
                <a:sym typeface="+mn-ea"/>
              </a:rPr>
              <a:t>其他</a:t>
            </a:r>
            <a:r>
              <a:rPr lang="zh-CN" altLang="en-US" sz="2400" b="1" dirty="0">
                <a:solidFill>
                  <a:schemeClr val="tx2"/>
                </a:solidFill>
                <a:latin typeface="+mj-ea"/>
                <a:ea typeface="+mj-ea"/>
                <a:cs typeface="+mj-ea"/>
                <a:sym typeface="+mn-ea"/>
              </a:rPr>
              <a:t>情况</a:t>
            </a:r>
          </a:p>
        </p:txBody>
      </p:sp>
      <p:pic>
        <p:nvPicPr>
          <p:cNvPr id="2" name="图片 1"/>
          <p:cNvPicPr>
            <a:picLocks noChangeAspect="1"/>
          </p:cNvPicPr>
          <p:nvPr/>
        </p:nvPicPr>
        <p:blipFill>
          <a:blip r:embed="rId6"/>
          <a:stretch>
            <a:fillRect/>
          </a:stretch>
        </p:blipFill>
        <p:spPr>
          <a:xfrm>
            <a:off x="386080" y="1317625"/>
            <a:ext cx="8187690" cy="3656330"/>
          </a:xfrm>
          <a:prstGeom prst="rect">
            <a:avLst/>
          </a:prstGeom>
          <a:ln>
            <a:solidFill>
              <a:srgbClr val="44546A"/>
            </a:solidFill>
          </a:ln>
          <a:effectLst>
            <a:outerShdw blurRad="50800" dist="38100" dir="2700000" algn="tl" rotWithShape="0">
              <a:prstClr val="black">
                <a:alpha val="40000"/>
              </a:prstClr>
            </a:outerShdw>
          </a:effectLst>
        </p:spPr>
      </p:pic>
      <p:sp>
        <p:nvSpPr>
          <p:cNvPr id="9" name="线形标注 2(带边框和强调线) 8"/>
          <p:cNvSpPr/>
          <p:nvPr/>
        </p:nvSpPr>
        <p:spPr>
          <a:xfrm>
            <a:off x="4638040" y="1790065"/>
            <a:ext cx="7203440" cy="1045210"/>
          </a:xfrm>
          <a:prstGeom prst="accentBorderCallout2">
            <a:avLst>
              <a:gd name="adj1" fmla="val 18750"/>
              <a:gd name="adj2" fmla="val -8333"/>
              <a:gd name="adj3" fmla="val 107897"/>
              <a:gd name="adj4" fmla="val -13875"/>
              <a:gd name="adj5" fmla="val 142223"/>
              <a:gd name="adj6" fmla="val 272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下岗失业人员：</a:t>
            </a:r>
            <a:r>
              <a:rPr lang="zh-CN" altLang="en-US">
                <a:solidFill>
                  <a:srgbClr val="44546A"/>
                </a:solidFill>
                <a:latin typeface="+mj-ea"/>
                <a:ea typeface="+mj-ea"/>
                <a:sym typeface="+mn-ea"/>
              </a:rPr>
              <a:t>一是在人力资源社会保障部门公共就业服务机构登记失业的人员；二是因企业生产经营困难停工停产的下岗待岗职工。具体以人力资源社会保障部门审核为准。</a:t>
            </a:r>
          </a:p>
        </p:txBody>
      </p:sp>
      <p:sp>
        <p:nvSpPr>
          <p:cNvPr id="8" name="线形标注 2(带边框和强调线) 7"/>
          <p:cNvSpPr/>
          <p:nvPr/>
        </p:nvSpPr>
        <p:spPr>
          <a:xfrm>
            <a:off x="4638040" y="1779270"/>
            <a:ext cx="7203440" cy="1056005"/>
          </a:xfrm>
          <a:prstGeom prst="accentBorderCallout2">
            <a:avLst>
              <a:gd name="adj1" fmla="val 18750"/>
              <a:gd name="adj2" fmla="val -8333"/>
              <a:gd name="adj3" fmla="val 39807"/>
              <a:gd name="adj4" fmla="val -15303"/>
              <a:gd name="adj5" fmla="val 152194"/>
              <a:gd name="adj6" fmla="val -1721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退役军人：</a:t>
            </a:r>
            <a:r>
              <a:rPr lang="zh-CN" altLang="en-US">
                <a:solidFill>
                  <a:srgbClr val="44546A"/>
                </a:solidFill>
                <a:latin typeface="+mj-ea"/>
                <a:ea typeface="+mj-ea"/>
                <a:sym typeface="+mn-ea"/>
              </a:rPr>
              <a:t>根据 </a:t>
            </a:r>
            <a:r>
              <a:rPr lang="zh-CN" altLang="en-US">
                <a:solidFill>
                  <a:srgbClr val="0563C1"/>
                </a:solidFill>
                <a:latin typeface="华文新魏" panose="02010800040101010101" charset="-122"/>
                <a:ea typeface="华文新魏" panose="02010800040101010101" charset="-122"/>
                <a:sym typeface="+mn-ea"/>
              </a:rPr>
              <a:t>《军队转业干部安置暂行办法》</a:t>
            </a:r>
            <a:r>
              <a:rPr lang="zh-CN" altLang="en-US">
                <a:solidFill>
                  <a:srgbClr val="44546A"/>
                </a:solidFill>
                <a:latin typeface="+mj-ea"/>
                <a:ea typeface="+mj-ea"/>
                <a:sym typeface="+mn-ea"/>
              </a:rPr>
              <a:t>（中发〔2001〕3号）和</a:t>
            </a:r>
            <a:r>
              <a:rPr lang="zh-CN" altLang="en-US">
                <a:solidFill>
                  <a:srgbClr val="2A5CE3"/>
                </a:solidFill>
                <a:latin typeface="华文新魏" panose="02010800040101010101" charset="-122"/>
                <a:ea typeface="华文新魏" panose="02010800040101010101" charset="-122"/>
                <a:sym typeface="+mn-ea"/>
                <a:hlinkClick r:id="rId7" action="ppaction://hlinkfile"/>
              </a:rPr>
              <a:t>《退役士兵安置条例》</a:t>
            </a:r>
            <a:r>
              <a:rPr lang="zh-CN" altLang="en-US">
                <a:solidFill>
                  <a:srgbClr val="44546A"/>
                </a:solidFill>
                <a:latin typeface="+mj-ea"/>
                <a:ea typeface="+mj-ea"/>
                <a:sym typeface="+mn-ea"/>
              </a:rPr>
              <a:t>（国务院令〔2011〕608号），是指退出现役的军官、士官和义务兵。具体以退役军人事务部门审核为准。</a:t>
            </a:r>
          </a:p>
        </p:txBody>
      </p:sp>
      <p:pic>
        <p:nvPicPr>
          <p:cNvPr id="3" name="图片 2"/>
          <p:cNvPicPr>
            <a:picLocks noChangeAspect="1"/>
          </p:cNvPicPr>
          <p:nvPr/>
        </p:nvPicPr>
        <p:blipFill>
          <a:blip r:embed="rId8"/>
          <a:stretch>
            <a:fillRect/>
          </a:stretch>
        </p:blipFill>
        <p:spPr>
          <a:xfrm>
            <a:off x="6096000" y="3629660"/>
            <a:ext cx="5442585" cy="2881630"/>
          </a:xfrm>
          <a:prstGeom prst="rect">
            <a:avLst/>
          </a:prstGeom>
          <a:ln>
            <a:solidFill>
              <a:srgbClr val="44546A"/>
            </a:solidFill>
          </a:ln>
        </p:spPr>
      </p:pic>
      <p:pic>
        <p:nvPicPr>
          <p:cNvPr id="5" name="图片 4"/>
          <p:cNvPicPr>
            <a:picLocks noChangeAspect="1"/>
          </p:cNvPicPr>
          <p:nvPr/>
        </p:nvPicPr>
        <p:blipFill>
          <a:blip r:embed="rId9"/>
          <a:stretch>
            <a:fillRect/>
          </a:stretch>
        </p:blipFill>
        <p:spPr>
          <a:xfrm>
            <a:off x="5293360" y="3589655"/>
            <a:ext cx="6181725" cy="2974975"/>
          </a:xfrm>
          <a:prstGeom prst="rect">
            <a:avLst/>
          </a:prstGeom>
          <a:ln>
            <a:solidFill>
              <a:srgbClr val="44546A"/>
            </a:solidFill>
          </a:ln>
        </p:spPr>
      </p:pic>
      <p:sp>
        <p:nvSpPr>
          <p:cNvPr id="11" name="线形标注 2(带边框和强调线) 10"/>
          <p:cNvSpPr/>
          <p:nvPr/>
        </p:nvSpPr>
        <p:spPr>
          <a:xfrm>
            <a:off x="4638040" y="4455795"/>
            <a:ext cx="7203440" cy="1939290"/>
          </a:xfrm>
          <a:prstGeom prst="accentBorderCallout2">
            <a:avLst>
              <a:gd name="adj1" fmla="val 18750"/>
              <a:gd name="adj2" fmla="val -8333"/>
              <a:gd name="adj3" fmla="val -16502"/>
              <a:gd name="adj4" fmla="val -1904"/>
              <a:gd name="adj5" fmla="val -40209"/>
              <a:gd name="adj6" fmla="val 4325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高素质农民：</a:t>
            </a:r>
            <a:r>
              <a:rPr lang="zh-CN" altLang="en-US">
                <a:solidFill>
                  <a:srgbClr val="44546A"/>
                </a:solidFill>
                <a:latin typeface="+mj-ea"/>
                <a:ea typeface="+mj-ea"/>
                <a:sym typeface="+mn-ea"/>
              </a:rPr>
              <a:t>长期稳定以农业及关联产业为主要职业，具有一定规模化水平，具备较高科学文化素质和生产经营能力，农业生产经营收入是主要劳动收入的现代农业从业者。主要包括：专业大户、家庭农产经营者、农民合作社、农业企业的专业岗位从业人员，各类社会化服务组织从业人员以及涉农返乡下乡创业人员等。具体以农业农村部门审核为准。</a:t>
            </a:r>
          </a:p>
        </p:txBody>
      </p:sp>
      <p:sp>
        <p:nvSpPr>
          <p:cNvPr id="10" name="线形标注 2(带边框和强调线) 9"/>
          <p:cNvSpPr/>
          <p:nvPr/>
        </p:nvSpPr>
        <p:spPr>
          <a:xfrm>
            <a:off x="4638040" y="4973955"/>
            <a:ext cx="7203440" cy="930910"/>
          </a:xfrm>
          <a:prstGeom prst="accentBorderCallout2">
            <a:avLst>
              <a:gd name="adj1" fmla="val 18750"/>
              <a:gd name="adj2" fmla="val -8333"/>
              <a:gd name="adj3" fmla="val -79604"/>
              <a:gd name="adj4" fmla="val -13020"/>
              <a:gd name="adj5" fmla="val -168485"/>
              <a:gd name="adj6" fmla="val 2010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农民工：</a:t>
            </a:r>
            <a:r>
              <a:rPr lang="zh-CN" altLang="en-US">
                <a:solidFill>
                  <a:srgbClr val="44546A"/>
                </a:solidFill>
                <a:latin typeface="+mj-ea"/>
                <a:ea typeface="+mj-ea"/>
                <a:sym typeface="+mn-ea"/>
              </a:rPr>
              <a:t>根据</a:t>
            </a:r>
            <a:r>
              <a:rPr lang="zh-CN" altLang="en-US">
                <a:solidFill>
                  <a:srgbClr val="44546A"/>
                </a:solidFill>
                <a:latin typeface="华文新魏" panose="02010800040101010101" charset="-122"/>
                <a:ea typeface="华文新魏" panose="02010800040101010101" charset="-122"/>
                <a:sym typeface="+mn-ea"/>
                <a:hlinkClick r:id="rId10" action="ppaction://hlinkfile"/>
              </a:rPr>
              <a:t>《国务院关于解决农民工问题的若干意见》</a:t>
            </a:r>
            <a:r>
              <a:rPr lang="zh-CN" altLang="en-US">
                <a:solidFill>
                  <a:srgbClr val="44546A"/>
                </a:solidFill>
                <a:latin typeface="+mj-ea"/>
                <a:ea typeface="+mj-ea"/>
                <a:sym typeface="+mn-ea"/>
              </a:rPr>
              <a:t>（国发〔2005〕5号），是指户籍仍在农村，在本地从事非农产业或外出从业的劳动者。具体以人力资源社会保障部门审核为准。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23" presetClass="entr" presetSubtype="16"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xit" presetSubtype="0" fill="hold" grpId="2" nodeType="withEffect">
                                  <p:stCondLst>
                                    <p:cond delay="0"/>
                                  </p:stCondLst>
                                  <p:childTnLst>
                                    <p:set>
                                      <p:cBhvr>
                                        <p:cTn id="16" dur="1" fill="hold">
                                          <p:stCondLst>
                                            <p:cond delay="0"/>
                                          </p:stCondLst>
                                        </p:cTn>
                                        <p:tgtEl>
                                          <p:spTgt spid="8"/>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23" presetClass="entr" presetSubtype="16"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childTnLst>
                                </p:cTn>
                              </p:par>
                              <p:par>
                                <p:cTn id="27" presetID="1" presetClass="exit" presetSubtype="0" fill="hold" grpId="2" nodeType="withEffect">
                                  <p:stCondLst>
                                    <p:cond delay="0"/>
                                  </p:stCondLst>
                                  <p:childTnLst>
                                    <p:set>
                                      <p:cBhvr>
                                        <p:cTn id="28" dur="1" fill="hold">
                                          <p:stCondLst>
                                            <p:cond delay="0"/>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xit" presetSubtype="0" fill="hold" nodeType="withEffect">
                                  <p:stCondLst>
                                    <p:cond delay="0"/>
                                  </p:stCondLst>
                                  <p:childTnLst>
                                    <p:set>
                                      <p:cBhvr>
                                        <p:cTn id="34" dur="1" fill="hold">
                                          <p:stCondLst>
                                            <p:cond delay="0"/>
                                          </p:stCondLst>
                                        </p:cTn>
                                        <p:tgtEl>
                                          <p:spTgt spid="5"/>
                                        </p:tgtEl>
                                        <p:attrNameLst>
                                          <p:attrName>style.visibility</p:attrName>
                                        </p:attrNameLst>
                                      </p:cBhvr>
                                      <p:to>
                                        <p:strVal val="hidden"/>
                                      </p:to>
                                    </p:set>
                                  </p:childTnLst>
                                </p:cTn>
                              </p:par>
                              <p:par>
                                <p:cTn id="35" presetID="1" presetClass="exit" presetSubtype="0" fill="hold" grpId="2" nodeType="withEffect">
                                  <p:stCondLst>
                                    <p:cond delay="0"/>
                                  </p:stCondLst>
                                  <p:childTnLst>
                                    <p:set>
                                      <p:cBhvr>
                                        <p:cTn id="36" dur="1" fill="hold">
                                          <p:stCondLst>
                                            <p:cond delay="0"/>
                                          </p:stCondLst>
                                        </p:cTn>
                                        <p:tgtEl>
                                          <p:spTgt spid="10"/>
                                        </p:tgtEl>
                                        <p:attrNameLst>
                                          <p:attrName>style.visibility</p:attrName>
                                        </p:attrNameLst>
                                      </p:cBhvr>
                                      <p:to>
                                        <p:strVal val="hidden"/>
                                      </p:to>
                                    </p:set>
                                  </p:childTnLst>
                                </p:cTn>
                              </p:par>
                              <p:par>
                                <p:cTn id="37" presetID="1" presetClass="exit" presetSubtype="0" fill="hold" grpId="2" nodeType="withEffect">
                                  <p:stCondLst>
                                    <p:cond delay="0"/>
                                  </p:stCondLst>
                                  <p:childTnLst>
                                    <p:set>
                                      <p:cBhvr>
                                        <p:cTn id="38"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9" grpId="2" bldLvl="0" animBg="1"/>
      <p:bldP spid="8" grpId="0" bldLvl="0" animBg="1"/>
      <p:bldP spid="8" grpId="1" animBg="1"/>
      <p:bldP spid="8" grpId="2" bldLvl="0" animBg="1"/>
      <p:bldP spid="11" grpId="0" bldLvl="0" animBg="1"/>
      <p:bldP spid="11" grpId="1" animBg="1"/>
      <p:bldP spid="11" grpId="2" bldLvl="0" animBg="1"/>
      <p:bldP spid="10" grpId="0" bldLvl="0" animBg="1"/>
      <p:bldP spid="10" grpId="1" animBg="1"/>
      <p:bldP spid="10" grpId="2"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3045 </a:t>
            </a:r>
            <a:r>
              <a:rPr lang="zh-CN" altLang="en-US" sz="2400" b="1" dirty="0">
                <a:solidFill>
                  <a:schemeClr val="tx2"/>
                </a:solidFill>
                <a:latin typeface="+mj-ea"/>
                <a:ea typeface="+mj-ea"/>
                <a:cs typeface="+mj-ea"/>
                <a:sym typeface="+mn-ea"/>
              </a:rPr>
              <a:t>在校生中</a:t>
            </a:r>
            <a:r>
              <a:rPr lang="zh-CN" altLang="en-US" sz="2400" b="1" dirty="0">
                <a:solidFill>
                  <a:srgbClr val="044AFA"/>
                </a:solidFill>
                <a:latin typeface="+mj-ea"/>
                <a:ea typeface="+mj-ea"/>
                <a:cs typeface="+mj-ea"/>
                <a:sym typeface="+mn-ea"/>
              </a:rPr>
              <a:t>其他</a:t>
            </a:r>
            <a:r>
              <a:rPr lang="zh-CN" altLang="en-US" sz="2400" b="1" dirty="0">
                <a:solidFill>
                  <a:schemeClr val="tx2"/>
                </a:solidFill>
                <a:latin typeface="+mj-ea"/>
                <a:ea typeface="+mj-ea"/>
                <a:cs typeface="+mj-ea"/>
                <a:sym typeface="+mn-ea"/>
              </a:rPr>
              <a:t>情况</a:t>
            </a:r>
          </a:p>
        </p:txBody>
      </p:sp>
      <p:pic>
        <p:nvPicPr>
          <p:cNvPr id="3" name="图片 2"/>
          <p:cNvPicPr>
            <a:picLocks noChangeAspect="1"/>
          </p:cNvPicPr>
          <p:nvPr/>
        </p:nvPicPr>
        <p:blipFill>
          <a:blip r:embed="rId4"/>
          <a:srcRect b="51817"/>
          <a:stretch>
            <a:fillRect/>
          </a:stretch>
        </p:blipFill>
        <p:spPr>
          <a:xfrm>
            <a:off x="414020" y="1266190"/>
            <a:ext cx="7719060" cy="4369435"/>
          </a:xfrm>
          <a:prstGeom prst="rect">
            <a:avLst/>
          </a:prstGeom>
          <a:ln>
            <a:solidFill>
              <a:srgbClr val="44546A"/>
            </a:solidFill>
          </a:ln>
          <a:effectLst>
            <a:outerShdw blurRad="50800" dist="38100" dir="2700000" algn="tl" rotWithShape="0">
              <a:prstClr val="black">
                <a:alpha val="40000"/>
              </a:prstClr>
            </a:outerShdw>
          </a:effectLst>
        </p:spPr>
      </p:pic>
      <p:sp>
        <p:nvSpPr>
          <p:cNvPr id="5" name="圆角矩形 4"/>
          <p:cNvSpPr/>
          <p:nvPr/>
        </p:nvSpPr>
        <p:spPr>
          <a:xfrm>
            <a:off x="3166110" y="1266190"/>
            <a:ext cx="8252460" cy="60960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044AFA"/>
                </a:solidFill>
                <a:latin typeface="+mj-ea"/>
                <a:ea typeface="+mj-ea"/>
                <a:sym typeface="+mn-ea"/>
              </a:rPr>
              <a:t>香港</a:t>
            </a:r>
            <a:r>
              <a:rPr lang="zh-CN" altLang="en-US" dirty="0">
                <a:solidFill>
                  <a:srgbClr val="44546A"/>
                </a:solidFill>
                <a:latin typeface="+mj-ea"/>
                <a:ea typeface="+mj-ea"/>
                <a:sym typeface="+mn-ea"/>
              </a:rPr>
              <a:t>是指具有香港居民身份证和</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港澳居民来往内地通行证</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的学生。</a:t>
            </a:r>
          </a:p>
        </p:txBody>
      </p:sp>
      <p:sp>
        <p:nvSpPr>
          <p:cNvPr id="6" name="圆角矩形 5"/>
          <p:cNvSpPr/>
          <p:nvPr/>
        </p:nvSpPr>
        <p:spPr>
          <a:xfrm>
            <a:off x="3166110" y="1818640"/>
            <a:ext cx="8252460" cy="60960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044AFA"/>
                </a:solidFill>
                <a:latin typeface="+mj-ea"/>
                <a:ea typeface="+mj-ea"/>
                <a:sym typeface="+mn-ea"/>
              </a:rPr>
              <a:t>澳门</a:t>
            </a:r>
            <a:r>
              <a:rPr lang="zh-CN" altLang="en-US" dirty="0">
                <a:solidFill>
                  <a:srgbClr val="44546A"/>
                </a:solidFill>
                <a:latin typeface="+mj-ea"/>
                <a:ea typeface="+mj-ea"/>
                <a:sym typeface="+mn-ea"/>
              </a:rPr>
              <a:t>是指具有澳门居民身份证和</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港澳居民来往内地通行证</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的学生。</a:t>
            </a:r>
          </a:p>
        </p:txBody>
      </p:sp>
      <p:sp>
        <p:nvSpPr>
          <p:cNvPr id="7" name="圆角矩形 6"/>
          <p:cNvSpPr/>
          <p:nvPr/>
        </p:nvSpPr>
        <p:spPr>
          <a:xfrm>
            <a:off x="3166110" y="2371090"/>
            <a:ext cx="8252460" cy="60960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044AFA"/>
                </a:solidFill>
                <a:latin typeface="+mj-ea"/>
                <a:ea typeface="+mj-ea"/>
                <a:sym typeface="+mn-ea"/>
              </a:rPr>
              <a:t>台湾</a:t>
            </a:r>
            <a:r>
              <a:rPr lang="zh-CN" altLang="en-US" dirty="0">
                <a:solidFill>
                  <a:srgbClr val="44546A"/>
                </a:solidFill>
                <a:latin typeface="+mj-ea"/>
                <a:ea typeface="+mj-ea"/>
                <a:sym typeface="+mn-ea"/>
              </a:rPr>
              <a:t>是指具有在台湾居住的有效身份证明和</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台湾居民来往大陆通行证</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的学生。</a:t>
            </a:r>
          </a:p>
        </p:txBody>
      </p:sp>
      <p:sp>
        <p:nvSpPr>
          <p:cNvPr id="12" name="圆角矩形 11"/>
          <p:cNvSpPr/>
          <p:nvPr/>
        </p:nvSpPr>
        <p:spPr>
          <a:xfrm>
            <a:off x="3166110" y="3931285"/>
            <a:ext cx="8252460" cy="954405"/>
          </a:xfrm>
          <a:prstGeom prst="roundRect">
            <a:avLst>
              <a:gd name="adj" fmla="val 1514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044AFA"/>
                </a:solidFill>
                <a:latin typeface="+mj-ea"/>
                <a:ea typeface="+mj-ea"/>
                <a:sym typeface="+mn-ea"/>
              </a:rPr>
              <a:t>华侨</a:t>
            </a:r>
            <a:r>
              <a:rPr lang="zh-CN" altLang="en-US" dirty="0">
                <a:solidFill>
                  <a:srgbClr val="44546A"/>
                </a:solidFill>
                <a:latin typeface="+mj-ea"/>
                <a:ea typeface="+mj-ea"/>
                <a:sym typeface="+mn-ea"/>
              </a:rPr>
              <a:t>是指取得外国长期或永久居留权，本人持中华人民共和国驻外使（领）馆出具的取得在外国长期或永久居留权的公证书或认证书（中文或英文）以及中华人民共和国护照的学生。</a:t>
            </a:r>
          </a:p>
        </p:txBody>
      </p:sp>
      <p:sp>
        <p:nvSpPr>
          <p:cNvPr id="13" name="圆角矩形 12"/>
          <p:cNvSpPr/>
          <p:nvPr/>
        </p:nvSpPr>
        <p:spPr>
          <a:xfrm>
            <a:off x="3166110" y="4649862"/>
            <a:ext cx="8252460" cy="1100455"/>
          </a:xfrm>
          <a:prstGeom prst="roundRect">
            <a:avLst>
              <a:gd name="adj" fmla="val 1514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中华人民共和国残疾人证</a:t>
            </a:r>
            <a:r>
              <a:rPr lang="zh-CN" altLang="en-US" dirty="0">
                <a:solidFill>
                  <a:srgbClr val="44546A"/>
                </a:solidFill>
                <a:latin typeface="+mj-ea"/>
                <a:ea typeface="+mj-ea"/>
                <a:sym typeface="+mn-ea"/>
              </a:rPr>
              <a:t>是认定残疾人及其残疾类别、残疾等级的合法凭证，是残疾人依法享有国家和地方政府优惠政策的重要依据。</a:t>
            </a:r>
            <a:endParaRPr lang="zh-CN" altLang="en-US" u="sng" dirty="0">
              <a:solidFill>
                <a:srgbClr val="44546A"/>
              </a:solidFill>
              <a:latin typeface="+mj-ea"/>
              <a:ea typeface="+mj-ea"/>
              <a:sym typeface="+mn-ea"/>
            </a:endParaRPr>
          </a:p>
        </p:txBody>
      </p:sp>
      <p:sp>
        <p:nvSpPr>
          <p:cNvPr id="14" name="圆角矩形 13"/>
          <p:cNvSpPr/>
          <p:nvPr/>
        </p:nvSpPr>
        <p:spPr>
          <a:xfrm>
            <a:off x="3166110" y="5272903"/>
            <a:ext cx="8252460" cy="82296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044AFA"/>
                </a:solidFill>
                <a:latin typeface="+mj-ea"/>
                <a:ea typeface="+mj-ea"/>
                <a:sym typeface="+mn-ea"/>
              </a:rPr>
              <a:t>中共党员、共青团员</a:t>
            </a:r>
            <a:r>
              <a:rPr lang="zh-CN" altLang="en-US" dirty="0">
                <a:solidFill>
                  <a:srgbClr val="44546A"/>
                </a:solidFill>
                <a:latin typeface="+mj-ea"/>
                <a:ea typeface="+mj-ea"/>
                <a:sym typeface="+mn-ea"/>
              </a:rPr>
              <a:t>按照在校生中组织关系在学校进行填报。对于</a:t>
            </a:r>
            <a:r>
              <a:rPr lang="zh-CN" altLang="en-US" u="sng" dirty="0">
                <a:solidFill>
                  <a:srgbClr val="44546A"/>
                </a:solidFill>
                <a:latin typeface="+mj-ea"/>
                <a:ea typeface="+mj-ea"/>
                <a:sym typeface="+mn-ea"/>
              </a:rPr>
              <a:t>既有中共党员身份又有共青团员身份的学生按照实际要分别统计。中共预备党员应计入中共党员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7"/>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xit" presetSubtype="0" fill="hold" grpId="2" nodeType="with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xit" presetSubtype="0" fill="hold" grpId="2" nodeType="withEffect">
                                  <p:stCondLst>
                                    <p:cond delay="0"/>
                                  </p:stCondLst>
                                  <p:childTnLst>
                                    <p:set>
                                      <p:cBhvr>
                                        <p:cTn id="3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5" grpId="2" bldLvl="0" animBg="1"/>
      <p:bldP spid="6" grpId="0" bldLvl="0" animBg="1"/>
      <p:bldP spid="6" grpId="1" animBg="1"/>
      <p:bldP spid="6" grpId="2" bldLvl="0" animBg="1"/>
      <p:bldP spid="7" grpId="0" bldLvl="0" animBg="1"/>
      <p:bldP spid="7" grpId="1" animBg="1"/>
      <p:bldP spid="7" grpId="2" bldLvl="0" animBg="1"/>
      <p:bldP spid="12" grpId="0" bldLvl="0" animBg="1"/>
      <p:bldP spid="12" grpId="1" animBg="1"/>
      <p:bldP spid="12" grpId="2" bldLvl="0" animBg="1"/>
      <p:bldP spid="13" grpId="0" bldLvl="0" animBg="1"/>
      <p:bldP spid="13" grpId="1" animBg="1"/>
      <p:bldP spid="13" grpId="2" bldLvl="0" animBg="1"/>
      <p:bldP spid="14" grpId="0" bldLvl="0" animBg="1"/>
      <p:bldP spid="14"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3046 </a:t>
            </a:r>
            <a:r>
              <a:rPr lang="zh-CN" altLang="en-US" sz="2400" b="1" dirty="0">
                <a:solidFill>
                  <a:schemeClr val="tx2"/>
                </a:solidFill>
                <a:latin typeface="+mj-ea"/>
                <a:ea typeface="+mj-ea"/>
                <a:cs typeface="+mj-ea"/>
                <a:sym typeface="+mn-ea"/>
              </a:rPr>
              <a:t>国际学生</a:t>
            </a:r>
            <a:r>
              <a:rPr lang="zh-CN" altLang="en-US" sz="2400" b="1" dirty="0">
                <a:solidFill>
                  <a:srgbClr val="044AFA"/>
                </a:solidFill>
                <a:latin typeface="+mj-ea"/>
                <a:ea typeface="+mj-ea"/>
                <a:cs typeface="+mj-ea"/>
                <a:sym typeface="+mn-ea"/>
              </a:rPr>
              <a:t>基本</a:t>
            </a:r>
            <a:r>
              <a:rPr lang="zh-CN" altLang="en-US" sz="2400" b="1" dirty="0">
                <a:solidFill>
                  <a:schemeClr val="tx2"/>
                </a:solidFill>
                <a:latin typeface="+mj-ea"/>
                <a:ea typeface="+mj-ea"/>
                <a:cs typeface="+mj-ea"/>
                <a:sym typeface="+mn-ea"/>
              </a:rPr>
              <a:t>情况</a:t>
            </a:r>
          </a:p>
        </p:txBody>
      </p:sp>
      <p:sp>
        <p:nvSpPr>
          <p:cNvPr id="14" name="圆角矩形 13"/>
          <p:cNvSpPr/>
          <p:nvPr/>
        </p:nvSpPr>
        <p:spPr>
          <a:xfrm>
            <a:off x="4911725" y="5034915"/>
            <a:ext cx="6593205" cy="49911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本表数据</a:t>
            </a:r>
            <a:r>
              <a:rPr lang="zh-CN" altLang="en-US" u="sng">
                <a:solidFill>
                  <a:srgbClr val="44546A"/>
                </a:solidFill>
                <a:latin typeface="+mj-ea"/>
                <a:ea typeface="+mj-ea"/>
                <a:sym typeface="+mn-ea"/>
              </a:rPr>
              <a:t>不是</a:t>
            </a:r>
            <a:r>
              <a:rPr lang="zh-CN" altLang="en-US">
                <a:solidFill>
                  <a:srgbClr val="44546A"/>
                </a:solidFill>
                <a:latin typeface="+mj-ea"/>
                <a:ea typeface="+mj-ea"/>
                <a:sym typeface="+mn-ea"/>
              </a:rPr>
              <a:t>在校生的其中数</a:t>
            </a:r>
          </a:p>
        </p:txBody>
      </p:sp>
      <p:pic>
        <p:nvPicPr>
          <p:cNvPr id="2" name="图片 1"/>
          <p:cNvPicPr>
            <a:picLocks noChangeAspect="1"/>
          </p:cNvPicPr>
          <p:nvPr/>
        </p:nvPicPr>
        <p:blipFill>
          <a:blip r:embed="rId4"/>
          <a:stretch>
            <a:fillRect/>
          </a:stretch>
        </p:blipFill>
        <p:spPr>
          <a:xfrm>
            <a:off x="747395" y="1317625"/>
            <a:ext cx="4004310" cy="4991735"/>
          </a:xfrm>
          <a:prstGeom prst="rect">
            <a:avLst/>
          </a:prstGeom>
          <a:ln>
            <a:solidFill>
              <a:srgbClr val="44546A"/>
            </a:solidFill>
          </a:ln>
          <a:effectLst>
            <a:outerShdw blurRad="50800" dist="38100" dir="2700000" algn="tl" rotWithShape="0">
              <a:prstClr val="black">
                <a:alpha val="40000"/>
              </a:prstClr>
            </a:outerShdw>
          </a:effectLst>
        </p:spPr>
      </p:pic>
      <p:sp>
        <p:nvSpPr>
          <p:cNvPr id="11" name="线形标注 2(带边框和强调线) 10"/>
          <p:cNvSpPr/>
          <p:nvPr/>
        </p:nvSpPr>
        <p:spPr>
          <a:xfrm>
            <a:off x="4961890" y="1317625"/>
            <a:ext cx="6593205" cy="628650"/>
          </a:xfrm>
          <a:prstGeom prst="accentBorderCallout2">
            <a:avLst>
              <a:gd name="adj1" fmla="val 18750"/>
              <a:gd name="adj2" fmla="val -8333"/>
              <a:gd name="adj3" fmla="val 18760"/>
              <a:gd name="adj4" fmla="val -14463"/>
              <a:gd name="adj5" fmla="val 31212"/>
              <a:gd name="adj6" fmla="val -3311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rgbClr val="044AFA"/>
                </a:solidFill>
                <a:latin typeface="+mj-ea"/>
                <a:ea typeface="+mj-ea"/>
                <a:sym typeface="+mn-ea"/>
              </a:rPr>
              <a:t>国际学生：</a:t>
            </a:r>
            <a:r>
              <a:rPr lang="zh-CN" altLang="en-US" dirty="0">
                <a:solidFill>
                  <a:srgbClr val="44546A"/>
                </a:solidFill>
                <a:latin typeface="+mj-ea"/>
                <a:ea typeface="+mj-ea"/>
                <a:sym typeface="+mn-ea"/>
              </a:rPr>
              <a:t>根据</a:t>
            </a:r>
            <a:r>
              <a:rPr lang="zh-CN" altLang="en-US" dirty="0">
                <a:solidFill>
                  <a:srgbClr val="44546A"/>
                </a:solidFill>
                <a:latin typeface="华文新魏" panose="02010800040101010101" charset="-122"/>
                <a:ea typeface="华文新魏" panose="02010800040101010101" charset="-122"/>
                <a:sym typeface="+mn-ea"/>
                <a:hlinkClick r:id="rId5"/>
              </a:rPr>
              <a:t>《学校招收和培养国际学生管理办法》</a:t>
            </a:r>
            <a:r>
              <a:rPr lang="zh-CN" altLang="en-US" dirty="0">
                <a:solidFill>
                  <a:srgbClr val="44546A"/>
                </a:solidFill>
                <a:latin typeface="+mj-ea"/>
                <a:ea typeface="+mj-ea"/>
                <a:sym typeface="+mn-ea"/>
              </a:rPr>
              <a:t>，不具有中国国籍</a:t>
            </a:r>
            <a:r>
              <a:rPr lang="zh-CN" altLang="en-US" dirty="0">
                <a:solidFill>
                  <a:srgbClr val="44546A"/>
                </a:solidFill>
                <a:highlight>
                  <a:srgbClr val="FFFF00"/>
                </a:highlight>
                <a:latin typeface="+mj-ea"/>
                <a:ea typeface="+mj-ea"/>
                <a:sym typeface="+mn-ea"/>
              </a:rPr>
              <a:t>且</a:t>
            </a:r>
            <a:r>
              <a:rPr lang="zh-CN" altLang="en-US" dirty="0">
                <a:solidFill>
                  <a:srgbClr val="44546A"/>
                </a:solidFill>
                <a:latin typeface="+mj-ea"/>
                <a:ea typeface="+mj-ea"/>
                <a:sym typeface="+mn-ea"/>
              </a:rPr>
              <a:t>在学校接受教育的外国学生。</a:t>
            </a:r>
          </a:p>
        </p:txBody>
      </p:sp>
      <p:sp>
        <p:nvSpPr>
          <p:cNvPr id="8" name="线形标注 2(带边框和强调线) 7"/>
          <p:cNvSpPr/>
          <p:nvPr/>
        </p:nvSpPr>
        <p:spPr>
          <a:xfrm>
            <a:off x="4961890" y="2844800"/>
            <a:ext cx="6696075" cy="612775"/>
          </a:xfrm>
          <a:prstGeom prst="accentBorderCallout2">
            <a:avLst>
              <a:gd name="adj1" fmla="val 18750"/>
              <a:gd name="adj2" fmla="val -8333"/>
              <a:gd name="adj3" fmla="val 18760"/>
              <a:gd name="adj4" fmla="val -14463"/>
              <a:gd name="adj5" fmla="val 239324"/>
              <a:gd name="adj6" fmla="val -5565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rgbClr val="044AFA"/>
                </a:solidFill>
                <a:latin typeface="+mj-ea"/>
                <a:ea typeface="+mj-ea"/>
                <a:sym typeface="+mn-ea"/>
              </a:rPr>
              <a:t>专科：</a:t>
            </a:r>
            <a:r>
              <a:rPr lang="zh-CN" altLang="en-US" dirty="0">
                <a:solidFill>
                  <a:srgbClr val="44546A"/>
                </a:solidFill>
                <a:latin typeface="+mj-ea"/>
                <a:ea typeface="+mj-ea"/>
                <a:sym typeface="+mn-ea"/>
              </a:rPr>
              <a:t>包括高职专科学生、成人专科学生、网络专科学生。</a:t>
            </a:r>
            <a:r>
              <a:rPr lang="zh-CN" altLang="en-US" dirty="0">
                <a:solidFill>
                  <a:srgbClr val="44546A"/>
                </a:solidFill>
                <a:highlight>
                  <a:srgbClr val="FFFF00"/>
                </a:highlight>
                <a:latin typeface="+mj-ea"/>
                <a:ea typeface="+mj-ea"/>
                <a:sym typeface="+mn-ea"/>
              </a:rPr>
              <a:t>（调整为填报说明）</a:t>
            </a:r>
          </a:p>
        </p:txBody>
      </p:sp>
      <p:sp>
        <p:nvSpPr>
          <p:cNvPr id="9" name="线形标注 2(带边框和强调线) 8"/>
          <p:cNvSpPr/>
          <p:nvPr/>
        </p:nvSpPr>
        <p:spPr>
          <a:xfrm>
            <a:off x="4961255" y="3584575"/>
            <a:ext cx="6696710" cy="628650"/>
          </a:xfrm>
          <a:prstGeom prst="accentBorderCallout2">
            <a:avLst>
              <a:gd name="adj1" fmla="val 18750"/>
              <a:gd name="adj2" fmla="val -8333"/>
              <a:gd name="adj3" fmla="val 18760"/>
              <a:gd name="adj4" fmla="val -14463"/>
              <a:gd name="adj5" fmla="val 154848"/>
              <a:gd name="adj6" fmla="val -5523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zh-CN" altLang="en-US" b="1" dirty="0">
                <a:solidFill>
                  <a:srgbClr val="044AFA"/>
                </a:solidFill>
                <a:latin typeface="+mj-ea"/>
                <a:ea typeface="+mj-ea"/>
                <a:sym typeface="+mn-ea"/>
              </a:rPr>
              <a:t>本科：</a:t>
            </a:r>
            <a:r>
              <a:rPr lang="zh-CN" altLang="en-US" dirty="0">
                <a:solidFill>
                  <a:srgbClr val="44546A"/>
                </a:solidFill>
                <a:latin typeface="+mj-ea"/>
                <a:ea typeface="+mj-ea"/>
                <a:sym typeface="+mn-ea"/>
              </a:rPr>
              <a:t>高职本科学生、普通本科学生、成人本科学生、网络本科学生。</a:t>
            </a:r>
            <a:r>
              <a:rPr lang="zh-CN" altLang="en-US" dirty="0">
                <a:solidFill>
                  <a:srgbClr val="44546A"/>
                </a:solidFill>
                <a:highlight>
                  <a:srgbClr val="FFFF00"/>
                </a:highlight>
                <a:latin typeface="+mj-ea"/>
                <a:sym typeface="+mn-ea"/>
              </a:rPr>
              <a:t> （调整为填报说明）</a:t>
            </a:r>
            <a:endParaRPr lang="zh-CN" altLang="en-US" dirty="0">
              <a:solidFill>
                <a:srgbClr val="44546A"/>
              </a:solidFill>
              <a:latin typeface="+mj-ea"/>
              <a:ea typeface="+mj-ea"/>
              <a:sym typeface="+mn-ea"/>
            </a:endParaRPr>
          </a:p>
        </p:txBody>
      </p:sp>
      <p:sp>
        <p:nvSpPr>
          <p:cNvPr id="10" name="线形标注 2(带边框和强调线) 9"/>
          <p:cNvSpPr/>
          <p:nvPr/>
        </p:nvSpPr>
        <p:spPr>
          <a:xfrm>
            <a:off x="4961890" y="4340225"/>
            <a:ext cx="6696710" cy="567690"/>
          </a:xfrm>
          <a:prstGeom prst="accentBorderCallout2">
            <a:avLst>
              <a:gd name="adj1" fmla="val 18750"/>
              <a:gd name="adj2" fmla="val -8333"/>
              <a:gd name="adj3" fmla="val 18760"/>
              <a:gd name="adj4" fmla="val -14463"/>
              <a:gd name="adj5" fmla="val 316193"/>
              <a:gd name="adj6" fmla="val -52835"/>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zh-CN" altLang="en-US" b="1" dirty="0">
                <a:solidFill>
                  <a:srgbClr val="044AFA"/>
                </a:solidFill>
                <a:latin typeface="+mj-ea"/>
                <a:ea typeface="+mj-ea"/>
                <a:sym typeface="+mn-ea"/>
              </a:rPr>
              <a:t>非学历教育（培训）：</a:t>
            </a:r>
            <a:r>
              <a:rPr lang="zh-CN" altLang="en-US" dirty="0">
                <a:solidFill>
                  <a:srgbClr val="44546A"/>
                </a:solidFill>
                <a:latin typeface="+mj-ea"/>
                <a:ea typeface="+mj-ea"/>
                <a:sym typeface="+mn-ea"/>
              </a:rPr>
              <a:t>包括培训、预科生、进修生和研究学者等。</a:t>
            </a:r>
            <a:r>
              <a:rPr lang="zh-CN" altLang="en-US" dirty="0">
                <a:solidFill>
                  <a:srgbClr val="44546A"/>
                </a:solidFill>
                <a:latin typeface="+mj-ea"/>
                <a:sym typeface="+mn-ea"/>
              </a:rPr>
              <a:t> </a:t>
            </a:r>
            <a:r>
              <a:rPr lang="zh-CN" altLang="en-US" dirty="0">
                <a:solidFill>
                  <a:srgbClr val="44546A"/>
                </a:solidFill>
                <a:highlight>
                  <a:srgbClr val="FFFF00"/>
                </a:highlight>
                <a:latin typeface="+mj-ea"/>
                <a:sym typeface="+mn-ea"/>
              </a:rPr>
              <a:t>（调整为填报说明）</a:t>
            </a:r>
            <a:endParaRPr lang="zh-CN" altLang="en-US" dirty="0">
              <a:solidFill>
                <a:srgbClr val="44546A"/>
              </a:solidFill>
              <a:latin typeface="+mj-ea"/>
              <a:ea typeface="+mj-ea"/>
              <a:sym typeface="+mn-ea"/>
            </a:endParaRPr>
          </a:p>
        </p:txBody>
      </p:sp>
      <p:pic>
        <p:nvPicPr>
          <p:cNvPr id="6" name="图片 5"/>
          <p:cNvPicPr>
            <a:picLocks noChangeAspect="1"/>
          </p:cNvPicPr>
          <p:nvPr/>
        </p:nvPicPr>
        <p:blipFill>
          <a:blip r:embed="rId6"/>
          <a:stretch>
            <a:fillRect/>
          </a:stretch>
        </p:blipFill>
        <p:spPr>
          <a:xfrm>
            <a:off x="6502400" y="2027872"/>
            <a:ext cx="4791075" cy="4370705"/>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23" presetClass="entr" presetSubtype="16"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p:cTn id="9" dur="500" fill="hold"/>
                                        <p:tgtEl>
                                          <p:spTgt spid="6"/>
                                        </p:tgtEl>
                                        <p:attrNameLst>
                                          <p:attrName>ppt_w</p:attrName>
                                        </p:attrNameLst>
                                      </p:cBhvr>
                                      <p:tavLst>
                                        <p:tav tm="0">
                                          <p:val>
                                            <p:fltVal val="0"/>
                                          </p:val>
                                        </p:tav>
                                        <p:tav tm="100000">
                                          <p:val>
                                            <p:strVal val="#ppt_w"/>
                                          </p:val>
                                        </p:tav>
                                      </p:tavLst>
                                    </p:anim>
                                    <p:anim calcmode="lin" valueType="num">
                                      <p:cBhvr>
                                        <p:cTn id="10"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6"/>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1" grpId="0" bldLvl="0" animBg="1"/>
      <p:bldP spid="11" grpId="1" animBg="1"/>
      <p:bldP spid="8" grpId="0" bldLvl="0" animBg="1"/>
      <p:bldP spid="8" grpId="1" animBg="1"/>
      <p:bldP spid="9" grpId="0" bldLvl="0" animBg="1"/>
      <p:bldP spid="9" grpId="1" animBg="1"/>
      <p:bldP spid="10" grpId="0" bldLvl="0" animBg="1"/>
      <p:bldP spid="10" grpId="1"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3347 </a:t>
            </a:r>
            <a:r>
              <a:rPr lang="zh-CN" altLang="en-US" sz="2400" b="1" dirty="0">
                <a:solidFill>
                  <a:schemeClr val="tx2"/>
                </a:solidFill>
                <a:latin typeface="+mj-ea"/>
                <a:ea typeface="+mj-ea"/>
                <a:cs typeface="+mj-ea"/>
                <a:sym typeface="+mn-ea"/>
              </a:rPr>
              <a:t>对外开展培训情况</a:t>
            </a:r>
          </a:p>
        </p:txBody>
      </p:sp>
      <p:pic>
        <p:nvPicPr>
          <p:cNvPr id="3" name="图片 2"/>
          <p:cNvPicPr>
            <a:picLocks noChangeAspect="1"/>
          </p:cNvPicPr>
          <p:nvPr/>
        </p:nvPicPr>
        <p:blipFill>
          <a:blip r:embed="rId4"/>
          <a:stretch>
            <a:fillRect/>
          </a:stretch>
        </p:blipFill>
        <p:spPr>
          <a:xfrm>
            <a:off x="303530" y="1317625"/>
            <a:ext cx="5982970" cy="5281930"/>
          </a:xfrm>
          <a:prstGeom prst="rect">
            <a:avLst/>
          </a:prstGeom>
          <a:ln>
            <a:solidFill>
              <a:srgbClr val="44546A"/>
            </a:solidFill>
          </a:ln>
          <a:effectLst>
            <a:outerShdw blurRad="50800" dist="38100" dir="2700000" algn="tl" rotWithShape="0">
              <a:prstClr val="black">
                <a:alpha val="40000"/>
              </a:prstClr>
            </a:outerShdw>
          </a:effectLst>
        </p:spPr>
      </p:pic>
      <p:sp>
        <p:nvSpPr>
          <p:cNvPr id="14" name="圆角矩形 13"/>
          <p:cNvSpPr/>
          <p:nvPr/>
        </p:nvSpPr>
        <p:spPr>
          <a:xfrm>
            <a:off x="3085465" y="1317625"/>
            <a:ext cx="8444230" cy="940435"/>
          </a:xfrm>
          <a:prstGeom prst="roundRect">
            <a:avLst>
              <a:gd name="adj" fmla="val 1131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培训项目</a:t>
            </a:r>
            <a:r>
              <a:rPr lang="zh-CN" altLang="en-US">
                <a:solidFill>
                  <a:srgbClr val="44546A"/>
                </a:solidFill>
                <a:latin typeface="+mj-ea"/>
                <a:ea typeface="+mj-ea"/>
                <a:sym typeface="+mn-ea"/>
              </a:rPr>
              <a:t>包括以远程在线（线上）、集中（线下）等开展的培训项目。同一个项目名称算一个项目。一个培训项目可以包括一个或若干个培训班，不能将培训班的个数计算为培训项目的个数。</a:t>
            </a:r>
          </a:p>
        </p:txBody>
      </p:sp>
      <p:sp>
        <p:nvSpPr>
          <p:cNvPr id="6" name="圆角矩形 5"/>
          <p:cNvSpPr/>
          <p:nvPr/>
        </p:nvSpPr>
        <p:spPr>
          <a:xfrm>
            <a:off x="3084830" y="2366010"/>
            <a:ext cx="8444230" cy="41910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培训时间</a:t>
            </a:r>
            <a:r>
              <a:rPr lang="zh-CN" altLang="en-US">
                <a:solidFill>
                  <a:srgbClr val="44546A"/>
                </a:solidFill>
                <a:latin typeface="+mj-ea"/>
                <a:ea typeface="+mj-ea"/>
                <a:sym typeface="+mn-ea"/>
              </a:rPr>
              <a:t>是指各项培训累计学时数。每学时按45分钟计算。</a:t>
            </a:r>
          </a:p>
        </p:txBody>
      </p:sp>
      <p:sp>
        <p:nvSpPr>
          <p:cNvPr id="7" name="圆角矩形 6"/>
          <p:cNvSpPr/>
          <p:nvPr/>
        </p:nvSpPr>
        <p:spPr>
          <a:xfrm>
            <a:off x="3084830" y="2876550"/>
            <a:ext cx="8444230" cy="68516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培训对象</a:t>
            </a:r>
            <a:r>
              <a:rPr lang="zh-CN" altLang="en-US">
                <a:solidFill>
                  <a:srgbClr val="44546A"/>
                </a:solidFill>
                <a:latin typeface="+mj-ea"/>
                <a:ea typeface="+mj-ea"/>
                <a:sym typeface="+mn-ea"/>
              </a:rPr>
              <a:t>是指培训项目所面向的培训对象累计参加人数，一个培训对象参加一个培训项目计为一人。</a:t>
            </a:r>
          </a:p>
        </p:txBody>
      </p:sp>
      <p:sp>
        <p:nvSpPr>
          <p:cNvPr id="12" name="圆角矩形 11"/>
          <p:cNvSpPr/>
          <p:nvPr/>
        </p:nvSpPr>
        <p:spPr>
          <a:xfrm>
            <a:off x="3084830" y="3604260"/>
            <a:ext cx="8444865" cy="67056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承担培训工作的校内教师</a:t>
            </a:r>
            <a:r>
              <a:rPr lang="zh-CN" altLang="en-US">
                <a:solidFill>
                  <a:srgbClr val="44546A"/>
                </a:solidFill>
                <a:latin typeface="+mj-ea"/>
                <a:ea typeface="+mj-ea"/>
                <a:sym typeface="+mn-ea"/>
              </a:rPr>
              <a:t>是指直接从事培训工作的本校教师，包括管理人员和专业教师。</a:t>
            </a:r>
          </a:p>
        </p:txBody>
      </p:sp>
      <p:grpSp>
        <p:nvGrpSpPr>
          <p:cNvPr id="16" name="组合 15"/>
          <p:cNvGrpSpPr/>
          <p:nvPr/>
        </p:nvGrpSpPr>
        <p:grpSpPr>
          <a:xfrm>
            <a:off x="5045710" y="4406265"/>
            <a:ext cx="6483985" cy="450850"/>
            <a:chOff x="8607" y="6030"/>
            <a:chExt cx="10211" cy="710"/>
          </a:xfrm>
        </p:grpSpPr>
        <p:sp>
          <p:nvSpPr>
            <p:cNvPr id="13" name="圆角矩形 12"/>
            <p:cNvSpPr/>
            <p:nvPr/>
          </p:nvSpPr>
          <p:spPr>
            <a:xfrm>
              <a:off x="9659" y="6035"/>
              <a:ext cx="9159" cy="648"/>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组织本校学生到外校接受培训是否填入本表？</a:t>
              </a:r>
            </a:p>
          </p:txBody>
        </p:sp>
        <p:pic>
          <p:nvPicPr>
            <p:cNvPr id="15" name="图片 14" descr="问号"/>
            <p:cNvPicPr>
              <a:picLocks noChangeAspect="1"/>
            </p:cNvPicPr>
            <p:nvPr/>
          </p:nvPicPr>
          <p:blipFill>
            <a:blip r:embed="rId5" cstate="print"/>
            <a:stretch>
              <a:fillRect/>
            </a:stretch>
          </p:blipFill>
          <p:spPr>
            <a:xfrm>
              <a:off x="8607" y="6030"/>
              <a:ext cx="710" cy="710"/>
            </a:xfrm>
            <a:prstGeom prst="rect">
              <a:avLst/>
            </a:prstGeom>
          </p:spPr>
        </p:pic>
      </p:grpSp>
      <p:sp>
        <p:nvSpPr>
          <p:cNvPr id="2" name="圆角矩形 1"/>
          <p:cNvSpPr/>
          <p:nvPr/>
        </p:nvSpPr>
        <p:spPr>
          <a:xfrm>
            <a:off x="3084830" y="5266055"/>
            <a:ext cx="8444865" cy="55499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培训时间是指所有培训项目开设课程的累计学时数，不是培训对象累计学时数。</a:t>
            </a:r>
          </a:p>
        </p:txBody>
      </p:sp>
      <p:sp>
        <p:nvSpPr>
          <p:cNvPr id="5" name="圆角矩形 4"/>
          <p:cNvSpPr/>
          <p:nvPr/>
        </p:nvSpPr>
        <p:spPr>
          <a:xfrm>
            <a:off x="3084195" y="5919470"/>
            <a:ext cx="8444865" cy="55499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本表培训不包括面向本校教职工和学生的培训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6" grpId="0" bldLvl="0" animBg="1"/>
      <p:bldP spid="6" grpId="1" animBg="1"/>
      <p:bldP spid="7" grpId="0" bldLvl="0" animBg="1"/>
      <p:bldP spid="7" grpId="1" animBg="1"/>
      <p:bldP spid="12" grpId="0" bldLvl="0" animBg="1"/>
      <p:bldP spid="12" grpId="1" animBg="1"/>
      <p:bldP spid="2" grpId="0" bldLvl="0" animBg="1"/>
      <p:bldP spid="2" grpId="1" animBg="1"/>
      <p:bldP spid="5" grpId="0" bldLvl="0" animBg="1"/>
      <p:bldP spid="5" grpId="1"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4"/>
          <a:stretch>
            <a:fillRect/>
          </a:stretch>
        </p:blipFill>
        <p:spPr>
          <a:xfrm>
            <a:off x="323215" y="1390650"/>
            <a:ext cx="8514080" cy="4708525"/>
          </a:xfrm>
          <a:prstGeom prst="rect">
            <a:avLst/>
          </a:prstGeom>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教基4148、4149、4150、4251、 </a:t>
            </a:r>
            <a:r>
              <a:rPr lang="en-US" altLang="zh-CN" sz="2400" b="1" dirty="0">
                <a:solidFill>
                  <a:schemeClr val="tx2"/>
                </a:solidFill>
                <a:latin typeface="微软雅黑" panose="020B0503020204020204" charset="-122"/>
                <a:ea typeface="微软雅黑" panose="020B0503020204020204" charset="-122"/>
                <a:cs typeface="微软雅黑" panose="020B0503020204020204" charset="-122"/>
                <a:sym typeface="+mn-ea"/>
              </a:rPr>
              <a:t>4352 </a:t>
            </a:r>
            <a:r>
              <a:rPr lang="zh-CN" altLang="en-US" sz="2400" b="1" dirty="0">
                <a:solidFill>
                  <a:schemeClr val="tx2"/>
                </a:solidFill>
                <a:latin typeface="微软雅黑" panose="020B0503020204020204" charset="-122"/>
                <a:ea typeface="微软雅黑" panose="020B0503020204020204" charset="-122"/>
                <a:cs typeface="微软雅黑" panose="020B0503020204020204" charset="-122"/>
                <a:sym typeface="+mn-ea"/>
              </a:rPr>
              <a:t>各级学校教职工表</a:t>
            </a:r>
          </a:p>
        </p:txBody>
      </p:sp>
      <p:sp>
        <p:nvSpPr>
          <p:cNvPr id="7" name="线形标注 2(带边框和强调线) 6"/>
          <p:cNvSpPr/>
          <p:nvPr/>
        </p:nvSpPr>
        <p:spPr>
          <a:xfrm>
            <a:off x="4928870" y="2503170"/>
            <a:ext cx="6910705" cy="775970"/>
          </a:xfrm>
          <a:prstGeom prst="accentBorderCallout2">
            <a:avLst>
              <a:gd name="adj1" fmla="val 18750"/>
              <a:gd name="adj2" fmla="val -8333"/>
              <a:gd name="adj3" fmla="val 18760"/>
              <a:gd name="adj4" fmla="val -14463"/>
              <a:gd name="adj5" fmla="val 168098"/>
              <a:gd name="adj6" fmla="val -2194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行政人员：</a:t>
            </a:r>
            <a:r>
              <a:rPr lang="zh-CN" altLang="en-US">
                <a:solidFill>
                  <a:srgbClr val="44546A"/>
                </a:solidFill>
                <a:latin typeface="+mj-ea"/>
                <a:ea typeface="+mj-ea"/>
                <a:sym typeface="+mn-ea"/>
              </a:rPr>
              <a:t>学校根据</a:t>
            </a:r>
            <a:r>
              <a:rPr lang="zh-CN" altLang="en-US">
                <a:solidFill>
                  <a:schemeClr val="accent1"/>
                </a:solidFill>
                <a:latin typeface="华文新魏" panose="02010800040101010101" charset="-122"/>
                <a:ea typeface="华文新魏" panose="02010800040101010101" charset="-122"/>
                <a:sym typeface="+mn-ea"/>
                <a:hlinkClick r:id="rId5"/>
              </a:rPr>
              <a:t>《关于高等学校岗位设置管理的指导意见》</a:t>
            </a:r>
            <a:r>
              <a:rPr lang="zh-CN" altLang="en-US">
                <a:solidFill>
                  <a:srgbClr val="44546A"/>
                </a:solidFill>
                <a:latin typeface="+mj-ea"/>
                <a:ea typeface="+mj-ea"/>
                <a:sym typeface="+mn-ea"/>
              </a:rPr>
              <a:t>，聘用的管理岗位人员。包括具有行政、党群等管理工作职责的岗位。</a:t>
            </a:r>
          </a:p>
        </p:txBody>
      </p:sp>
      <p:pic>
        <p:nvPicPr>
          <p:cNvPr id="2" name="图片 1"/>
          <p:cNvPicPr>
            <a:picLocks noChangeAspect="1"/>
          </p:cNvPicPr>
          <p:nvPr/>
        </p:nvPicPr>
        <p:blipFill>
          <a:blip r:embed="rId6"/>
          <a:stretch>
            <a:fillRect/>
          </a:stretch>
        </p:blipFill>
        <p:spPr>
          <a:xfrm>
            <a:off x="5421251" y="3987737"/>
            <a:ext cx="6573520" cy="2739390"/>
          </a:xfrm>
          <a:prstGeom prst="rect">
            <a:avLst/>
          </a:prstGeom>
          <a:ln>
            <a:solidFill>
              <a:srgbClr val="44546A"/>
            </a:solidFill>
          </a:ln>
        </p:spPr>
      </p:pic>
      <p:pic>
        <p:nvPicPr>
          <p:cNvPr id="3" name="图片 2"/>
          <p:cNvPicPr>
            <a:picLocks noChangeAspect="1"/>
          </p:cNvPicPr>
          <p:nvPr/>
        </p:nvPicPr>
        <p:blipFill>
          <a:blip r:embed="rId7"/>
          <a:stretch>
            <a:fillRect/>
          </a:stretch>
        </p:blipFill>
        <p:spPr>
          <a:xfrm>
            <a:off x="6576027" y="3581691"/>
            <a:ext cx="5263515" cy="2957195"/>
          </a:xfrm>
          <a:prstGeom prst="rect">
            <a:avLst/>
          </a:prstGeom>
          <a:ln>
            <a:solidFill>
              <a:srgbClr val="44546A"/>
            </a:solidFill>
          </a:ln>
        </p:spPr>
      </p:pic>
      <p:sp>
        <p:nvSpPr>
          <p:cNvPr id="8" name="线形标注 2(带边框和强调线) 7"/>
          <p:cNvSpPr/>
          <p:nvPr/>
        </p:nvSpPr>
        <p:spPr>
          <a:xfrm>
            <a:off x="4940339" y="2205376"/>
            <a:ext cx="6910705" cy="1238885"/>
          </a:xfrm>
          <a:prstGeom prst="accentBorderCallout2">
            <a:avLst>
              <a:gd name="adj1" fmla="val 18750"/>
              <a:gd name="adj2" fmla="val -8333"/>
              <a:gd name="adj3" fmla="val 18760"/>
              <a:gd name="adj4" fmla="val -14463"/>
              <a:gd name="adj5" fmla="val 133193"/>
              <a:gd name="adj6" fmla="val -1559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教辅人员：</a:t>
            </a:r>
            <a:r>
              <a:rPr lang="zh-CN" altLang="en-US">
                <a:solidFill>
                  <a:srgbClr val="44546A"/>
                </a:solidFill>
                <a:latin typeface="+mj-ea"/>
                <a:ea typeface="+mj-ea"/>
                <a:sym typeface="+mn-ea"/>
              </a:rPr>
              <a:t>学校根据</a:t>
            </a:r>
            <a:r>
              <a:rPr lang="zh-CN" altLang="en-US">
                <a:solidFill>
                  <a:schemeClr val="accent1"/>
                </a:solidFill>
                <a:latin typeface="华文新魏" panose="02010800040101010101" charset="-122"/>
                <a:ea typeface="华文新魏" panose="02010800040101010101" charset="-122"/>
                <a:sym typeface="+mn-ea"/>
                <a:hlinkClick r:id="rId5"/>
              </a:rPr>
              <a:t>《关于高等学校岗位设置管理的指导意见》</a:t>
            </a:r>
            <a:r>
              <a:rPr lang="zh-CN" altLang="en-US">
                <a:solidFill>
                  <a:srgbClr val="44546A"/>
                </a:solidFill>
                <a:latin typeface="+mj-ea"/>
                <a:ea typeface="+mj-ea"/>
                <a:sym typeface="+mn-ea"/>
              </a:rPr>
              <a:t>，聘用的其他专业技术岗位人员。主要包括工程实验、图书资料、编辑出版、会计统计、医疗卫生等具有教学辅助工作职责的专业技术岗位。</a:t>
            </a:r>
          </a:p>
        </p:txBody>
      </p:sp>
      <p:sp>
        <p:nvSpPr>
          <p:cNvPr id="10" name="线形标注 2(带边框和强调线) 9"/>
          <p:cNvSpPr/>
          <p:nvPr/>
        </p:nvSpPr>
        <p:spPr>
          <a:xfrm>
            <a:off x="4928886" y="2417405"/>
            <a:ext cx="6910705" cy="672465"/>
          </a:xfrm>
          <a:prstGeom prst="accentBorderCallout2">
            <a:avLst>
              <a:gd name="adj1" fmla="val 18750"/>
              <a:gd name="adj2" fmla="val -8333"/>
              <a:gd name="adj3" fmla="val 18760"/>
              <a:gd name="adj4" fmla="val -14463"/>
              <a:gd name="adj5" fmla="val 220978"/>
              <a:gd name="adj6" fmla="val -1029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工勤人员：</a:t>
            </a:r>
            <a:r>
              <a:rPr lang="zh-CN" altLang="en-US">
                <a:solidFill>
                  <a:srgbClr val="44546A"/>
                </a:solidFill>
                <a:latin typeface="+mj-ea"/>
                <a:ea typeface="+mj-ea"/>
                <a:sym typeface="+mn-ea"/>
              </a:rPr>
              <a:t>学校根据</a:t>
            </a:r>
            <a:r>
              <a:rPr lang="zh-CN" altLang="en-US">
                <a:solidFill>
                  <a:schemeClr val="accent1"/>
                </a:solidFill>
                <a:latin typeface="华文新魏" panose="02010800040101010101" charset="-122"/>
                <a:ea typeface="华文新魏" panose="02010800040101010101" charset="-122"/>
                <a:sym typeface="+mn-ea"/>
                <a:hlinkClick r:id="rId5"/>
              </a:rPr>
              <a:t>《关于高等学校岗位设置管理的指导意见》</a:t>
            </a:r>
            <a:r>
              <a:rPr lang="zh-CN" altLang="en-US">
                <a:solidFill>
                  <a:srgbClr val="44546A"/>
                </a:solidFill>
                <a:latin typeface="+mj-ea"/>
                <a:ea typeface="+mj-ea"/>
                <a:sym typeface="+mn-ea"/>
              </a:rPr>
              <a:t>，聘用的工勤技能岗位人员。</a:t>
            </a:r>
          </a:p>
        </p:txBody>
      </p:sp>
      <p:sp>
        <p:nvSpPr>
          <p:cNvPr id="11" name="线形标注 2(带边框和强调线) 10"/>
          <p:cNvSpPr/>
          <p:nvPr/>
        </p:nvSpPr>
        <p:spPr>
          <a:xfrm>
            <a:off x="5019027" y="2232068"/>
            <a:ext cx="6910705" cy="716280"/>
          </a:xfrm>
          <a:prstGeom prst="accentBorderCallout2">
            <a:avLst>
              <a:gd name="adj1" fmla="val 18750"/>
              <a:gd name="adj2" fmla="val -8333"/>
              <a:gd name="adj3" fmla="val 18760"/>
              <a:gd name="adj4" fmla="val -14463"/>
              <a:gd name="adj5" fmla="val 244240"/>
              <a:gd name="adj6" fmla="val -3484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Char char="•"/>
            </a:pPr>
            <a:r>
              <a:rPr lang="zh-CN" altLang="en-US" b="1" dirty="0">
                <a:solidFill>
                  <a:srgbClr val="044AFA"/>
                </a:solidFill>
                <a:latin typeface="+mj-ea"/>
                <a:ea typeface="+mj-ea"/>
                <a:sym typeface="+mn-ea"/>
              </a:rPr>
              <a:t>教职工：</a:t>
            </a:r>
            <a:r>
              <a:rPr lang="zh-CN" altLang="en-US" dirty="0">
                <a:solidFill>
                  <a:srgbClr val="44546A"/>
                </a:solidFill>
                <a:latin typeface="+mj-ea"/>
                <a:ea typeface="+mj-ea"/>
                <a:sym typeface="+mn-ea"/>
              </a:rPr>
              <a:t>各级各类学校（机构）根据岗位聘用的全职为学校工作的人员（含在编人员和签订一年以上劳动合同人员）。</a:t>
            </a:r>
          </a:p>
        </p:txBody>
      </p:sp>
      <p:sp>
        <p:nvSpPr>
          <p:cNvPr id="6" name="线形标注 2(带边框和强调线) 5"/>
          <p:cNvSpPr/>
          <p:nvPr/>
        </p:nvSpPr>
        <p:spPr>
          <a:xfrm>
            <a:off x="4928870" y="2205355"/>
            <a:ext cx="6910705" cy="1223645"/>
          </a:xfrm>
          <a:prstGeom prst="accentBorderCallout2">
            <a:avLst>
              <a:gd name="adj1" fmla="val 18750"/>
              <a:gd name="adj2" fmla="val -8333"/>
              <a:gd name="adj3" fmla="val 18760"/>
              <a:gd name="adj4" fmla="val -14463"/>
              <a:gd name="adj5" fmla="val 123887"/>
              <a:gd name="adj6" fmla="val -2860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rgbClr val="044AFA"/>
                </a:solidFill>
                <a:latin typeface="+mj-ea"/>
                <a:ea typeface="+mj-ea"/>
                <a:sym typeface="+mn-ea"/>
              </a:rPr>
              <a:t>专任教师：</a:t>
            </a:r>
            <a:r>
              <a:rPr lang="zh-CN" altLang="en-US" dirty="0">
                <a:solidFill>
                  <a:srgbClr val="44546A"/>
                </a:solidFill>
                <a:latin typeface="+mj-ea"/>
                <a:ea typeface="+mj-ea"/>
                <a:sym typeface="+mn-ea"/>
              </a:rPr>
              <a:t>具有</a:t>
            </a:r>
            <a:r>
              <a:rPr lang="zh-CN" altLang="en-US" dirty="0">
                <a:solidFill>
                  <a:schemeClr val="accent1"/>
                </a:solidFill>
                <a:latin typeface="华文新魏" panose="02010800040101010101" charset="-122"/>
                <a:ea typeface="华文新魏" panose="02010800040101010101" charset="-122"/>
                <a:sym typeface="+mn-ea"/>
                <a:hlinkClick r:id="rId8"/>
              </a:rPr>
              <a:t>《中华人民共和国教师法》</a:t>
            </a:r>
            <a:r>
              <a:rPr lang="zh-CN" altLang="en-US" dirty="0">
                <a:solidFill>
                  <a:schemeClr val="accent1"/>
                </a:solidFill>
                <a:latin typeface="华文新魏" panose="02010800040101010101" charset="-122"/>
                <a:ea typeface="华文新魏" panose="02010800040101010101" charset="-122"/>
                <a:sym typeface="+mn-ea"/>
                <a:hlinkClick r:id="rId9" action="ppaction://hlinkfile"/>
              </a:rPr>
              <a:t>《教师资格条例》</a:t>
            </a:r>
            <a:r>
              <a:rPr lang="zh-CN" altLang="en-US" dirty="0">
                <a:solidFill>
                  <a:srgbClr val="44546A"/>
                </a:solidFill>
                <a:latin typeface="+mj-ea"/>
                <a:ea typeface="+mj-ea"/>
                <a:sym typeface="+mn-ea"/>
              </a:rPr>
              <a:t>规定的</a:t>
            </a:r>
            <a:r>
              <a:rPr lang="zh-CN" altLang="en-US" dirty="0">
                <a:solidFill>
                  <a:srgbClr val="44546A"/>
                </a:solidFill>
                <a:highlight>
                  <a:srgbClr val="FFFF00"/>
                </a:highlight>
                <a:latin typeface="+mj-ea"/>
                <a:ea typeface="+mj-ea"/>
                <a:sym typeface="+mn-ea"/>
              </a:rPr>
              <a:t>教师资格</a:t>
            </a:r>
            <a:r>
              <a:rPr lang="zh-CN" altLang="en-US" dirty="0">
                <a:solidFill>
                  <a:srgbClr val="44546A"/>
                </a:solidFill>
                <a:latin typeface="+mj-ea"/>
                <a:ea typeface="+mj-ea"/>
                <a:sym typeface="+mn-ea"/>
              </a:rPr>
              <a:t>，或取得外国人来华工作许可和工作类居留证件，学校根据</a:t>
            </a:r>
            <a:r>
              <a:rPr lang="zh-CN" altLang="en-US" dirty="0">
                <a:solidFill>
                  <a:schemeClr val="accent1"/>
                </a:solidFill>
                <a:latin typeface="华文新魏" panose="02010800040101010101" charset="-122"/>
                <a:ea typeface="华文新魏" panose="02010800040101010101" charset="-122"/>
                <a:sym typeface="+mn-ea"/>
                <a:hlinkClick r:id="rId5"/>
              </a:rPr>
              <a:t>《关于高等学校岗位设置管理的指导意见》</a:t>
            </a:r>
            <a:r>
              <a:rPr lang="zh-CN" altLang="en-US" dirty="0">
                <a:solidFill>
                  <a:srgbClr val="44546A"/>
                </a:solidFill>
                <a:latin typeface="+mj-ea"/>
                <a:ea typeface="+mj-ea"/>
                <a:sym typeface="+mn-ea"/>
              </a:rPr>
              <a:t>聘用的教学为主型岗位和教学科研型岗位人员，需专职从事教学工作。</a:t>
            </a:r>
          </a:p>
        </p:txBody>
      </p:sp>
      <p:sp>
        <p:nvSpPr>
          <p:cNvPr id="9" name="线形标注 2(带边框和强调线) 8"/>
          <p:cNvSpPr/>
          <p:nvPr/>
        </p:nvSpPr>
        <p:spPr>
          <a:xfrm>
            <a:off x="5030481" y="2776851"/>
            <a:ext cx="6899251" cy="998713"/>
          </a:xfrm>
          <a:prstGeom prst="accentBorderCallout2">
            <a:avLst>
              <a:gd name="adj1" fmla="val 18750"/>
              <a:gd name="adj2" fmla="val -8333"/>
              <a:gd name="adj3" fmla="val 121003"/>
              <a:gd name="adj4" fmla="val -16728"/>
              <a:gd name="adj5" fmla="val 207374"/>
              <a:gd name="adj6" fmla="val -283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专职科研人员：</a:t>
            </a:r>
            <a:r>
              <a:rPr lang="zh-CN" altLang="en-US">
                <a:solidFill>
                  <a:srgbClr val="44546A"/>
                </a:solidFill>
                <a:latin typeface="+mj-ea"/>
                <a:ea typeface="+mj-ea"/>
                <a:sym typeface="+mn-ea"/>
              </a:rPr>
              <a:t>学校根据</a:t>
            </a:r>
            <a:r>
              <a:rPr lang="zh-CN" altLang="en-US">
                <a:solidFill>
                  <a:schemeClr val="accent1"/>
                </a:solidFill>
                <a:latin typeface="华文新魏" panose="02010800040101010101" charset="-122"/>
                <a:ea typeface="华文新魏" panose="02010800040101010101" charset="-122"/>
                <a:sym typeface="+mn-ea"/>
                <a:hlinkClick r:id="rId5"/>
              </a:rPr>
              <a:t>《关于高等学校岗位设置管理的指导意见》</a:t>
            </a:r>
            <a:r>
              <a:rPr lang="zh-CN" altLang="en-US">
                <a:solidFill>
                  <a:srgbClr val="44546A"/>
                </a:solidFill>
                <a:latin typeface="+mj-ea"/>
                <a:ea typeface="+mj-ea"/>
                <a:sym typeface="+mn-ea"/>
              </a:rPr>
              <a:t>，聘用的专职从事科学研究工作的科研为主型岗位人员。</a:t>
            </a:r>
          </a:p>
        </p:txBody>
      </p:sp>
      <p:pic>
        <p:nvPicPr>
          <p:cNvPr id="13" name="图片 12"/>
          <p:cNvPicPr>
            <a:picLocks noChangeAspect="1"/>
          </p:cNvPicPr>
          <p:nvPr/>
        </p:nvPicPr>
        <p:blipFill>
          <a:blip r:embed="rId10"/>
          <a:stretch>
            <a:fillRect/>
          </a:stretch>
        </p:blipFill>
        <p:spPr>
          <a:xfrm>
            <a:off x="693420" y="3821430"/>
            <a:ext cx="4954270" cy="2717165"/>
          </a:xfrm>
          <a:prstGeom prst="rect">
            <a:avLst/>
          </a:prstGeom>
          <a:ln>
            <a:solidFill>
              <a:schemeClr val="tx1"/>
            </a:solidFill>
          </a:ln>
        </p:spPr>
      </p:pic>
      <p:pic>
        <p:nvPicPr>
          <p:cNvPr id="14" name="图片 13"/>
          <p:cNvPicPr>
            <a:picLocks noChangeAspect="1"/>
          </p:cNvPicPr>
          <p:nvPr/>
        </p:nvPicPr>
        <p:blipFill>
          <a:blip r:embed="rId11"/>
          <a:stretch>
            <a:fillRect/>
          </a:stretch>
        </p:blipFill>
        <p:spPr>
          <a:xfrm>
            <a:off x="5647690" y="3821430"/>
            <a:ext cx="5664835" cy="2700655"/>
          </a:xfrm>
          <a:prstGeom prst="rect">
            <a:avLst/>
          </a:prstGeom>
          <a:ln>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11"/>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13"/>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14"/>
                                        </p:tgtEl>
                                        <p:attrNameLst>
                                          <p:attrName>style.visibility</p:attrName>
                                        </p:attrNameLst>
                                      </p:cBhvr>
                                      <p:to>
                                        <p:strVal val="hidden"/>
                                      </p:to>
                                    </p:set>
                                  </p:childTnLst>
                                </p:cTn>
                              </p:par>
                              <p:par>
                                <p:cTn id="23" presetID="23" presetClass="entr" presetSubtype="16"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childTnLst>
                                </p:cTn>
                              </p:par>
                              <p:par>
                                <p:cTn id="33" presetID="1" presetClass="exit" presetSubtype="0" fill="hold" nodeType="withEffect">
                                  <p:stCondLst>
                                    <p:cond delay="0"/>
                                  </p:stCondLst>
                                  <p:childTnLst>
                                    <p:set>
                                      <p:cBhvr>
                                        <p:cTn id="34" dur="1" fill="hold">
                                          <p:stCondLst>
                                            <p:cond delay="0"/>
                                          </p:stCondLst>
                                        </p:cTn>
                                        <p:tgtEl>
                                          <p:spTgt spid="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par>
                                <p:cTn id="39" presetID="1" presetClass="exit" presetSubtype="0" fill="hold" grpId="2" nodeType="withEffect">
                                  <p:stCondLst>
                                    <p:cond delay="0"/>
                                  </p:stCondLst>
                                  <p:childTnLst>
                                    <p:set>
                                      <p:cBhvr>
                                        <p:cTn id="40" dur="1" fill="hold">
                                          <p:stCondLst>
                                            <p:cond delay="0"/>
                                          </p:stCondLst>
                                        </p:cTn>
                                        <p:tgtEl>
                                          <p:spTgt spid="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childTnLst>
                                </p:cTn>
                              </p:par>
                              <p:par>
                                <p:cTn id="45" presetID="1" presetClass="exit" presetSubtype="0" fill="hold" grpId="2" nodeType="withEffect">
                                  <p:stCondLst>
                                    <p:cond delay="0"/>
                                  </p:stCondLst>
                                  <p:childTnLst>
                                    <p:set>
                                      <p:cBhvr>
                                        <p:cTn id="46" dur="1" fill="hold">
                                          <p:stCondLst>
                                            <p:cond delay="0"/>
                                          </p:stCondLst>
                                        </p:cTn>
                                        <p:tgtEl>
                                          <p:spTgt spid="7"/>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childTnLst>
                                </p:cTn>
                              </p:par>
                              <p:par>
                                <p:cTn id="51" presetID="1" presetClass="exit" presetSubtype="0" fill="hold" grpId="2" nodeType="withEffect">
                                  <p:stCondLst>
                                    <p:cond delay="0"/>
                                  </p:stCondLst>
                                  <p:childTnLst>
                                    <p:set>
                                      <p:cBhvr>
                                        <p:cTn id="52" dur="1" fill="hold">
                                          <p:stCondLst>
                                            <p:cond delay="0"/>
                                          </p:stCondLst>
                                        </p:cTn>
                                        <p:tgtEl>
                                          <p:spTgt spid="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childTnLst>
                                </p:cTn>
                              </p:par>
                              <p:par>
                                <p:cTn id="57" presetID="1" presetClass="exit" presetSubtype="0" fill="hold" grpId="2" nodeType="withEffect">
                                  <p:stCondLst>
                                    <p:cond delay="0"/>
                                  </p:stCondLst>
                                  <p:childTnLst>
                                    <p:set>
                                      <p:cBhvr>
                                        <p:cTn id="58"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7" grpId="2" bldLvl="0" animBg="1"/>
      <p:bldP spid="8" grpId="0" bldLvl="0" animBg="1"/>
      <p:bldP spid="8" grpId="1" animBg="1"/>
      <p:bldP spid="8" grpId="2" bldLvl="0" animBg="1"/>
      <p:bldP spid="10" grpId="0" bldLvl="0" animBg="1"/>
      <p:bldP spid="10" grpId="1" animBg="1"/>
      <p:bldP spid="10" grpId="2" bldLvl="0" animBg="1"/>
      <p:bldP spid="11" grpId="0" bldLvl="0" animBg="1"/>
      <p:bldP spid="11" grpId="1" animBg="1"/>
      <p:bldP spid="11" grpId="2" bldLvl="0" animBg="1"/>
      <p:bldP spid="6" grpId="0" bldLvl="0" animBg="1"/>
      <p:bldP spid="6" grpId="1" animBg="1"/>
      <p:bldP spid="6" grpId="2" bldLvl="0" animBg="1"/>
      <p:bldP spid="9" grpId="0" bldLvl="0" animBg="1"/>
      <p:bldP spid="9" grpId="1"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4352 </a:t>
            </a:r>
            <a:r>
              <a:rPr lang="zh-CN" altLang="en-US" sz="2400" b="1" dirty="0">
                <a:solidFill>
                  <a:schemeClr val="tx2"/>
                </a:solidFill>
                <a:latin typeface="+mj-ea"/>
                <a:ea typeface="+mj-ea"/>
                <a:cs typeface="+mj-ea"/>
                <a:sym typeface="+mn-ea"/>
              </a:rPr>
              <a:t>教职工表</a:t>
            </a:r>
          </a:p>
        </p:txBody>
      </p:sp>
      <p:pic>
        <p:nvPicPr>
          <p:cNvPr id="2" name="图片 1"/>
          <p:cNvPicPr>
            <a:picLocks noChangeAspect="1"/>
          </p:cNvPicPr>
          <p:nvPr/>
        </p:nvPicPr>
        <p:blipFill>
          <a:blip r:embed="rId4"/>
          <a:stretch>
            <a:fillRect/>
          </a:stretch>
        </p:blipFill>
        <p:spPr>
          <a:xfrm>
            <a:off x="323215" y="1390650"/>
            <a:ext cx="8514080" cy="4708525"/>
          </a:xfrm>
          <a:prstGeom prst="rect">
            <a:avLst/>
          </a:prstGeom>
        </p:spPr>
      </p:pic>
      <p:sp>
        <p:nvSpPr>
          <p:cNvPr id="6" name="线形标注 2(带边框和强调线) 5"/>
          <p:cNvSpPr/>
          <p:nvPr/>
        </p:nvSpPr>
        <p:spPr>
          <a:xfrm>
            <a:off x="2966120" y="4923181"/>
            <a:ext cx="8485505" cy="1007110"/>
          </a:xfrm>
          <a:prstGeom prst="accentBorderCallout2">
            <a:avLst>
              <a:gd name="adj1" fmla="val 18750"/>
              <a:gd name="adj2" fmla="val -8333"/>
              <a:gd name="adj3" fmla="val -64643"/>
              <a:gd name="adj4" fmla="val -2862"/>
              <a:gd name="adj5" fmla="val -111871"/>
              <a:gd name="adj6" fmla="val 2669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其他附设机构人员：</a:t>
            </a:r>
            <a:r>
              <a:rPr lang="zh-CN" altLang="en-US">
                <a:solidFill>
                  <a:srgbClr val="44546A"/>
                </a:solidFill>
                <a:latin typeface="+mj-ea"/>
                <a:ea typeface="+mj-ea"/>
                <a:sym typeface="+mn-ea"/>
              </a:rPr>
              <a:t>学校附属的印刷厂、出版社等校办企业或非独立建制的医务室等机构中，人事关系在本校并由教育经费支付工资的人员。不包括附属中学、小学、幼儿园和独立建制的附属医院人员。</a:t>
            </a:r>
          </a:p>
        </p:txBody>
      </p:sp>
      <p:sp>
        <p:nvSpPr>
          <p:cNvPr id="7" name="线形标注 2(带边框和强调线) 6"/>
          <p:cNvSpPr/>
          <p:nvPr/>
        </p:nvSpPr>
        <p:spPr>
          <a:xfrm>
            <a:off x="2966085" y="4057650"/>
            <a:ext cx="8485505" cy="415925"/>
          </a:xfrm>
          <a:prstGeom prst="accentBorderCallout2">
            <a:avLst>
              <a:gd name="adj1" fmla="val 18750"/>
              <a:gd name="adj2" fmla="val -8333"/>
              <a:gd name="adj3" fmla="val -64274"/>
              <a:gd name="adj4" fmla="val -2671"/>
              <a:gd name="adj5" fmla="val -158473"/>
              <a:gd name="adj6" fmla="val 3168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离退休人员：</a:t>
            </a:r>
            <a:r>
              <a:rPr lang="zh-CN" altLang="en-US">
                <a:solidFill>
                  <a:srgbClr val="44546A"/>
                </a:solidFill>
                <a:latin typeface="+mj-ea"/>
                <a:ea typeface="+mj-ea"/>
                <a:sym typeface="+mn-ea"/>
              </a:rPr>
              <a:t>人事关系在本校的离休人员和退休人员。</a:t>
            </a:r>
          </a:p>
        </p:txBody>
      </p:sp>
      <p:sp>
        <p:nvSpPr>
          <p:cNvPr id="8" name="线形标注 2(带边框和强调线) 7"/>
          <p:cNvSpPr/>
          <p:nvPr/>
        </p:nvSpPr>
        <p:spPr>
          <a:xfrm>
            <a:off x="2992755" y="4405490"/>
            <a:ext cx="8485505" cy="694055"/>
          </a:xfrm>
          <a:prstGeom prst="accentBorderCallout2">
            <a:avLst>
              <a:gd name="adj1" fmla="val 18750"/>
              <a:gd name="adj2" fmla="val -8333"/>
              <a:gd name="adj3" fmla="val -33211"/>
              <a:gd name="adj4" fmla="val -4669"/>
              <a:gd name="adj5" fmla="val -107044"/>
              <a:gd name="adj6" fmla="val 3775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附属中小学幼儿园教职工：</a:t>
            </a:r>
            <a:r>
              <a:rPr lang="zh-CN" altLang="en-US">
                <a:solidFill>
                  <a:srgbClr val="44546A"/>
                </a:solidFill>
                <a:latin typeface="+mj-ea"/>
                <a:ea typeface="+mj-ea"/>
                <a:sym typeface="+mn-ea"/>
              </a:rPr>
              <a:t>人事关系在本校并由教育经费支付工资的专任教师和职工人员等。</a:t>
            </a:r>
          </a:p>
        </p:txBody>
      </p:sp>
      <p:sp>
        <p:nvSpPr>
          <p:cNvPr id="10" name="线形标注 2(带边框和强调线) 9"/>
          <p:cNvSpPr/>
          <p:nvPr/>
        </p:nvSpPr>
        <p:spPr>
          <a:xfrm>
            <a:off x="3070209" y="5253244"/>
            <a:ext cx="8485505" cy="1311275"/>
          </a:xfrm>
          <a:prstGeom prst="accentBorderCallout2">
            <a:avLst>
              <a:gd name="adj1" fmla="val 18750"/>
              <a:gd name="adj2" fmla="val -8333"/>
              <a:gd name="adj3" fmla="val -59750"/>
              <a:gd name="adj4" fmla="val -2327"/>
              <a:gd name="adj5" fmla="val -100920"/>
              <a:gd name="adj6" fmla="val 4701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rgbClr val="044AFA"/>
                </a:solidFill>
                <a:latin typeface="+mj-ea"/>
                <a:ea typeface="+mj-ea"/>
                <a:sym typeface="+mn-ea"/>
              </a:rPr>
              <a:t>校外教师：</a:t>
            </a:r>
            <a:r>
              <a:rPr lang="zh-CN" altLang="en-US" dirty="0">
                <a:solidFill>
                  <a:srgbClr val="44546A"/>
                </a:solidFill>
                <a:latin typeface="+mj-ea"/>
                <a:ea typeface="+mj-ea"/>
                <a:sym typeface="+mn-ea"/>
              </a:rPr>
              <a:t>聘请外校或外单位具有</a:t>
            </a:r>
            <a:r>
              <a:rPr lang="zh-CN" altLang="en-US" dirty="0">
                <a:solidFill>
                  <a:schemeClr val="accent1"/>
                </a:solidFill>
                <a:latin typeface="华文新魏" panose="02010800040101010101" charset="-122"/>
                <a:ea typeface="华文新魏" panose="02010800040101010101" charset="-122"/>
                <a:sym typeface="+mn-ea"/>
                <a:hlinkClick r:id="rId5"/>
              </a:rPr>
              <a:t>《中华人民共和国教师法》</a:t>
            </a:r>
            <a:r>
              <a:rPr lang="zh-CN" altLang="en-US" dirty="0">
                <a:solidFill>
                  <a:schemeClr val="accent1"/>
                </a:solidFill>
                <a:latin typeface="华文新魏" panose="02010800040101010101" charset="-122"/>
                <a:ea typeface="华文新魏" panose="02010800040101010101" charset="-122"/>
                <a:sym typeface="+mn-ea"/>
                <a:hlinkClick r:id="rId6" action="ppaction://hlinkfile"/>
              </a:rPr>
              <a:t>《教师资格条例》</a:t>
            </a:r>
            <a:r>
              <a:rPr lang="zh-CN" altLang="en-US" dirty="0">
                <a:solidFill>
                  <a:srgbClr val="44546A"/>
                </a:solidFill>
                <a:latin typeface="+mj-ea"/>
                <a:ea typeface="+mj-ea"/>
                <a:sym typeface="+mn-ea"/>
              </a:rPr>
              <a:t>规定的</a:t>
            </a:r>
            <a:r>
              <a:rPr lang="zh-CN" altLang="en-US" dirty="0">
                <a:solidFill>
                  <a:srgbClr val="44546A"/>
                </a:solidFill>
                <a:highlight>
                  <a:srgbClr val="FFFF00"/>
                </a:highlight>
                <a:latin typeface="+mj-ea"/>
                <a:ea typeface="+mj-ea"/>
                <a:sym typeface="+mn-ea"/>
              </a:rPr>
              <a:t>教师资格</a:t>
            </a:r>
            <a:r>
              <a:rPr lang="zh-CN" altLang="en-US" dirty="0">
                <a:solidFill>
                  <a:srgbClr val="44546A"/>
                </a:solidFill>
                <a:latin typeface="+mj-ea"/>
                <a:ea typeface="+mj-ea"/>
                <a:sym typeface="+mn-ea"/>
              </a:rPr>
              <a:t>，或取得外国人来华工作许可和工作类居留证件，聘期在一学期以上，从事教学工作的人员。包括其他学校退休教师和本校退休教师。也包括具有教师资格的银龄教师。</a:t>
            </a:r>
          </a:p>
        </p:txBody>
      </p:sp>
      <p:sp>
        <p:nvSpPr>
          <p:cNvPr id="3" name="线形标注 2(带边框和强调线) 2"/>
          <p:cNvSpPr/>
          <p:nvPr/>
        </p:nvSpPr>
        <p:spPr>
          <a:xfrm>
            <a:off x="2990783" y="5648747"/>
            <a:ext cx="8485500" cy="992505"/>
          </a:xfrm>
          <a:prstGeom prst="accentBorderCallout2">
            <a:avLst>
              <a:gd name="adj1" fmla="val 18750"/>
              <a:gd name="adj2" fmla="val -8333"/>
              <a:gd name="adj3" fmla="val -77330"/>
              <a:gd name="adj4" fmla="val -2760"/>
              <a:gd name="adj5" fmla="val -118283"/>
              <a:gd name="adj6" fmla="val 5889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行业导师：</a:t>
            </a:r>
            <a:r>
              <a:rPr lang="zh-CN" altLang="en-US">
                <a:solidFill>
                  <a:srgbClr val="44546A"/>
                </a:solidFill>
                <a:latin typeface="+mj-ea"/>
                <a:ea typeface="+mj-ea"/>
                <a:sym typeface="+mn-ea"/>
              </a:rPr>
              <a:t>学校按照聘用流程，聘请的校外行业、企事业单位、科研机构等无教师资格证但参与协助教学工作的高技能人才，聘期为一学期及以上。也包括不具有教师资格的银龄教师。</a:t>
            </a:r>
          </a:p>
        </p:txBody>
      </p:sp>
      <p:sp>
        <p:nvSpPr>
          <p:cNvPr id="9" name="线形标注 2(带边框和强调线) 8"/>
          <p:cNvSpPr/>
          <p:nvPr/>
        </p:nvSpPr>
        <p:spPr>
          <a:xfrm>
            <a:off x="2979366" y="5744749"/>
            <a:ext cx="8485541" cy="657225"/>
          </a:xfrm>
          <a:prstGeom prst="accentBorderCallout2">
            <a:avLst>
              <a:gd name="adj1" fmla="val 18750"/>
              <a:gd name="adj2" fmla="val -8333"/>
              <a:gd name="adj3" fmla="val -162608"/>
              <a:gd name="adj4" fmla="val -4912"/>
              <a:gd name="adj5" fmla="val -235104"/>
              <a:gd name="adj6" fmla="val 6386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临床教师：</a:t>
            </a:r>
            <a:r>
              <a:rPr lang="zh-CN" altLang="en-US">
                <a:solidFill>
                  <a:srgbClr val="44546A"/>
                </a:solidFill>
                <a:latin typeface="+mj-ea"/>
                <a:ea typeface="+mj-ea"/>
                <a:sym typeface="+mn-ea"/>
              </a:rPr>
              <a:t>学校附属医院中，具有副高级及以上专业技术职务并承担教学任务的临床医务工作者。</a:t>
            </a:r>
          </a:p>
        </p:txBody>
      </p:sp>
      <p:sp>
        <p:nvSpPr>
          <p:cNvPr id="14" name="圆角矩形 13"/>
          <p:cNvSpPr/>
          <p:nvPr/>
        </p:nvSpPr>
        <p:spPr>
          <a:xfrm>
            <a:off x="2878457" y="5927725"/>
            <a:ext cx="8314055" cy="546100"/>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外籍人员</a:t>
            </a:r>
            <a:r>
              <a:rPr lang="zh-CN" altLang="en-US" dirty="0">
                <a:solidFill>
                  <a:srgbClr val="44546A"/>
                </a:solidFill>
                <a:latin typeface="+mj-ea"/>
                <a:ea typeface="+mj-ea"/>
                <a:sym typeface="+mn-ea"/>
              </a:rPr>
              <a:t>需由学校聘用并取得外国人来华工作许可和工作类居留证件。</a:t>
            </a:r>
          </a:p>
        </p:txBody>
      </p:sp>
      <p:sp>
        <p:nvSpPr>
          <p:cNvPr id="12" name="线形标注 2(带边框和强调线) 11"/>
          <p:cNvSpPr/>
          <p:nvPr/>
        </p:nvSpPr>
        <p:spPr>
          <a:xfrm>
            <a:off x="2880362" y="6069552"/>
            <a:ext cx="8485569" cy="436245"/>
          </a:xfrm>
          <a:prstGeom prst="accentBorderCallout2">
            <a:avLst>
              <a:gd name="adj1" fmla="val 18750"/>
              <a:gd name="adj2" fmla="val -8333"/>
              <a:gd name="adj3" fmla="val 18760"/>
              <a:gd name="adj4" fmla="val -14463"/>
              <a:gd name="adj5" fmla="val 7561"/>
              <a:gd name="adj6" fmla="val -1875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在编人员：</a:t>
            </a:r>
            <a:r>
              <a:rPr lang="zh-CN" altLang="en-US">
                <a:solidFill>
                  <a:srgbClr val="44546A"/>
                </a:solidFill>
                <a:latin typeface="+mj-ea"/>
                <a:ea typeface="+mj-ea"/>
                <a:sym typeface="+mn-ea"/>
              </a:rPr>
              <a:t>本校教职工中纳入事业单位编制管理的人员。</a:t>
            </a:r>
          </a:p>
        </p:txBody>
      </p:sp>
      <p:sp>
        <p:nvSpPr>
          <p:cNvPr id="15" name="圆角矩形 14"/>
          <p:cNvSpPr/>
          <p:nvPr/>
        </p:nvSpPr>
        <p:spPr>
          <a:xfrm>
            <a:off x="2952838" y="5727207"/>
            <a:ext cx="8485505" cy="422910"/>
          </a:xfrm>
          <a:prstGeom prst="roundRect">
            <a:avLst>
              <a:gd name="adj" fmla="val 21611"/>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受援单位填报银龄教师数。</a:t>
            </a:r>
          </a:p>
        </p:txBody>
      </p:sp>
      <p:sp>
        <p:nvSpPr>
          <p:cNvPr id="16" name="圆角矩形 15"/>
          <p:cNvSpPr/>
          <p:nvPr/>
        </p:nvSpPr>
        <p:spPr>
          <a:xfrm>
            <a:off x="2929914" y="5715179"/>
            <a:ext cx="8485505" cy="985520"/>
          </a:xfrm>
          <a:prstGeom prst="roundRect">
            <a:avLst>
              <a:gd name="adj" fmla="val 13724"/>
            </a:avLst>
          </a:prstGeom>
          <a:solidFill>
            <a:srgbClr val="C9E7FF"/>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buFont typeface="Arial" panose="020B0604020202020204" pitchFamily="34" charset="0"/>
              <a:buNone/>
            </a:pPr>
            <a:r>
              <a:rPr lang="zh-CN" altLang="en-US" dirty="0">
                <a:solidFill>
                  <a:srgbClr val="44546A"/>
                </a:solidFill>
                <a:latin typeface="+mj-ea"/>
                <a:ea typeface="+mj-ea"/>
                <a:sym typeface="+mn-ea"/>
              </a:rPr>
              <a:t>本表中校外教师中的教学岗银龄教师仅指从事教学工作的银龄教师，其总计数来源于《高等教育学校基本情况》或《职业教育学校基本情况》“教学岗银龄教师”指标。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xit" presetSubtype="0" fill="hold" grpId="2"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xit" presetSubtype="0" fill="hold" grpId="2" nodeType="with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xit" presetSubtype="0" fill="hold" grpId="2" nodeType="withEffect">
                                  <p:stCondLst>
                                    <p:cond delay="0"/>
                                  </p:stCondLst>
                                  <p:childTnLst>
                                    <p:set>
                                      <p:cBhvr>
                                        <p:cTn id="20" dur="1" fill="hold">
                                          <p:stCondLst>
                                            <p:cond delay="0"/>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xit" presetSubtype="0" fill="hold" grpId="2" nodeType="withEffect">
                                  <p:stCondLst>
                                    <p:cond delay="0"/>
                                  </p:stCondLst>
                                  <p:childTnLst>
                                    <p:set>
                                      <p:cBhvr>
                                        <p:cTn id="28" dur="1" fill="hold">
                                          <p:stCondLst>
                                            <p:cond delay="0"/>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childTnLst>
                                </p:cTn>
                              </p:par>
                              <p:par>
                                <p:cTn id="33" presetID="1" presetClass="exit" presetSubtype="0" fill="hold" grpId="2" nodeType="withEffect">
                                  <p:stCondLst>
                                    <p:cond delay="0"/>
                                  </p:stCondLst>
                                  <p:childTnLst>
                                    <p:set>
                                      <p:cBhvr>
                                        <p:cTn id="34" dur="1" fill="hold">
                                          <p:stCondLst>
                                            <p:cond delay="0"/>
                                          </p:stCondLst>
                                        </p:cTn>
                                        <p:tgtEl>
                                          <p:spTgt spid="16"/>
                                        </p:tgtEl>
                                        <p:attrNameLst>
                                          <p:attrName>style.visibility</p:attrName>
                                        </p:attrNameLst>
                                      </p:cBhvr>
                                      <p:to>
                                        <p:strVal val="hidden"/>
                                      </p:to>
                                    </p:set>
                                  </p:childTnLst>
                                </p:cTn>
                              </p:par>
                              <p:par>
                                <p:cTn id="35" presetID="1" presetClass="exit" presetSubtype="0" fill="hold" grpId="2" nodeType="withEffect">
                                  <p:stCondLst>
                                    <p:cond delay="0"/>
                                  </p:stCondLst>
                                  <p:childTnLst>
                                    <p:set>
                                      <p:cBhvr>
                                        <p:cTn id="36" dur="1" fill="hold">
                                          <p:stCondLst>
                                            <p:cond delay="0"/>
                                          </p:stCondLst>
                                        </p:cTn>
                                        <p:tgtEl>
                                          <p:spTgt spid="15"/>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childTnLst>
                                </p:cTn>
                              </p:par>
                              <p:par>
                                <p:cTn id="41" presetID="1" presetClass="exit" presetSubtype="0" fill="hold" grpId="2" nodeType="withEffect">
                                  <p:stCondLst>
                                    <p:cond delay="0"/>
                                  </p:stCondLst>
                                  <p:childTnLst>
                                    <p:set>
                                      <p:cBhvr>
                                        <p:cTn id="42" dur="1" fill="hold">
                                          <p:stCondLst>
                                            <p:cond delay="0"/>
                                          </p:stCondLst>
                                        </p:cTn>
                                        <p:tgtEl>
                                          <p:spTgt spid="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par>
                                <p:cTn id="47" presetID="1" presetClass="exit" presetSubtype="0" fill="hold" grpId="2" nodeType="withEffect">
                                  <p:stCondLst>
                                    <p:cond delay="0"/>
                                  </p:stCondLst>
                                  <p:childTnLst>
                                    <p:set>
                                      <p:cBhvr>
                                        <p:cTn id="48" dur="1" fill="hold">
                                          <p:stCondLst>
                                            <p:cond delay="0"/>
                                          </p:stCondLst>
                                        </p:cTn>
                                        <p:tgtEl>
                                          <p:spTgt spid="9"/>
                                        </p:tgtEl>
                                        <p:attrNameLst>
                                          <p:attrName>style.visibility</p:attrName>
                                        </p:attrNameLst>
                                      </p:cBhvr>
                                      <p:to>
                                        <p:strVal val="hidden"/>
                                      </p:to>
                                    </p:set>
                                  </p:childTnLst>
                                </p:cTn>
                              </p:par>
                              <p:par>
                                <p:cTn id="49" presetID="1" presetClass="exit" presetSubtype="0" fill="hold" grpId="2" nodeType="withEffect">
                                  <p:stCondLst>
                                    <p:cond delay="0"/>
                                  </p:stCondLst>
                                  <p:childTnLst>
                                    <p:set>
                                      <p:cBhvr>
                                        <p:cTn id="50" dur="1" fill="hold">
                                          <p:stCondLst>
                                            <p:cond delay="0"/>
                                          </p:stCondLst>
                                        </p:cTn>
                                        <p:tgtEl>
                                          <p:spTgt spid="1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6" grpId="2" bldLvl="0" animBg="1"/>
      <p:bldP spid="7" grpId="0" bldLvl="0" animBg="1"/>
      <p:bldP spid="7" grpId="1" animBg="1"/>
      <p:bldP spid="7" grpId="2" bldLvl="0" animBg="1"/>
      <p:bldP spid="8" grpId="0" bldLvl="0" animBg="1"/>
      <p:bldP spid="8" grpId="1" animBg="1"/>
      <p:bldP spid="8" grpId="2" bldLvl="0" animBg="1"/>
      <p:bldP spid="10" grpId="0" bldLvl="0" animBg="1"/>
      <p:bldP spid="10" grpId="1" animBg="1"/>
      <p:bldP spid="10" grpId="2" bldLvl="0" animBg="1"/>
      <p:bldP spid="3" grpId="0" bldLvl="0" animBg="1"/>
      <p:bldP spid="3" grpId="1" animBg="1"/>
      <p:bldP spid="3" grpId="2" bldLvl="0" animBg="1"/>
      <p:bldP spid="9" grpId="0" bldLvl="0" animBg="1"/>
      <p:bldP spid="9" grpId="1" animBg="1"/>
      <p:bldP spid="9" grpId="2" bldLvl="0" animBg="1"/>
      <p:bldP spid="14" grpId="0" bldLvl="0" animBg="1"/>
      <p:bldP spid="14" grpId="1" animBg="1"/>
      <p:bldP spid="12" grpId="0" bldLvl="0" animBg="1"/>
      <p:bldP spid="12" grpId="1" animBg="1"/>
      <p:bldP spid="12" grpId="2" bldLvl="0" animBg="1"/>
      <p:bldP spid="15" grpId="0" bldLvl="0" animBg="1"/>
      <p:bldP spid="15" grpId="1" animBg="1"/>
      <p:bldP spid="15" grpId="2" bldLvl="0" animBg="1"/>
      <p:bldP spid="16" grpId="0" bldLvl="0" animBg="1"/>
      <p:bldP spid="16" grpId="1" animBg="1"/>
      <p:bldP spid="16" grpId="2"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4354 </a:t>
            </a:r>
            <a:r>
              <a:rPr lang="zh-CN" altLang="en-US" sz="2400" b="1" dirty="0">
                <a:solidFill>
                  <a:schemeClr val="tx2"/>
                </a:solidFill>
                <a:latin typeface="+mj-ea"/>
                <a:ea typeface="+mj-ea"/>
                <a:cs typeface="+mj-ea"/>
                <a:sym typeface="+mn-ea"/>
              </a:rPr>
              <a:t>职业教育学校专任教师</a:t>
            </a:r>
            <a:r>
              <a:rPr lang="zh-CN" altLang="en-US" sz="2400" b="1" dirty="0">
                <a:solidFill>
                  <a:srgbClr val="044AFA"/>
                </a:solidFill>
                <a:latin typeface="+mj-ea"/>
                <a:ea typeface="+mj-ea"/>
                <a:cs typeface="+mj-ea"/>
                <a:sym typeface="+mn-ea"/>
              </a:rPr>
              <a:t>分年龄</a:t>
            </a:r>
            <a:r>
              <a:rPr lang="zh-CN" altLang="en-US" sz="2400" b="1" dirty="0">
                <a:solidFill>
                  <a:schemeClr val="tx2"/>
                </a:solidFill>
                <a:latin typeface="+mj-ea"/>
                <a:ea typeface="+mj-ea"/>
                <a:cs typeface="+mj-ea"/>
                <a:sym typeface="+mn-ea"/>
              </a:rPr>
              <a:t>情况</a:t>
            </a:r>
          </a:p>
        </p:txBody>
      </p:sp>
      <p:pic>
        <p:nvPicPr>
          <p:cNvPr id="3" name="图片 2"/>
          <p:cNvPicPr>
            <a:picLocks noChangeAspect="1"/>
          </p:cNvPicPr>
          <p:nvPr/>
        </p:nvPicPr>
        <p:blipFill>
          <a:blip r:embed="rId4"/>
          <a:srcRect b="31511"/>
          <a:stretch>
            <a:fillRect/>
          </a:stretch>
        </p:blipFill>
        <p:spPr>
          <a:xfrm>
            <a:off x="227330" y="1575435"/>
            <a:ext cx="6375400" cy="4749165"/>
          </a:xfrm>
          <a:prstGeom prst="rect">
            <a:avLst/>
          </a:prstGeom>
          <a:ln>
            <a:solidFill>
              <a:srgbClr val="44546A"/>
            </a:solidFill>
          </a:ln>
          <a:effectLst>
            <a:outerShdw blurRad="50800" dist="38100" dir="2700000" algn="tl" rotWithShape="0">
              <a:prstClr val="black">
                <a:alpha val="40000"/>
              </a:prstClr>
            </a:outerShdw>
          </a:effectLst>
        </p:spPr>
      </p:pic>
      <p:sp>
        <p:nvSpPr>
          <p:cNvPr id="20" name="圆角矩形 19"/>
          <p:cNvSpPr/>
          <p:nvPr/>
        </p:nvSpPr>
        <p:spPr>
          <a:xfrm>
            <a:off x="2614930" y="4832350"/>
            <a:ext cx="9159875" cy="915670"/>
          </a:xfrm>
          <a:prstGeom prst="roundRect">
            <a:avLst>
              <a:gd name="adj" fmla="val 8680"/>
            </a:avLst>
          </a:prstGeom>
          <a:solidFill>
            <a:srgbClr val="C9E7FF"/>
          </a:solidFill>
          <a:ln w="38100">
            <a:solidFill>
              <a:srgbClr val="44546A"/>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zh-CN" altLang="en-US">
                <a:solidFill>
                  <a:srgbClr val="44546A"/>
                </a:solidFill>
                <a:latin typeface="+mj-ea"/>
                <a:ea typeface="+mj-ea"/>
                <a:sym typeface="+mn-ea"/>
              </a:rPr>
              <a:t>对低学历高专业技术职务的数据进行核实，如学历是“高中阶段以下”，专业技术职务是“副高级”或“正高级”的专任教师</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6"/>
          <p:cNvSpPr txBox="1"/>
          <p:nvPr>
            <p:custDataLst>
              <p:tags r:id="rId1"/>
            </p:custDataLst>
          </p:nvPr>
        </p:nvSpPr>
        <p:spPr>
          <a:xfrm>
            <a:off x="811530" y="524510"/>
            <a:ext cx="5283835" cy="583565"/>
          </a:xfrm>
          <a:prstGeom prst="rect">
            <a:avLst/>
          </a:prstGeom>
          <a:noFill/>
        </p:spPr>
        <p:txBody>
          <a:bodyPr vert="horz" wrap="square" rtlCol="0">
            <a:spAutoFit/>
          </a:bodyPr>
          <a:lstStyle/>
          <a:p>
            <a:r>
              <a:rPr lang="zh-CN" altLang="en-US" sz="3200" b="1" dirty="0">
                <a:solidFill>
                  <a:schemeClr val="tx2"/>
                </a:solidFill>
                <a:latin typeface="+mj-lt"/>
                <a:ea typeface="+mj-ea"/>
              </a:rPr>
              <a:t>基本概况</a:t>
            </a:r>
          </a:p>
        </p:txBody>
      </p:sp>
      <p:grpSp>
        <p:nvGrpSpPr>
          <p:cNvPr id="3" name="组合 2">
            <a:extLst>
              <a:ext uri="{FF2B5EF4-FFF2-40B4-BE49-F238E27FC236}">
                <a16:creationId xmlns:a16="http://schemas.microsoft.com/office/drawing/2014/main" id="{0E0C58E2-55CB-4F12-B1DB-4DC86B1D267D}"/>
              </a:ext>
            </a:extLst>
          </p:cNvPr>
          <p:cNvGrpSpPr/>
          <p:nvPr/>
        </p:nvGrpSpPr>
        <p:grpSpPr>
          <a:xfrm>
            <a:off x="647412" y="1151497"/>
            <a:ext cx="10879525" cy="5074642"/>
            <a:chOff x="647413" y="1151497"/>
            <a:chExt cx="10700434" cy="1526965"/>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785395" y="1215871"/>
              <a:ext cx="9562452" cy="323916"/>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1978A7"/>
                  </a:solidFill>
                  <a:latin typeface="微软雅黑" panose="020B0503020204020204" charset="-122"/>
                  <a:ea typeface="微软雅黑" panose="020B0503020204020204" charset="-122"/>
                </a:rPr>
                <a:t>培养研究生的科研机构</a:t>
              </a:r>
            </a:p>
          </p:txBody>
        </p:sp>
        <p:sp>
          <p:nvSpPr>
            <p:cNvPr id="7" name="矩形 6"/>
            <p:cNvSpPr/>
            <p:nvPr/>
          </p:nvSpPr>
          <p:spPr>
            <a:xfrm>
              <a:off x="1785395" y="2354546"/>
              <a:ext cx="9562452" cy="323916"/>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1978A7"/>
                  </a:solidFill>
                  <a:latin typeface="微软雅黑" panose="020B0503020204020204" charset="-122"/>
                  <a:ea typeface="微软雅黑" panose="020B0503020204020204" charset="-122"/>
                </a:rPr>
                <a:t>民办其他高等教育机构</a:t>
              </a:r>
            </a:p>
          </p:txBody>
        </p:sp>
        <p:sp>
          <p:nvSpPr>
            <p:cNvPr id="8" name="矩形 7"/>
            <p:cNvSpPr/>
            <p:nvPr/>
          </p:nvSpPr>
          <p:spPr>
            <a:xfrm>
              <a:off x="647413" y="1215870"/>
              <a:ext cx="1043647" cy="1462591"/>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1978A7"/>
                  </a:solidFill>
                  <a:latin typeface="微软雅黑" panose="020B0503020204020204" charset="-122"/>
                  <a:ea typeface="微软雅黑" panose="020B0503020204020204" charset="-122"/>
                </a:rPr>
                <a:t>高等教育</a:t>
              </a:r>
            </a:p>
          </p:txBody>
        </p:sp>
        <p:grpSp>
          <p:nvGrpSpPr>
            <p:cNvPr id="16" name="组合 15"/>
            <p:cNvGrpSpPr/>
            <p:nvPr/>
          </p:nvGrpSpPr>
          <p:grpSpPr>
            <a:xfrm>
              <a:off x="1785397" y="1595429"/>
              <a:ext cx="9562450" cy="323916"/>
              <a:chOff x="1908087" y="1648291"/>
              <a:chExt cx="9153614" cy="324000"/>
            </a:xfrm>
          </p:grpSpPr>
          <p:sp>
            <p:nvSpPr>
              <p:cNvPr id="17" name="矩形 16"/>
              <p:cNvSpPr/>
              <p:nvPr/>
            </p:nvSpPr>
            <p:spPr>
              <a:xfrm>
                <a:off x="1908087" y="1648291"/>
                <a:ext cx="9153614" cy="324000"/>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1978A7"/>
                    </a:solidFill>
                    <a:latin typeface="微软雅黑" panose="020B0503020204020204" charset="-122"/>
                    <a:ea typeface="微软雅黑" panose="020B0503020204020204" charset="-122"/>
                  </a:rPr>
                  <a:t>普通高校</a:t>
                </a:r>
              </a:p>
            </p:txBody>
          </p:sp>
          <p:sp>
            <p:nvSpPr>
              <p:cNvPr id="18" name="文本框 17"/>
              <p:cNvSpPr txBox="1"/>
              <p:nvPr/>
            </p:nvSpPr>
            <p:spPr>
              <a:xfrm>
                <a:off x="3068541" y="1767698"/>
                <a:ext cx="7418061" cy="97266"/>
              </a:xfrm>
              <a:prstGeom prst="rect">
                <a:avLst/>
              </a:prstGeom>
              <a:noFill/>
            </p:spPr>
            <p:txBody>
              <a:bodyPr wrap="none" rtlCol="0">
                <a:spAutoFit/>
              </a:bodyPr>
              <a:lstStyle>
                <a:defPPr>
                  <a:defRPr lang="zh-CN"/>
                </a:defPPr>
                <a:lvl1pPr lvl="0">
                  <a:defRPr sz="1500" b="1">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dirty="0">
                    <a:latin typeface="微软雅黑" panose="020B0503020204020204" charset="-122"/>
                    <a:ea typeface="微软雅黑" panose="020B0503020204020204" charset="-122"/>
                  </a:rPr>
                  <a:t>大学，学院，独立学院，职业本科学校，高等专科院校，高等职业学校，其他普通高教机构</a:t>
                </a:r>
              </a:p>
            </p:txBody>
          </p:sp>
        </p:grpSp>
        <p:grpSp>
          <p:nvGrpSpPr>
            <p:cNvPr id="19" name="组合 18"/>
            <p:cNvGrpSpPr/>
            <p:nvPr/>
          </p:nvGrpSpPr>
          <p:grpSpPr>
            <a:xfrm>
              <a:off x="1785397" y="1974991"/>
              <a:ext cx="9562450" cy="323916"/>
              <a:chOff x="1908087" y="2027948"/>
              <a:chExt cx="9153614" cy="324000"/>
            </a:xfrm>
          </p:grpSpPr>
          <p:sp>
            <p:nvSpPr>
              <p:cNvPr id="20" name="矩形 19"/>
              <p:cNvSpPr/>
              <p:nvPr/>
            </p:nvSpPr>
            <p:spPr>
              <a:xfrm>
                <a:off x="1908087" y="2027948"/>
                <a:ext cx="9153614" cy="324000"/>
              </a:xfrm>
              <a:prstGeom prst="rect">
                <a:avLst/>
              </a:prstGeom>
              <a:solidFill>
                <a:srgbClr val="BDE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rgbClr val="1978A7"/>
                    </a:solidFill>
                    <a:latin typeface="微软雅黑" panose="020B0503020204020204" charset="-122"/>
                    <a:ea typeface="微软雅黑" panose="020B0503020204020204" charset="-122"/>
                  </a:rPr>
                  <a:t>成人高校</a:t>
                </a:r>
              </a:p>
            </p:txBody>
          </p:sp>
          <p:sp>
            <p:nvSpPr>
              <p:cNvPr id="21" name="文本框 20"/>
              <p:cNvSpPr txBox="1"/>
              <p:nvPr/>
            </p:nvSpPr>
            <p:spPr>
              <a:xfrm>
                <a:off x="3068541" y="2132477"/>
                <a:ext cx="7212326" cy="97266"/>
              </a:xfrm>
              <a:prstGeom prst="rect">
                <a:avLst/>
              </a:prstGeom>
              <a:noFill/>
            </p:spPr>
            <p:txBody>
              <a:bodyPr wrap="none" rtlCol="0">
                <a:spAutoFit/>
              </a:bodyPr>
              <a:lstStyle>
                <a:defPPr>
                  <a:defRPr lang="zh-CN"/>
                </a:defPPr>
                <a:lvl1pPr lvl="0">
                  <a:defRPr sz="1500" b="1">
                    <a:solidFill>
                      <a:schemeClr val="tx1">
                        <a:lumMod val="75000"/>
                        <a:lumOff val="25000"/>
                      </a:schemeClr>
                    </a:solidFill>
                    <a:latin typeface="华文楷体" panose="02010600040101010101" pitchFamily="2" charset="-122"/>
                    <a:ea typeface="华文楷体" panose="02010600040101010101" pitchFamily="2" charset="-122"/>
                  </a:defRPr>
                </a:lvl1pPr>
              </a:lstStyle>
              <a:p>
                <a:r>
                  <a:rPr lang="zh-CN" altLang="en-US" b="0" spc="-112" dirty="0">
                    <a:latin typeface="微软雅黑" panose="020B0503020204020204" charset="-122"/>
                    <a:ea typeface="微软雅黑" panose="020B0503020204020204" charset="-122"/>
                  </a:rPr>
                  <a:t>职工高校，农民高校，管理干部学院，教育学院，独立函授学院、开放大学，其他成人高校机构</a:t>
                </a:r>
              </a:p>
            </p:txBody>
          </p:sp>
        </p:grpSp>
      </p:grpSp>
      <p:grpSp>
        <p:nvGrpSpPr>
          <p:cNvPr id="37" name="组合 36">
            <a:extLst>
              <a:ext uri="{FF2B5EF4-FFF2-40B4-BE49-F238E27FC236}">
                <a16:creationId xmlns:a16="http://schemas.microsoft.com/office/drawing/2014/main" id="{E8D54BA1-EF48-4D2D-8E2B-EE2820A85D95}"/>
              </a:ext>
            </a:extLst>
          </p:cNvPr>
          <p:cNvGrpSpPr/>
          <p:nvPr/>
        </p:nvGrpSpPr>
        <p:grpSpPr>
          <a:xfrm>
            <a:off x="11642016" y="1108074"/>
            <a:ext cx="290983" cy="5118059"/>
            <a:chOff x="10724721" y="1268633"/>
            <a:chExt cx="1427458" cy="1462972"/>
          </a:xfrm>
        </p:grpSpPr>
        <p:sp>
          <p:nvSpPr>
            <p:cNvPr id="38" name="右大括号 37">
              <a:extLst>
                <a:ext uri="{FF2B5EF4-FFF2-40B4-BE49-F238E27FC236}">
                  <a16:creationId xmlns:a16="http://schemas.microsoft.com/office/drawing/2014/main" id="{99395361-5457-4F07-A289-8A9F58EAC5AF}"/>
                </a:ext>
              </a:extLst>
            </p:cNvPr>
            <p:cNvSpPr/>
            <p:nvPr/>
          </p:nvSpPr>
          <p:spPr>
            <a:xfrm>
              <a:off x="11146583" y="1268633"/>
              <a:ext cx="158750" cy="1462972"/>
            </a:xfrm>
            <a:prstGeom prst="rightBrace">
              <a:avLst>
                <a:gd name="adj1" fmla="val 36798"/>
                <a:gd name="adj2" fmla="val 50000"/>
              </a:avLst>
            </a:prstGeom>
            <a:ln w="158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n-ea"/>
              </a:endParaRPr>
            </a:p>
          </p:txBody>
        </p:sp>
        <p:sp>
          <p:nvSpPr>
            <p:cNvPr id="39" name="文本框 38">
              <a:extLst>
                <a:ext uri="{FF2B5EF4-FFF2-40B4-BE49-F238E27FC236}">
                  <a16:creationId xmlns:a16="http://schemas.microsoft.com/office/drawing/2014/main" id="{48BE9500-E2E5-4E54-AF7F-A087A10193EE}"/>
                </a:ext>
              </a:extLst>
            </p:cNvPr>
            <p:cNvSpPr txBox="1"/>
            <p:nvPr/>
          </p:nvSpPr>
          <p:spPr>
            <a:xfrm>
              <a:off x="10724721" y="1999604"/>
              <a:ext cx="1427458" cy="344070"/>
            </a:xfrm>
            <a:prstGeom prst="rect">
              <a:avLst/>
            </a:prstGeom>
            <a:noFill/>
            <a:ln>
              <a:noFill/>
            </a:ln>
          </p:spPr>
          <p:txBody>
            <a:bodyPr wrap="none" rtlCol="0">
              <a:spAutoFit/>
            </a:bodyPr>
            <a:lstStyle/>
            <a:p>
              <a:r>
                <a:rPr lang="en-US" altLang="zh-CN" b="1" dirty="0">
                  <a:solidFill>
                    <a:srgbClr val="FF0000"/>
                  </a:solidFill>
                  <a:latin typeface="+mn-ea"/>
                </a:rPr>
                <a:t>16</a:t>
              </a:r>
              <a:r>
                <a:rPr lang="zh-CN" altLang="en-US" b="1" dirty="0">
                  <a:solidFill>
                    <a:srgbClr val="FF0000"/>
                  </a:solidFill>
                  <a:latin typeface="+mn-ea"/>
                </a:rPr>
                <a:t>类</a:t>
              </a:r>
            </a:p>
          </p:txBody>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701675" y="524510"/>
            <a:ext cx="11304905" cy="430887"/>
          </a:xfrm>
          <a:prstGeom prst="rect">
            <a:avLst/>
          </a:prstGeom>
          <a:noFill/>
        </p:spPr>
        <p:txBody>
          <a:bodyPr vert="horz" wrap="square" rtlCol="0">
            <a:spAutoFit/>
          </a:bodyPr>
          <a:lstStyle/>
          <a:p>
            <a:r>
              <a:rPr lang="zh-CN" altLang="en-US" sz="2200" b="1" dirty="0">
                <a:solidFill>
                  <a:schemeClr val="tx2"/>
                </a:solidFill>
                <a:latin typeface="+mj-ea"/>
                <a:ea typeface="+mj-ea"/>
                <a:cs typeface="+mj-ea"/>
                <a:sym typeface="+mn-ea"/>
              </a:rPr>
              <a:t>教基</a:t>
            </a:r>
            <a:r>
              <a:rPr lang="en-US" altLang="zh-CN" sz="2200" b="1" dirty="0">
                <a:solidFill>
                  <a:schemeClr val="tx2"/>
                </a:solidFill>
                <a:latin typeface="+mj-ea"/>
                <a:ea typeface="+mj-ea"/>
                <a:cs typeface="+mj-ea"/>
                <a:sym typeface="+mn-ea"/>
              </a:rPr>
              <a:t>4257 </a:t>
            </a:r>
            <a:r>
              <a:rPr lang="zh-CN" altLang="en-US" sz="2200" b="1" dirty="0">
                <a:solidFill>
                  <a:schemeClr val="tx2"/>
                </a:solidFill>
                <a:latin typeface="+mj-ea"/>
                <a:ea typeface="+mj-ea"/>
                <a:cs typeface="+mj-ea"/>
                <a:sym typeface="+mn-ea"/>
              </a:rPr>
              <a:t>、</a:t>
            </a:r>
            <a:r>
              <a:rPr lang="en-US" altLang="zh-CN" sz="2200" b="1" dirty="0">
                <a:solidFill>
                  <a:schemeClr val="tx2"/>
                </a:solidFill>
                <a:latin typeface="+mj-ea"/>
                <a:ea typeface="+mj-ea"/>
                <a:cs typeface="+mj-ea"/>
                <a:sym typeface="+mn-ea"/>
              </a:rPr>
              <a:t>4358 </a:t>
            </a:r>
            <a:r>
              <a:rPr lang="zh-CN" altLang="en-US" sz="2200" b="1" dirty="0">
                <a:solidFill>
                  <a:schemeClr val="tx2"/>
                </a:solidFill>
                <a:latin typeface="+mj-ea"/>
                <a:ea typeface="+mj-ea"/>
                <a:cs typeface="+mj-ea"/>
                <a:sym typeface="+mn-ea"/>
              </a:rPr>
              <a:t>职业、高等教育学校专任教师教学领域</a:t>
            </a:r>
            <a:r>
              <a:rPr lang="zh-CN" altLang="en-US" sz="2200" b="1" dirty="0">
                <a:solidFill>
                  <a:srgbClr val="044AFA"/>
                </a:solidFill>
                <a:latin typeface="+mj-ea"/>
                <a:ea typeface="+mj-ea"/>
                <a:cs typeface="+mj-ea"/>
                <a:sym typeface="+mn-ea"/>
              </a:rPr>
              <a:t>所属大类、学科门类</a:t>
            </a:r>
            <a:r>
              <a:rPr lang="zh-CN" altLang="en-US" sz="2200" b="1" dirty="0">
                <a:solidFill>
                  <a:schemeClr val="tx2"/>
                </a:solidFill>
                <a:latin typeface="+mj-ea"/>
                <a:ea typeface="+mj-ea"/>
                <a:cs typeface="+mj-ea"/>
                <a:sym typeface="+mn-ea"/>
              </a:rPr>
              <a:t>情况</a:t>
            </a:r>
          </a:p>
        </p:txBody>
      </p:sp>
      <p:pic>
        <p:nvPicPr>
          <p:cNvPr id="2" name="图片 1"/>
          <p:cNvPicPr>
            <a:picLocks noChangeAspect="1"/>
          </p:cNvPicPr>
          <p:nvPr/>
        </p:nvPicPr>
        <p:blipFill>
          <a:blip r:embed="rId4"/>
          <a:stretch>
            <a:fillRect/>
          </a:stretch>
        </p:blipFill>
        <p:spPr>
          <a:xfrm>
            <a:off x="448945" y="1317625"/>
            <a:ext cx="5031141" cy="5448200"/>
          </a:xfrm>
          <a:prstGeom prst="rect">
            <a:avLst/>
          </a:prstGeom>
          <a:ln>
            <a:solidFill>
              <a:srgbClr val="44546A"/>
            </a:solidFill>
          </a:ln>
          <a:effectLst>
            <a:outerShdw blurRad="50800" dist="38100" dir="2700000" algn="tl" rotWithShape="0">
              <a:prstClr val="black">
                <a:alpha val="40000"/>
              </a:prstClr>
            </a:outerShdw>
          </a:effectLst>
        </p:spPr>
      </p:pic>
      <p:pic>
        <p:nvPicPr>
          <p:cNvPr id="6" name="图片 5"/>
          <p:cNvPicPr>
            <a:picLocks noChangeAspect="1"/>
          </p:cNvPicPr>
          <p:nvPr/>
        </p:nvPicPr>
        <p:blipFill>
          <a:blip r:embed="rId5"/>
          <a:stretch>
            <a:fillRect/>
          </a:stretch>
        </p:blipFill>
        <p:spPr>
          <a:xfrm>
            <a:off x="5761773" y="1758954"/>
            <a:ext cx="5876592" cy="4771982"/>
          </a:xfrm>
          <a:prstGeom prst="rect">
            <a:avLst/>
          </a:prstGeom>
          <a:ln>
            <a:solidFill>
              <a:srgbClr val="44546A"/>
            </a:solidFill>
          </a:ln>
          <a:effectLst>
            <a:outerShdw blurRad="50800" dist="38100" dir="2700000" algn="tl" rotWithShape="0">
              <a:prstClr val="black">
                <a:alpha val="40000"/>
              </a:prstClr>
            </a:outerShdw>
          </a:effectLst>
        </p:spPr>
      </p:pic>
      <p:sp>
        <p:nvSpPr>
          <p:cNvPr id="5" name="圆角矩形 4"/>
          <p:cNvSpPr/>
          <p:nvPr/>
        </p:nvSpPr>
        <p:spPr>
          <a:xfrm>
            <a:off x="3577590" y="3023235"/>
            <a:ext cx="8077835" cy="1016000"/>
          </a:xfrm>
          <a:prstGeom prst="roundRect">
            <a:avLst>
              <a:gd name="adj" fmla="val 107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a:solidFill>
                  <a:srgbClr val="44546A"/>
                </a:solidFill>
                <a:latin typeface="+mj-ea"/>
                <a:ea typeface="+mj-ea"/>
                <a:sym typeface="+mn-ea"/>
              </a:rPr>
              <a:t>按照专任教师从事教学工作所属领域分大类（学科门类）进行填报。对于跨大类（学科门类）专业的任课教师，根据其工作量选择一个大类（学科门类）填报，不得重复填报。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4360 </a:t>
            </a:r>
            <a:r>
              <a:rPr lang="zh-CN" altLang="en-US" sz="2400" b="1" dirty="0">
                <a:solidFill>
                  <a:schemeClr val="tx2"/>
                </a:solidFill>
                <a:latin typeface="+mj-ea"/>
                <a:ea typeface="+mj-ea"/>
                <a:cs typeface="+mj-ea"/>
                <a:sym typeface="+mn-ea"/>
              </a:rPr>
              <a:t>职业教育、高等学校教师</a:t>
            </a:r>
            <a:r>
              <a:rPr lang="zh-CN" altLang="en-US" sz="2400" b="1" dirty="0">
                <a:solidFill>
                  <a:srgbClr val="044AFA"/>
                </a:solidFill>
                <a:latin typeface="+mj-ea"/>
                <a:ea typeface="+mj-ea"/>
                <a:cs typeface="+mj-ea"/>
                <a:sym typeface="+mn-ea"/>
              </a:rPr>
              <a:t>分学历</a:t>
            </a:r>
            <a:r>
              <a:rPr lang="zh-CN" altLang="en-US" sz="2400" b="1" dirty="0">
                <a:solidFill>
                  <a:schemeClr val="tx2"/>
                </a:solidFill>
                <a:latin typeface="+mj-ea"/>
                <a:ea typeface="+mj-ea"/>
                <a:cs typeface="+mj-ea"/>
                <a:sym typeface="+mn-ea"/>
              </a:rPr>
              <a:t>情况</a:t>
            </a:r>
          </a:p>
        </p:txBody>
      </p:sp>
      <p:pic>
        <p:nvPicPr>
          <p:cNvPr id="6" name="图片 5"/>
          <p:cNvPicPr>
            <a:picLocks noChangeAspect="1"/>
          </p:cNvPicPr>
          <p:nvPr/>
        </p:nvPicPr>
        <p:blipFill>
          <a:blip r:embed="rId4"/>
          <a:stretch>
            <a:fillRect/>
          </a:stretch>
        </p:blipFill>
        <p:spPr>
          <a:xfrm>
            <a:off x="6645910" y="1317625"/>
            <a:ext cx="4552315" cy="5097145"/>
          </a:xfrm>
          <a:prstGeom prst="rect">
            <a:avLst/>
          </a:prstGeom>
          <a:ln>
            <a:solidFill>
              <a:srgbClr val="44546A"/>
            </a:solidFill>
          </a:ln>
          <a:effectLst>
            <a:outerShdw blurRad="50800" dist="38100" dir="2700000" algn="tl" rotWithShape="0">
              <a:prstClr val="black">
                <a:alpha val="40000"/>
              </a:prstClr>
            </a:outerShdw>
          </a:effectLst>
        </p:spPr>
      </p:pic>
      <p:sp>
        <p:nvSpPr>
          <p:cNvPr id="3" name="圆角矩形 2"/>
          <p:cNvSpPr/>
          <p:nvPr/>
        </p:nvSpPr>
        <p:spPr>
          <a:xfrm>
            <a:off x="751205" y="4665980"/>
            <a:ext cx="7395210" cy="511175"/>
          </a:xfrm>
          <a:prstGeom prst="roundRect">
            <a:avLst>
              <a:gd name="adj" fmla="val 107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solidFill>
                  <a:srgbClr val="44546A"/>
                </a:solidFill>
                <a:latin typeface="+mj-ea"/>
                <a:ea typeface="+mj-ea"/>
                <a:sym typeface="+mn-ea"/>
              </a:rPr>
              <a:t>按照教师所获得的最高学历、学位填报。</a:t>
            </a:r>
          </a:p>
        </p:txBody>
      </p:sp>
      <p:sp>
        <p:nvSpPr>
          <p:cNvPr id="5" name="圆角矩形 4"/>
          <p:cNvSpPr/>
          <p:nvPr/>
        </p:nvSpPr>
        <p:spPr>
          <a:xfrm>
            <a:off x="751205" y="5257800"/>
            <a:ext cx="7394575" cy="1146175"/>
          </a:xfrm>
          <a:prstGeom prst="roundRect">
            <a:avLst>
              <a:gd name="adj" fmla="val 107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校外教师两年以上</a:t>
            </a:r>
            <a:r>
              <a:rPr lang="zh-CN" altLang="en-US" dirty="0">
                <a:solidFill>
                  <a:srgbClr val="44546A"/>
                </a:solidFill>
                <a:latin typeface="+mj-ea"/>
                <a:ea typeface="+mj-ea"/>
                <a:sym typeface="+mn-ea"/>
              </a:rPr>
              <a:t>是指学校按照聘用流程，聘请的外校或外单位具有《教师资格条例》规定的教师资格，或取得外国人来华工作许可和工作类居留证件，聘期在两年以上或已在本校工作两年以上，从事教学工作的人员。包括具有教师资格的银龄教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5" grpId="0" bldLvl="0" animBg="1"/>
      <p:bldP spid="5"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5" name="图片 4" descr="upload_post_object_v2_3266762901"/>
          <p:cNvPicPr>
            <a:picLocks noChangeAspect="1"/>
          </p:cNvPicPr>
          <p:nvPr/>
        </p:nvPicPr>
        <p:blipFill>
          <a:blip r:embed="rId4"/>
          <a:stretch>
            <a:fillRect/>
          </a:stretch>
        </p:blipFill>
        <p:spPr>
          <a:xfrm>
            <a:off x="462794" y="1317656"/>
            <a:ext cx="6132947" cy="5229145"/>
          </a:xfrm>
          <a:prstGeom prst="rect">
            <a:avLst/>
          </a:prstGeom>
        </p:spPr>
      </p:pic>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4261 </a:t>
            </a:r>
            <a:r>
              <a:rPr lang="zh-CN" altLang="en-US" sz="2400" b="1" dirty="0">
                <a:solidFill>
                  <a:schemeClr val="tx2"/>
                </a:solidFill>
                <a:latin typeface="+mj-ea"/>
                <a:ea typeface="+mj-ea"/>
                <a:cs typeface="+mj-ea"/>
                <a:sym typeface="+mn-ea"/>
              </a:rPr>
              <a:t>职业教育学校教师</a:t>
            </a:r>
            <a:r>
              <a:rPr lang="zh-CN" altLang="en-US" sz="2400" b="1" dirty="0">
                <a:solidFill>
                  <a:srgbClr val="044AFA"/>
                </a:solidFill>
                <a:latin typeface="+mj-ea"/>
                <a:ea typeface="+mj-ea"/>
                <a:cs typeface="+mj-ea"/>
                <a:sym typeface="+mn-ea"/>
              </a:rPr>
              <a:t>授课分类</a:t>
            </a:r>
            <a:r>
              <a:rPr lang="zh-CN" altLang="en-US" sz="2400" b="1" dirty="0">
                <a:solidFill>
                  <a:schemeClr val="tx2"/>
                </a:solidFill>
                <a:latin typeface="+mj-ea"/>
                <a:ea typeface="+mj-ea"/>
                <a:cs typeface="+mj-ea"/>
                <a:sym typeface="+mn-ea"/>
              </a:rPr>
              <a:t>情况</a:t>
            </a:r>
          </a:p>
        </p:txBody>
      </p:sp>
      <p:sp>
        <p:nvSpPr>
          <p:cNvPr id="14" name="圆角矩形 13"/>
          <p:cNvSpPr/>
          <p:nvPr/>
        </p:nvSpPr>
        <p:spPr>
          <a:xfrm>
            <a:off x="2926080" y="3343910"/>
            <a:ext cx="8546465" cy="3202940"/>
          </a:xfrm>
          <a:prstGeom prst="roundRect">
            <a:avLst>
              <a:gd name="adj" fmla="val 4783"/>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fontAlgn="auto">
              <a:spcBef>
                <a:spcPts val="1200"/>
              </a:spcBef>
            </a:pPr>
            <a:r>
              <a:rPr lang="zh-CN" altLang="en-US">
                <a:solidFill>
                  <a:srgbClr val="44546A"/>
                </a:solidFill>
                <a:latin typeface="+mj-ea"/>
                <a:ea typeface="+mj-ea"/>
                <a:sym typeface="+mn-ea"/>
              </a:rPr>
              <a:t>根据</a:t>
            </a:r>
            <a:r>
              <a:rPr lang="zh-CN" altLang="en-US">
                <a:solidFill>
                  <a:srgbClr val="044AFA"/>
                </a:solidFill>
                <a:latin typeface="华文新魏" panose="02010800040101010101" charset="-122"/>
                <a:ea typeface="华文新魏" panose="02010800040101010101" charset="-122"/>
                <a:sym typeface="+mn-ea"/>
                <a:hlinkClick r:id="rId5"/>
              </a:rPr>
              <a:t>《教育部关于职业院校专业人才培养方案制订与实施工作的指导意见》</a:t>
            </a:r>
            <a:r>
              <a:rPr lang="zh-CN" altLang="en-US">
                <a:solidFill>
                  <a:srgbClr val="44546A"/>
                </a:solidFill>
                <a:latin typeface="+mj-ea"/>
                <a:ea typeface="+mj-ea"/>
                <a:sym typeface="+mn-ea"/>
              </a:rPr>
              <a:t>，职业院校课程设置分为公共基础课程和专业（技能）课程两类。</a:t>
            </a:r>
          </a:p>
          <a:p>
            <a:pPr indent="0" algn="l" fontAlgn="auto">
              <a:spcBef>
                <a:spcPts val="1200"/>
              </a:spcBef>
            </a:pPr>
            <a:r>
              <a:rPr lang="zh-CN" altLang="en-US">
                <a:solidFill>
                  <a:srgbClr val="44546A"/>
                </a:solidFill>
                <a:latin typeface="+mj-ea"/>
                <a:ea typeface="+mj-ea"/>
                <a:sym typeface="+mn-ea"/>
              </a:rPr>
              <a:t>中等职业学校应当将思想政治、语文、历史、数学、外语（英语等）、信息技术、体育与健康、艺术等列为公共基础必修课程，并将物理、化学、中华优秀传统文化、职业素养等课程列为必修课或限定选修课。</a:t>
            </a:r>
          </a:p>
          <a:p>
            <a:pPr indent="0" algn="l" fontAlgn="auto">
              <a:spcBef>
                <a:spcPts val="1200"/>
              </a:spcBef>
            </a:pPr>
            <a:r>
              <a:rPr lang="zh-CN" altLang="en-US">
                <a:solidFill>
                  <a:srgbClr val="44546A"/>
                </a:solidFill>
                <a:latin typeface="+mj-ea"/>
                <a:ea typeface="+mj-ea"/>
                <a:sym typeface="+mn-ea"/>
              </a:rPr>
              <a:t>高等职业学校应当将思想政治理论课、体育、军事课、心理健康教育等课程列为公共基础必修课程，并将马克思主义理论类课程、党史国史、中华优秀传统文化、职业发展与就业指导、创新创业教育、信息技术、语文、数学、外语、健康教育、美育课程、职业素养等列为必修课或限定选修课。</a:t>
            </a:r>
          </a:p>
        </p:txBody>
      </p:sp>
      <p:sp>
        <p:nvSpPr>
          <p:cNvPr id="10" name="圆角矩形 9"/>
          <p:cNvSpPr/>
          <p:nvPr/>
        </p:nvSpPr>
        <p:spPr>
          <a:xfrm>
            <a:off x="4095750" y="4354195"/>
            <a:ext cx="7497445" cy="62039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根据学校教务部门按当年教学计划安排公共基础课、专业（技能）课程情况填报。</a:t>
            </a:r>
          </a:p>
        </p:txBody>
      </p:sp>
      <p:sp>
        <p:nvSpPr>
          <p:cNvPr id="11" name="线形标注 2(带边框和强调线) 10"/>
          <p:cNvSpPr/>
          <p:nvPr/>
        </p:nvSpPr>
        <p:spPr>
          <a:xfrm>
            <a:off x="4044950" y="3524250"/>
            <a:ext cx="7548245" cy="988695"/>
          </a:xfrm>
          <a:prstGeom prst="accentBorderCallout2">
            <a:avLst>
              <a:gd name="adj1" fmla="val 18750"/>
              <a:gd name="adj2" fmla="val -8333"/>
              <a:gd name="adj3" fmla="val 18760"/>
              <a:gd name="adj4" fmla="val -14463"/>
              <a:gd name="adj5" fmla="val -22864"/>
              <a:gd name="adj6" fmla="val -6385"/>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双师型：</a:t>
            </a:r>
            <a:r>
              <a:rPr lang="zh-CN" altLang="en-US">
                <a:solidFill>
                  <a:srgbClr val="44546A"/>
                </a:solidFill>
                <a:latin typeface="+mj-ea"/>
                <a:ea typeface="+mj-ea"/>
                <a:sym typeface="+mn-ea"/>
              </a:rPr>
              <a:t>经省级教育行政部门认定或备案，由学校按照聘任程序聘用的同时具有教师资格证书和国家职业技能等级证书（或职业资格证书或专业技术职务或五年企业实践时长6个月以上）的教师。</a:t>
            </a:r>
          </a:p>
        </p:txBody>
      </p:sp>
      <p:pic>
        <p:nvPicPr>
          <p:cNvPr id="2" name="图片 1"/>
          <p:cNvPicPr>
            <a:picLocks noChangeAspect="1"/>
          </p:cNvPicPr>
          <p:nvPr/>
        </p:nvPicPr>
        <p:blipFill>
          <a:blip r:embed="rId6"/>
          <a:stretch>
            <a:fillRect/>
          </a:stretch>
        </p:blipFill>
        <p:spPr>
          <a:xfrm>
            <a:off x="5487078" y="3909095"/>
            <a:ext cx="5699760" cy="2637790"/>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23" presetClass="entr" presetSubtype="16"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childTnLst>
                                </p:cTn>
                              </p:par>
                              <p:par>
                                <p:cTn id="21" presetID="1" presetClass="exit" presetSubtype="0" fill="hold" grpId="2" nodeType="withEffect">
                                  <p:stCondLst>
                                    <p:cond delay="0"/>
                                  </p:stCondLst>
                                  <p:childTnLst>
                                    <p:set>
                                      <p:cBhvr>
                                        <p:cTn id="22" dur="1" fill="hold">
                                          <p:stCondLst>
                                            <p:cond delay="0"/>
                                          </p:stCondLst>
                                        </p:cTn>
                                        <p:tgtEl>
                                          <p:spTgt spid="10"/>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2"/>
                                        </p:tgtEl>
                                        <p:attrNameLst>
                                          <p:attrName>style.visibility</p:attrName>
                                        </p:attrNameLst>
                                      </p:cBhvr>
                                      <p:to>
                                        <p:strVal val="hidden"/>
                                      </p:to>
                                    </p:set>
                                  </p:childTnLst>
                                </p:cTn>
                              </p:par>
                              <p:par>
                                <p:cTn id="25" presetID="1" presetClass="exit" presetSubtype="0" fill="hold" grpId="2" nodeType="withEffect">
                                  <p:stCondLst>
                                    <p:cond delay="0"/>
                                  </p:stCondLst>
                                  <p:childTnLst>
                                    <p:set>
                                      <p:cBhvr>
                                        <p:cTn id="26"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4" grpId="2" bldLvl="0" animBg="1"/>
      <p:bldP spid="10" grpId="0" bldLvl="0" animBg="1"/>
      <p:bldP spid="10" grpId="1" animBg="1"/>
      <p:bldP spid="10" grpId="2" bldLvl="0" animBg="1"/>
      <p:bldP spid="11" grpId="0" bldLvl="0" animBg="1"/>
      <p:bldP spid="11" grpId="1" animBg="1"/>
      <p:bldP spid="11" grpId="2"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5" name="图片 4" descr="upload_post_object_v2_3266762901"/>
          <p:cNvPicPr>
            <a:picLocks noChangeAspect="1"/>
          </p:cNvPicPr>
          <p:nvPr/>
        </p:nvPicPr>
        <p:blipFill>
          <a:blip r:embed="rId4"/>
          <a:stretch>
            <a:fillRect/>
          </a:stretch>
        </p:blipFill>
        <p:spPr>
          <a:xfrm>
            <a:off x="462794" y="1317656"/>
            <a:ext cx="6132947" cy="5229145"/>
          </a:xfrm>
          <a:prstGeom prst="rect">
            <a:avLst/>
          </a:prstGeom>
        </p:spPr>
      </p:pic>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4261 </a:t>
            </a:r>
            <a:r>
              <a:rPr lang="zh-CN" altLang="en-US" sz="2400" b="1" dirty="0">
                <a:solidFill>
                  <a:schemeClr val="tx2"/>
                </a:solidFill>
                <a:latin typeface="+mj-ea"/>
                <a:ea typeface="+mj-ea"/>
                <a:cs typeface="+mj-ea"/>
                <a:sym typeface="+mn-ea"/>
              </a:rPr>
              <a:t>职业教育学校教师</a:t>
            </a:r>
            <a:r>
              <a:rPr lang="zh-CN" altLang="en-US" sz="2400" b="1" dirty="0">
                <a:solidFill>
                  <a:srgbClr val="044AFA"/>
                </a:solidFill>
                <a:latin typeface="+mj-ea"/>
                <a:ea typeface="+mj-ea"/>
                <a:cs typeface="+mj-ea"/>
                <a:sym typeface="+mn-ea"/>
              </a:rPr>
              <a:t>授课分类</a:t>
            </a:r>
            <a:r>
              <a:rPr lang="zh-CN" altLang="en-US" sz="2400" b="1" dirty="0">
                <a:solidFill>
                  <a:schemeClr val="tx2"/>
                </a:solidFill>
                <a:latin typeface="+mj-ea"/>
                <a:ea typeface="+mj-ea"/>
                <a:cs typeface="+mj-ea"/>
                <a:sym typeface="+mn-ea"/>
              </a:rPr>
              <a:t>情况</a:t>
            </a:r>
          </a:p>
        </p:txBody>
      </p:sp>
      <p:sp>
        <p:nvSpPr>
          <p:cNvPr id="3" name="圆角矩形 2"/>
          <p:cNvSpPr/>
          <p:nvPr/>
        </p:nvSpPr>
        <p:spPr>
          <a:xfrm>
            <a:off x="3577590" y="3957320"/>
            <a:ext cx="8077835" cy="1016000"/>
          </a:xfrm>
          <a:prstGeom prst="roundRect">
            <a:avLst>
              <a:gd name="adj" fmla="val 107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a:solidFill>
                  <a:srgbClr val="44546A"/>
                </a:solidFill>
                <a:latin typeface="+mj-ea"/>
                <a:ea typeface="+mj-ea"/>
                <a:sym typeface="+mn-ea"/>
              </a:rPr>
              <a:t>Q</a:t>
            </a:r>
            <a:r>
              <a:rPr lang="zh-CN" altLang="en-US">
                <a:solidFill>
                  <a:srgbClr val="44546A"/>
                </a:solidFill>
                <a:latin typeface="+mj-ea"/>
                <a:ea typeface="+mj-ea"/>
                <a:sym typeface="+mn-ea"/>
              </a:rPr>
              <a:t>：张老师被省级教育行政部门认定为双师型教师，本学年被学校聘用在实验室工作（实验员）。填写报表时是否应视为双师型教师？</a:t>
            </a:r>
          </a:p>
        </p:txBody>
      </p:sp>
      <p:sp>
        <p:nvSpPr>
          <p:cNvPr id="6" name="圆角矩形 5"/>
          <p:cNvSpPr/>
          <p:nvPr/>
        </p:nvSpPr>
        <p:spPr>
          <a:xfrm>
            <a:off x="3577590" y="5100320"/>
            <a:ext cx="8077835" cy="1016000"/>
          </a:xfrm>
          <a:prstGeom prst="roundRect">
            <a:avLst>
              <a:gd name="adj" fmla="val 1070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solidFill>
                  <a:srgbClr val="44546A"/>
                </a:solidFill>
                <a:latin typeface="+mj-ea"/>
                <a:ea typeface="+mj-ea"/>
                <a:sym typeface="+mn-ea"/>
              </a:rPr>
              <a:t>Q</a:t>
            </a:r>
            <a:r>
              <a:rPr lang="zh-CN" altLang="en-US">
                <a:solidFill>
                  <a:srgbClr val="44546A"/>
                </a:solidFill>
                <a:latin typeface="+mj-ea"/>
                <a:ea typeface="+mj-ea"/>
                <a:sym typeface="+mn-ea"/>
              </a:rPr>
              <a:t>：</a:t>
            </a:r>
            <a:r>
              <a:rPr>
                <a:solidFill>
                  <a:srgbClr val="44546A"/>
                </a:solidFill>
                <a:latin typeface="+mj-ea"/>
                <a:ea typeface="+mj-ea"/>
                <a:sym typeface="+mn-ea"/>
              </a:rPr>
              <a:t>张老师被省级教育行政部门认定为双师型教师，但本学年没有担任专业（技能）课程教学工作，而是担任了思政课（公共基础课程）教学工作，填写教基4261《职业教育学校专任教师分年龄情况》时，</a:t>
            </a:r>
            <a:r>
              <a:rPr lang="zh-CN">
                <a:solidFill>
                  <a:srgbClr val="44546A"/>
                </a:solidFill>
                <a:latin typeface="+mj-ea"/>
                <a:ea typeface="+mj-ea"/>
                <a:sym typeface="+mn-ea"/>
              </a:rPr>
              <a:t>应如何填写？</a:t>
            </a:r>
            <a:endParaRPr>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6" grpId="0" bldLvl="0" animBg="1"/>
      <p:bldP spid="6" grpId="1"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4063 </a:t>
            </a:r>
            <a:r>
              <a:rPr lang="zh-CN" altLang="en-US" sz="2400" b="1" dirty="0">
                <a:solidFill>
                  <a:schemeClr val="tx2"/>
                </a:solidFill>
                <a:latin typeface="+mj-ea"/>
                <a:ea typeface="+mj-ea"/>
                <a:cs typeface="+mj-ea"/>
                <a:sym typeface="+mn-ea"/>
              </a:rPr>
              <a:t>教师变动情况表</a:t>
            </a:r>
          </a:p>
        </p:txBody>
      </p:sp>
      <p:pic>
        <p:nvPicPr>
          <p:cNvPr id="2" name="图片 1"/>
          <p:cNvPicPr>
            <a:picLocks noChangeAspect="1"/>
          </p:cNvPicPr>
          <p:nvPr/>
        </p:nvPicPr>
        <p:blipFill>
          <a:blip r:embed="rId4"/>
          <a:srcRect t="6205" b="38164"/>
          <a:stretch>
            <a:fillRect/>
          </a:stretch>
        </p:blipFill>
        <p:spPr>
          <a:xfrm>
            <a:off x="288290" y="1317625"/>
            <a:ext cx="6082030" cy="3888740"/>
          </a:xfrm>
          <a:prstGeom prst="rect">
            <a:avLst/>
          </a:prstGeom>
          <a:ln>
            <a:solidFill>
              <a:srgbClr val="44546A"/>
            </a:solidFill>
          </a:ln>
          <a:effectLst>
            <a:outerShdw blurRad="50800" dist="38100" dir="2700000" algn="tl" rotWithShape="0">
              <a:prstClr val="black">
                <a:alpha val="40000"/>
              </a:prstClr>
            </a:outerShdw>
          </a:effectLst>
        </p:spPr>
      </p:pic>
      <p:sp>
        <p:nvSpPr>
          <p:cNvPr id="11" name="线形标注 2(带边框和强调线) 10"/>
          <p:cNvSpPr/>
          <p:nvPr/>
        </p:nvSpPr>
        <p:spPr>
          <a:xfrm>
            <a:off x="4342846" y="3498533"/>
            <a:ext cx="7034530" cy="853440"/>
          </a:xfrm>
          <a:prstGeom prst="accentBorderCallout2">
            <a:avLst>
              <a:gd name="adj1" fmla="val 18750"/>
              <a:gd name="adj2" fmla="val -8333"/>
              <a:gd name="adj3" fmla="val 18760"/>
              <a:gd name="adj4" fmla="val -14463"/>
              <a:gd name="adj5" fmla="val -66665"/>
              <a:gd name="adj6" fmla="val -1622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rgbClr val="044AFA"/>
                </a:solidFill>
                <a:latin typeface="+mj-ea"/>
                <a:ea typeface="+mj-ea"/>
                <a:sym typeface="+mn-ea"/>
              </a:rPr>
              <a:t>招聘：</a:t>
            </a:r>
            <a:r>
              <a:rPr lang="zh-CN" altLang="en-US" dirty="0">
                <a:solidFill>
                  <a:srgbClr val="44546A"/>
                </a:solidFill>
                <a:latin typeface="+mj-ea"/>
                <a:ea typeface="+mj-ea"/>
                <a:sym typeface="+mn-ea"/>
              </a:rPr>
              <a:t>教育行政部门或学校按照公开招聘流程招收录用，并签订一年以上</a:t>
            </a:r>
            <a:r>
              <a:rPr lang="zh-CN" altLang="en-US" dirty="0">
                <a:solidFill>
                  <a:srgbClr val="44546A"/>
                </a:solidFill>
                <a:highlight>
                  <a:srgbClr val="FFFF00"/>
                </a:highlight>
                <a:latin typeface="+mj-ea"/>
                <a:ea typeface="+mj-ea"/>
                <a:sym typeface="+mn-ea"/>
              </a:rPr>
              <a:t>劳动合同</a:t>
            </a:r>
            <a:r>
              <a:rPr lang="zh-CN" altLang="en-US" dirty="0">
                <a:solidFill>
                  <a:srgbClr val="44546A"/>
                </a:solidFill>
                <a:latin typeface="+mj-ea"/>
                <a:ea typeface="+mj-ea"/>
                <a:sym typeface="+mn-ea"/>
              </a:rPr>
              <a:t>的专任教师。</a:t>
            </a:r>
          </a:p>
        </p:txBody>
      </p:sp>
      <p:sp>
        <p:nvSpPr>
          <p:cNvPr id="3" name="线形标注 2(带边框和强调线) 2"/>
          <p:cNvSpPr/>
          <p:nvPr/>
        </p:nvSpPr>
        <p:spPr>
          <a:xfrm>
            <a:off x="4342846" y="4056707"/>
            <a:ext cx="7034530" cy="693420"/>
          </a:xfrm>
          <a:prstGeom prst="accentBorderCallout2">
            <a:avLst>
              <a:gd name="adj1" fmla="val 18750"/>
              <a:gd name="adj2" fmla="val -8333"/>
              <a:gd name="adj3" fmla="val -43864"/>
              <a:gd name="adj4" fmla="val -5018"/>
              <a:gd name="adj5" fmla="val -98351"/>
              <a:gd name="adj6" fmla="val 93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调入：</a:t>
            </a:r>
            <a:r>
              <a:rPr lang="zh-CN" altLang="en-US">
                <a:solidFill>
                  <a:srgbClr val="44546A"/>
                </a:solidFill>
                <a:latin typeface="+mj-ea"/>
                <a:ea typeface="+mj-ea"/>
                <a:sym typeface="+mn-ea"/>
              </a:rPr>
              <a:t>外校或外单位具有教师资格的人员通过调入流程到本校专任教师岗位。</a:t>
            </a:r>
          </a:p>
        </p:txBody>
      </p:sp>
      <p:pic>
        <p:nvPicPr>
          <p:cNvPr id="7" name="图片 6"/>
          <p:cNvPicPr>
            <a:picLocks noChangeAspect="1"/>
          </p:cNvPicPr>
          <p:nvPr/>
        </p:nvPicPr>
        <p:blipFill>
          <a:blip r:embed="rId4"/>
          <a:srcRect t="82100"/>
          <a:stretch>
            <a:fillRect/>
          </a:stretch>
        </p:blipFill>
        <p:spPr>
          <a:xfrm>
            <a:off x="296545" y="4953000"/>
            <a:ext cx="6073775" cy="1249680"/>
          </a:xfrm>
          <a:prstGeom prst="rect">
            <a:avLst/>
          </a:prstGeom>
          <a:ln>
            <a:solidFill>
              <a:srgbClr val="44546A"/>
            </a:solidFill>
          </a:ln>
          <a:effectLst>
            <a:outerShdw blurRad="50800" dist="38100" dir="2700000" algn="tl" rotWithShape="0">
              <a:prstClr val="black">
                <a:alpha val="40000"/>
              </a:prstClr>
            </a:outerShdw>
          </a:effectLst>
        </p:spPr>
      </p:pic>
      <p:sp>
        <p:nvSpPr>
          <p:cNvPr id="5" name="线形标注 2(带边框和强调线) 4"/>
          <p:cNvSpPr/>
          <p:nvPr/>
        </p:nvSpPr>
        <p:spPr>
          <a:xfrm>
            <a:off x="4343400" y="4348480"/>
            <a:ext cx="7034530" cy="1083310"/>
          </a:xfrm>
          <a:prstGeom prst="accentBorderCallout2">
            <a:avLst>
              <a:gd name="adj1" fmla="val 13305"/>
              <a:gd name="adj2" fmla="val -4359"/>
              <a:gd name="adj3" fmla="val 42555"/>
              <a:gd name="adj4" fmla="val -6932"/>
              <a:gd name="adj5" fmla="val 105041"/>
              <a:gd name="adj6" fmla="val -806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校内变动：</a:t>
            </a:r>
            <a:r>
              <a:rPr lang="zh-CN" altLang="en-US">
                <a:solidFill>
                  <a:srgbClr val="44546A"/>
                </a:solidFill>
                <a:latin typeface="+mj-ea"/>
                <a:ea typeface="+mj-ea"/>
                <a:sym typeface="+mn-ea"/>
              </a:rPr>
              <a:t>校内具有教师资格的非专任教师调整为专任教师；减少教师中“校内变动”是指校内专任教师调整为非专任教师。还包括同一所学校内不同学段之间专任教师的调整。</a:t>
            </a:r>
          </a:p>
        </p:txBody>
      </p:sp>
      <p:sp>
        <p:nvSpPr>
          <p:cNvPr id="6" name="圆角矩形 5"/>
          <p:cNvSpPr/>
          <p:nvPr/>
        </p:nvSpPr>
        <p:spPr>
          <a:xfrm>
            <a:off x="4343400" y="4783455"/>
            <a:ext cx="7034530" cy="1120140"/>
          </a:xfrm>
          <a:prstGeom prst="roundRect">
            <a:avLst>
              <a:gd name="adj" fmla="val 1057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b="1">
                <a:solidFill>
                  <a:srgbClr val="44546A"/>
                </a:solidFill>
                <a:latin typeface="+mj-ea"/>
                <a:ea typeface="+mj-ea"/>
                <a:sym typeface="+mn-ea"/>
              </a:rPr>
              <a:t>Q</a:t>
            </a:r>
            <a:r>
              <a:rPr lang="zh-CN" altLang="en-US" b="1">
                <a:solidFill>
                  <a:srgbClr val="44546A"/>
                </a:solidFill>
                <a:latin typeface="+mj-ea"/>
                <a:ea typeface="+mj-ea"/>
                <a:sym typeface="+mn-ea"/>
              </a:rPr>
              <a:t>：</a:t>
            </a:r>
            <a:r>
              <a:rPr lang="zh-CN" altLang="en-US">
                <a:solidFill>
                  <a:srgbClr val="44546A"/>
                </a:solidFill>
                <a:latin typeface="+mj-ea"/>
                <a:ea typeface="+mj-ea"/>
                <a:sym typeface="+mn-ea"/>
              </a:rPr>
              <a:t>某中等职业学校既有附设小学班，又有独立设置的附属初级中学。今年学校分别从附设小学班和独立设置的附属初级中学中调整一名教师到中等职业学校任教，如何填写？</a:t>
            </a:r>
          </a:p>
        </p:txBody>
      </p:sp>
      <p:grpSp>
        <p:nvGrpSpPr>
          <p:cNvPr id="9" name="组合 8"/>
          <p:cNvGrpSpPr/>
          <p:nvPr/>
        </p:nvGrpSpPr>
        <p:grpSpPr>
          <a:xfrm>
            <a:off x="4343123" y="3600133"/>
            <a:ext cx="7034530" cy="1102360"/>
            <a:chOff x="6840" y="5559"/>
            <a:chExt cx="11078" cy="1736"/>
          </a:xfrm>
        </p:grpSpPr>
        <p:pic>
          <p:nvPicPr>
            <p:cNvPr id="15" name="图片 14" descr="问号"/>
            <p:cNvPicPr>
              <a:picLocks noChangeAspect="1"/>
            </p:cNvPicPr>
            <p:nvPr/>
          </p:nvPicPr>
          <p:blipFill>
            <a:blip r:embed="rId5" cstate="print"/>
            <a:stretch>
              <a:fillRect/>
            </a:stretch>
          </p:blipFill>
          <p:spPr>
            <a:xfrm>
              <a:off x="16999" y="5559"/>
              <a:ext cx="919" cy="919"/>
            </a:xfrm>
            <a:prstGeom prst="rect">
              <a:avLst/>
            </a:prstGeom>
          </p:spPr>
        </p:pic>
        <p:sp>
          <p:nvSpPr>
            <p:cNvPr id="8" name="圆角矩形 7"/>
            <p:cNvSpPr/>
            <p:nvPr/>
          </p:nvSpPr>
          <p:spPr>
            <a:xfrm>
              <a:off x="6840" y="6497"/>
              <a:ext cx="11078" cy="799"/>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如专任教师兼任多个学段教学工作，如何选择学段填报？</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11" grpId="2" bldLvl="0" animBg="1"/>
      <p:bldP spid="3" grpId="0" bldLvl="0" animBg="1"/>
      <p:bldP spid="3" grpId="1" animBg="1"/>
      <p:bldP spid="3" grpId="2" bldLvl="0" animBg="1"/>
      <p:bldP spid="5" grpId="0" bldLvl="0" animBg="1"/>
      <p:bldP spid="5" grpId="1" animBg="1"/>
      <p:bldP spid="5" grpId="2" bldLvl="0" animBg="1"/>
      <p:bldP spid="6" grpId="0" bldLvl="0" animBg="1"/>
      <p:bldP spid="6" grpId="1"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4064 </a:t>
            </a:r>
            <a:r>
              <a:rPr lang="zh-CN" altLang="en-US" sz="2400" b="1" dirty="0">
                <a:solidFill>
                  <a:schemeClr val="tx2"/>
                </a:solidFill>
                <a:latin typeface="+mj-ea"/>
                <a:ea typeface="+mj-ea"/>
                <a:cs typeface="+mj-ea"/>
                <a:sym typeface="+mn-ea"/>
              </a:rPr>
              <a:t>心理咨询工作人员（心理健康教育教师）情况</a:t>
            </a:r>
          </a:p>
        </p:txBody>
      </p:sp>
      <p:pic>
        <p:nvPicPr>
          <p:cNvPr id="6" name="图片 5"/>
          <p:cNvPicPr>
            <a:picLocks noChangeAspect="1"/>
          </p:cNvPicPr>
          <p:nvPr/>
        </p:nvPicPr>
        <p:blipFill>
          <a:blip r:embed="rId4"/>
          <a:srcRect t="5658"/>
          <a:stretch>
            <a:fillRect/>
          </a:stretch>
        </p:blipFill>
        <p:spPr>
          <a:xfrm>
            <a:off x="224155" y="1250950"/>
            <a:ext cx="5931535" cy="5341620"/>
          </a:xfrm>
          <a:prstGeom prst="rect">
            <a:avLst/>
          </a:prstGeom>
          <a:ln>
            <a:solidFill>
              <a:srgbClr val="44546A"/>
            </a:solidFill>
          </a:ln>
          <a:effectLst>
            <a:outerShdw blurRad="50800" dist="38100" dir="2700000" algn="tl" rotWithShape="0">
              <a:prstClr val="black">
                <a:alpha val="40000"/>
              </a:prstClr>
            </a:outerShdw>
          </a:effectLst>
        </p:spPr>
      </p:pic>
      <p:sp>
        <p:nvSpPr>
          <p:cNvPr id="11" name="线形标注 2(带边框和强调线) 10"/>
          <p:cNvSpPr/>
          <p:nvPr/>
        </p:nvSpPr>
        <p:spPr>
          <a:xfrm>
            <a:off x="6020435" y="1448435"/>
            <a:ext cx="5864860" cy="731520"/>
          </a:xfrm>
          <a:prstGeom prst="accentBorderCallout2">
            <a:avLst>
              <a:gd name="adj1" fmla="val 18750"/>
              <a:gd name="adj2" fmla="val -8333"/>
              <a:gd name="adj3" fmla="val 18760"/>
              <a:gd name="adj4" fmla="val -14463"/>
              <a:gd name="adj5" fmla="val -68576"/>
              <a:gd name="adj6" fmla="val -42659"/>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rgbClr val="044AFA"/>
                </a:solidFill>
                <a:latin typeface="+mj-ea"/>
                <a:ea typeface="+mj-ea"/>
                <a:sym typeface="+mn-ea"/>
              </a:rPr>
              <a:t>心理咨询工作人员：</a:t>
            </a:r>
            <a:r>
              <a:rPr lang="zh-CN" altLang="en-US" dirty="0">
                <a:solidFill>
                  <a:srgbClr val="44546A"/>
                </a:solidFill>
                <a:latin typeface="+mj-ea"/>
                <a:ea typeface="+mj-ea"/>
                <a:sym typeface="+mn-ea"/>
              </a:rPr>
              <a:t>在高等教育学校心理健康教育机构专职从事学生心理咨询工作的人员。</a:t>
            </a:r>
          </a:p>
        </p:txBody>
      </p:sp>
      <p:sp>
        <p:nvSpPr>
          <p:cNvPr id="3" name="线形标注 2(带边框和强调线) 2"/>
          <p:cNvSpPr/>
          <p:nvPr/>
        </p:nvSpPr>
        <p:spPr>
          <a:xfrm>
            <a:off x="6020435" y="2310765"/>
            <a:ext cx="5864860" cy="731520"/>
          </a:xfrm>
          <a:prstGeom prst="accentBorderCallout2">
            <a:avLst>
              <a:gd name="adj1" fmla="val 18750"/>
              <a:gd name="adj2" fmla="val -8333"/>
              <a:gd name="adj3" fmla="val 18760"/>
              <a:gd name="adj4" fmla="val -14463"/>
              <a:gd name="adj5" fmla="val -184461"/>
              <a:gd name="adj6" fmla="val 146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rgbClr val="044AFA"/>
                </a:solidFill>
                <a:latin typeface="+mj-ea"/>
                <a:ea typeface="+mj-ea"/>
                <a:sym typeface="+mn-ea"/>
              </a:rPr>
              <a:t>心理健康教育教师：</a:t>
            </a:r>
            <a:r>
              <a:rPr lang="zh-CN" altLang="en-US" dirty="0">
                <a:solidFill>
                  <a:srgbClr val="44546A"/>
                </a:solidFill>
                <a:latin typeface="+mj-ea"/>
                <a:ea typeface="+mj-ea"/>
                <a:sym typeface="+mn-ea"/>
              </a:rPr>
              <a:t>在中小学心理健康教育机构专职从事学生心理咨询或从事心理健康教育的人员。</a:t>
            </a:r>
          </a:p>
        </p:txBody>
      </p:sp>
      <p:sp>
        <p:nvSpPr>
          <p:cNvPr id="5" name="线形标注 2(带边框和强调线) 4"/>
          <p:cNvSpPr/>
          <p:nvPr/>
        </p:nvSpPr>
        <p:spPr>
          <a:xfrm>
            <a:off x="6020435" y="3173095"/>
            <a:ext cx="5864860" cy="934720"/>
          </a:xfrm>
          <a:prstGeom prst="accentBorderCallout2">
            <a:avLst>
              <a:gd name="adj1" fmla="val 18750"/>
              <a:gd name="adj2" fmla="val -8333"/>
              <a:gd name="adj3" fmla="val 18760"/>
              <a:gd name="adj4" fmla="val -14463"/>
              <a:gd name="adj5" fmla="val -35258"/>
              <a:gd name="adj6" fmla="val -1705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dirty="0">
                <a:solidFill>
                  <a:srgbClr val="044AFA"/>
                </a:solidFill>
                <a:latin typeface="+mj-ea"/>
                <a:ea typeface="+mj-ea"/>
                <a:sym typeface="+mn-ea"/>
              </a:rPr>
              <a:t>接受过专业教育：</a:t>
            </a:r>
            <a:r>
              <a:rPr lang="zh-CN" altLang="en-US" dirty="0">
                <a:solidFill>
                  <a:srgbClr val="44546A"/>
                </a:solidFill>
                <a:latin typeface="+mj-ea"/>
                <a:ea typeface="+mj-ea"/>
                <a:sym typeface="+mn-ea"/>
              </a:rPr>
              <a:t>心理学专业毕业或者具有心理咨询师职业资格或者接受过心理学专业培训的心理咨询工作人员。</a:t>
            </a:r>
          </a:p>
        </p:txBody>
      </p:sp>
      <p:sp>
        <p:nvSpPr>
          <p:cNvPr id="7" name="线形标注 2(带边框和强调线) 6"/>
          <p:cNvSpPr/>
          <p:nvPr/>
        </p:nvSpPr>
        <p:spPr>
          <a:xfrm>
            <a:off x="6020435" y="4243705"/>
            <a:ext cx="5864860" cy="405765"/>
          </a:xfrm>
          <a:prstGeom prst="accentBorderCallout2">
            <a:avLst>
              <a:gd name="adj1" fmla="val 18750"/>
              <a:gd name="adj2" fmla="val -8333"/>
              <a:gd name="adj3" fmla="val 18760"/>
              <a:gd name="adj4" fmla="val -14463"/>
              <a:gd name="adj5" fmla="val 399687"/>
              <a:gd name="adj6" fmla="val -3825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按工作年限分：</a:t>
            </a:r>
            <a:r>
              <a:rPr lang="zh-CN" altLang="en-US">
                <a:solidFill>
                  <a:srgbClr val="44546A"/>
                </a:solidFill>
                <a:latin typeface="+mj-ea"/>
                <a:ea typeface="+mj-ea"/>
                <a:sym typeface="+mn-ea"/>
              </a:rPr>
              <a:t>专职从事心理咨询工作的年限。</a:t>
            </a:r>
          </a:p>
        </p:txBody>
      </p:sp>
      <p:sp>
        <p:nvSpPr>
          <p:cNvPr id="12" name="圆角矩形 11"/>
          <p:cNvSpPr/>
          <p:nvPr/>
        </p:nvSpPr>
        <p:spPr>
          <a:xfrm>
            <a:off x="6020435" y="5576253"/>
            <a:ext cx="5864860" cy="1009015"/>
          </a:xfrm>
          <a:prstGeom prst="roundRect">
            <a:avLst>
              <a:gd name="adj" fmla="val 1057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b="1" dirty="0">
                <a:solidFill>
                  <a:srgbClr val="44546A"/>
                </a:solidFill>
                <a:latin typeface="+mj-ea"/>
                <a:ea typeface="+mj-ea"/>
                <a:sym typeface="+mn-ea"/>
              </a:rPr>
              <a:t>Q</a:t>
            </a:r>
            <a:r>
              <a:rPr lang="zh-CN" altLang="en-US" b="1" dirty="0">
                <a:solidFill>
                  <a:srgbClr val="44546A"/>
                </a:solidFill>
                <a:latin typeface="+mj-ea"/>
                <a:ea typeface="+mj-ea"/>
                <a:sym typeface="+mn-ea"/>
              </a:rPr>
              <a:t>：</a:t>
            </a:r>
            <a:r>
              <a:rPr lang="zh-CN" altLang="en-US" dirty="0">
                <a:solidFill>
                  <a:srgbClr val="44546A"/>
                </a:solidFill>
                <a:latin typeface="+mj-ea"/>
                <a:ea typeface="+mj-ea"/>
                <a:sym typeface="+mn-ea"/>
              </a:rPr>
              <a:t>李老师现在学校从事心理咨询工作4年，后转为学校专任教师6年，再转为心理咨询工作人员1年，其工作年限是？</a:t>
            </a:r>
          </a:p>
        </p:txBody>
      </p:sp>
      <p:sp>
        <p:nvSpPr>
          <p:cNvPr id="2" name="圆角矩形 1"/>
          <p:cNvSpPr/>
          <p:nvPr/>
        </p:nvSpPr>
        <p:spPr>
          <a:xfrm>
            <a:off x="6020435" y="4785360"/>
            <a:ext cx="5864860" cy="659765"/>
          </a:xfrm>
          <a:prstGeom prst="roundRect">
            <a:avLst>
              <a:gd name="adj" fmla="val 1057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dirty="0" err="1">
                <a:solidFill>
                  <a:srgbClr val="44546A"/>
                </a:solidFill>
                <a:latin typeface="+mj-ea"/>
                <a:ea typeface="+mj-ea"/>
                <a:sym typeface="+mn-ea"/>
              </a:rPr>
              <a:t>本表统计的是专职从事心理咨询工作的人员，而不是兼职人员</a:t>
            </a:r>
            <a:endParaRPr dirty="0">
              <a:solidFill>
                <a:srgbClr val="44546A"/>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3" grpId="0" bldLvl="0" animBg="1"/>
      <p:bldP spid="3" grpId="1" animBg="1"/>
      <p:bldP spid="5" grpId="0" bldLvl="0" animBg="1"/>
      <p:bldP spid="5" grpId="1" animBg="1"/>
      <p:bldP spid="7" grpId="0" bldLvl="0" animBg="1"/>
      <p:bldP spid="7" grpId="1" animBg="1"/>
      <p:bldP spid="12" grpId="0" bldLvl="0" animBg="1"/>
      <p:bldP spid="12" grpId="1" animBg="1"/>
      <p:bldP spid="2" grpId="0" bldLvl="0" animBg="1"/>
      <p:bldP spid="2" grpId="1"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4365 </a:t>
            </a:r>
            <a:r>
              <a:rPr lang="zh-CN" altLang="en-US" sz="2400" b="1" dirty="0">
                <a:solidFill>
                  <a:schemeClr val="tx2"/>
                </a:solidFill>
                <a:latin typeface="+mj-ea"/>
                <a:ea typeface="+mj-ea"/>
                <a:cs typeface="+mj-ea"/>
                <a:sym typeface="+mn-ea"/>
              </a:rPr>
              <a:t>研究生指导教师情况</a:t>
            </a:r>
          </a:p>
        </p:txBody>
      </p:sp>
      <p:pic>
        <p:nvPicPr>
          <p:cNvPr id="2" name="图片 1"/>
          <p:cNvPicPr>
            <a:picLocks noChangeAspect="1"/>
          </p:cNvPicPr>
          <p:nvPr/>
        </p:nvPicPr>
        <p:blipFill>
          <a:blip r:embed="rId6"/>
          <a:srcRect t="6905"/>
          <a:stretch>
            <a:fillRect/>
          </a:stretch>
        </p:blipFill>
        <p:spPr>
          <a:xfrm>
            <a:off x="603885" y="1317625"/>
            <a:ext cx="6443980" cy="5488305"/>
          </a:xfrm>
          <a:prstGeom prst="rect">
            <a:avLst/>
          </a:prstGeom>
          <a:ln>
            <a:solidFill>
              <a:srgbClr val="44546A"/>
            </a:solidFill>
          </a:ln>
          <a:effectLst>
            <a:outerShdw blurRad="50800" dist="38100" dir="2700000" algn="tl" rotWithShape="0">
              <a:prstClr val="black">
                <a:alpha val="40000"/>
              </a:prstClr>
            </a:outerShdw>
          </a:effectLst>
        </p:spPr>
      </p:pic>
      <p:sp>
        <p:nvSpPr>
          <p:cNvPr id="10" name="圆角矩形 9"/>
          <p:cNvSpPr/>
          <p:nvPr/>
        </p:nvSpPr>
        <p:spPr>
          <a:xfrm>
            <a:off x="5128260" y="3213735"/>
            <a:ext cx="6408420" cy="103505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博士生导师数据来源于教育部博士生导师信息采集系统。学校如对自动生成的博士生导师统计数据修正，需说明修正原因和依据。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0"/>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4366 </a:t>
            </a:r>
            <a:r>
              <a:rPr lang="zh-CN" altLang="en-US" sz="2400" b="1" dirty="0">
                <a:solidFill>
                  <a:schemeClr val="tx2"/>
                </a:solidFill>
                <a:latin typeface="+mj-ea"/>
                <a:ea typeface="+mj-ea"/>
                <a:cs typeface="+mj-ea"/>
                <a:sym typeface="+mn-ea"/>
              </a:rPr>
              <a:t>专职辅导员分年龄、专业技术职务、学历情况</a:t>
            </a:r>
          </a:p>
        </p:txBody>
      </p:sp>
      <p:pic>
        <p:nvPicPr>
          <p:cNvPr id="3" name="图片 2"/>
          <p:cNvPicPr>
            <a:picLocks noChangeAspect="1"/>
          </p:cNvPicPr>
          <p:nvPr/>
        </p:nvPicPr>
        <p:blipFill>
          <a:blip r:embed="rId6"/>
          <a:srcRect t="20514"/>
          <a:stretch>
            <a:fillRect/>
          </a:stretch>
        </p:blipFill>
        <p:spPr>
          <a:xfrm>
            <a:off x="532130" y="1317625"/>
            <a:ext cx="6173470" cy="5429885"/>
          </a:xfrm>
          <a:prstGeom prst="rect">
            <a:avLst/>
          </a:prstGeom>
          <a:ln>
            <a:solidFill>
              <a:srgbClr val="44546A"/>
            </a:solidFill>
          </a:ln>
          <a:effectLst>
            <a:outerShdw blurRad="50800" dist="38100" dir="2700000" algn="tl" rotWithShape="0">
              <a:prstClr val="black">
                <a:alpha val="40000"/>
              </a:prstClr>
            </a:outerShdw>
          </a:effectLst>
        </p:spPr>
      </p:pic>
      <p:sp>
        <p:nvSpPr>
          <p:cNvPr id="11" name="线形标注 2(带边框和强调线) 10"/>
          <p:cNvSpPr/>
          <p:nvPr/>
        </p:nvSpPr>
        <p:spPr>
          <a:xfrm>
            <a:off x="5935980" y="1317625"/>
            <a:ext cx="5636895" cy="1805940"/>
          </a:xfrm>
          <a:prstGeom prst="accentBorderCallout2">
            <a:avLst>
              <a:gd name="adj1" fmla="val 18750"/>
              <a:gd name="adj2" fmla="val -8333"/>
              <a:gd name="adj3" fmla="val 18760"/>
              <a:gd name="adj4" fmla="val -14463"/>
              <a:gd name="adj5" fmla="val -24929"/>
              <a:gd name="adj6" fmla="val -5014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l"/>
            <a:r>
              <a:rPr lang="zh-CN" altLang="en-US" b="1">
                <a:solidFill>
                  <a:srgbClr val="044AFA"/>
                </a:solidFill>
                <a:latin typeface="+mj-ea"/>
                <a:ea typeface="+mj-ea"/>
                <a:sym typeface="+mn-ea"/>
              </a:rPr>
              <a:t>专职辅导员：</a:t>
            </a:r>
            <a:r>
              <a:rPr lang="zh-CN" altLang="en-US">
                <a:solidFill>
                  <a:srgbClr val="44546A"/>
                </a:solidFill>
                <a:latin typeface="+mj-ea"/>
                <a:ea typeface="+mj-ea"/>
                <a:sym typeface="+mn-ea"/>
              </a:rPr>
              <a:t>按照</a:t>
            </a:r>
            <a:r>
              <a:rPr lang="zh-CN" altLang="en-US">
                <a:solidFill>
                  <a:srgbClr val="44546A"/>
                </a:solidFill>
                <a:latin typeface="华文新魏" panose="02010800040101010101" charset="-122"/>
                <a:ea typeface="华文新魏" panose="02010800040101010101" charset="-122"/>
                <a:sym typeface="+mn-ea"/>
                <a:hlinkClick r:id="rId7"/>
              </a:rPr>
              <a:t>《普通高等学校辅导员队伍建设规定》</a:t>
            </a:r>
            <a:r>
              <a:rPr lang="zh-CN" altLang="en-US">
                <a:solidFill>
                  <a:srgbClr val="44546A"/>
                </a:solidFill>
                <a:latin typeface="+mj-ea"/>
                <a:ea typeface="+mj-ea"/>
                <a:sym typeface="+mn-ea"/>
              </a:rPr>
              <a:t>，学校聘用的在院（系）专职从事大学生日常思想政治教育工作的专职辅导员岗位人员，包括院（系）党委（党总支）副书记、学工组长、团委（团总支）书记等专职工作人员。</a:t>
            </a:r>
          </a:p>
        </p:txBody>
      </p:sp>
      <p:pic>
        <p:nvPicPr>
          <p:cNvPr id="2" name="图片 1"/>
          <p:cNvPicPr>
            <a:picLocks noChangeAspect="1"/>
          </p:cNvPicPr>
          <p:nvPr/>
        </p:nvPicPr>
        <p:blipFill>
          <a:blip r:embed="rId8"/>
          <a:stretch>
            <a:fillRect/>
          </a:stretch>
        </p:blipFill>
        <p:spPr>
          <a:xfrm>
            <a:off x="5116830" y="3313430"/>
            <a:ext cx="6456045" cy="2772410"/>
          </a:xfrm>
          <a:prstGeom prst="rect">
            <a:avLst/>
          </a:prstGeom>
          <a:ln>
            <a:solidFill>
              <a:srgbClr val="44546A"/>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4067 </a:t>
            </a:r>
            <a:r>
              <a:rPr lang="zh-CN" altLang="en-US" sz="2400" b="1" dirty="0">
                <a:solidFill>
                  <a:schemeClr val="tx2"/>
                </a:solidFill>
                <a:latin typeface="+mj-ea"/>
                <a:ea typeface="+mj-ea"/>
                <a:cs typeface="+mj-ea"/>
                <a:sym typeface="+mn-ea"/>
              </a:rPr>
              <a:t>教职工其他情况</a:t>
            </a:r>
          </a:p>
        </p:txBody>
      </p:sp>
      <p:pic>
        <p:nvPicPr>
          <p:cNvPr id="2" name="图片 1"/>
          <p:cNvPicPr>
            <a:picLocks noChangeAspect="1"/>
          </p:cNvPicPr>
          <p:nvPr/>
        </p:nvPicPr>
        <p:blipFill>
          <a:blip r:embed="rId4"/>
          <a:srcRect t="8108"/>
          <a:stretch>
            <a:fillRect/>
          </a:stretch>
        </p:blipFill>
        <p:spPr>
          <a:xfrm>
            <a:off x="338455" y="1263650"/>
            <a:ext cx="6177915" cy="5282565"/>
          </a:xfrm>
          <a:prstGeom prst="rect">
            <a:avLst/>
          </a:prstGeom>
          <a:ln>
            <a:solidFill>
              <a:srgbClr val="44546A"/>
            </a:solidFill>
          </a:ln>
          <a:effectLst>
            <a:outerShdw blurRad="50800" dist="38100" dir="2700000" algn="tl" rotWithShape="0">
              <a:prstClr val="black">
                <a:alpha val="40000"/>
              </a:prstClr>
            </a:outerShdw>
          </a:effectLst>
        </p:spPr>
      </p:pic>
      <p:sp>
        <p:nvSpPr>
          <p:cNvPr id="10" name="圆角矩形 9"/>
          <p:cNvSpPr/>
          <p:nvPr/>
        </p:nvSpPr>
        <p:spPr>
          <a:xfrm>
            <a:off x="6656070" y="1263650"/>
            <a:ext cx="4555501" cy="1708785"/>
          </a:xfrm>
          <a:prstGeom prst="roundRect">
            <a:avLst>
              <a:gd name="adj" fmla="val 976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中共党员、共青团员</a:t>
            </a:r>
            <a:r>
              <a:rPr lang="zh-CN" altLang="en-US">
                <a:solidFill>
                  <a:srgbClr val="44546A"/>
                </a:solidFill>
                <a:latin typeface="+mj-ea"/>
                <a:ea typeface="+mj-ea"/>
                <a:sym typeface="+mn-ea"/>
              </a:rPr>
              <a:t>按照人事关系和组织关系均在学校进行填报。对于既有中共党员身份又有共青团员身份的教职工按照实际要分别统计。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4068 </a:t>
            </a:r>
            <a:r>
              <a:rPr lang="zh-CN" altLang="en-US" sz="2400" b="1" dirty="0">
                <a:solidFill>
                  <a:schemeClr val="tx2"/>
                </a:solidFill>
                <a:latin typeface="+mj-ea"/>
                <a:ea typeface="+mj-ea"/>
                <a:cs typeface="+mj-ea"/>
                <a:sym typeface="+mn-ea"/>
              </a:rPr>
              <a:t>专任教师接受培训情况</a:t>
            </a:r>
          </a:p>
        </p:txBody>
      </p:sp>
      <p:pic>
        <p:nvPicPr>
          <p:cNvPr id="3" name="图片 2"/>
          <p:cNvPicPr>
            <a:picLocks noChangeAspect="1"/>
          </p:cNvPicPr>
          <p:nvPr/>
        </p:nvPicPr>
        <p:blipFill>
          <a:blip r:embed="rId4"/>
          <a:stretch>
            <a:fillRect/>
          </a:stretch>
        </p:blipFill>
        <p:spPr>
          <a:xfrm>
            <a:off x="691515" y="1317625"/>
            <a:ext cx="6537325" cy="5130800"/>
          </a:xfrm>
          <a:prstGeom prst="rect">
            <a:avLst/>
          </a:prstGeom>
        </p:spPr>
      </p:pic>
      <p:sp>
        <p:nvSpPr>
          <p:cNvPr id="10" name="圆角矩形 9"/>
          <p:cNvSpPr/>
          <p:nvPr/>
        </p:nvSpPr>
        <p:spPr>
          <a:xfrm>
            <a:off x="4422775" y="1501140"/>
            <a:ext cx="6953885" cy="103251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接受过培训专任教师</a:t>
            </a:r>
            <a:r>
              <a:rPr lang="zh-CN" altLang="en-US">
                <a:solidFill>
                  <a:srgbClr val="44546A"/>
                </a:solidFill>
                <a:latin typeface="+mj-ea"/>
                <a:ea typeface="+mj-ea"/>
                <a:sym typeface="+mn-ea"/>
              </a:rPr>
              <a:t>是指上学年内教师参加各级教育行政部门和学校组织的，或经教育行政部门认可企事业单位及社会团体组织的各类培训的人数。包括集中培训、远程培训和跟岗实践。</a:t>
            </a:r>
          </a:p>
        </p:txBody>
      </p:sp>
      <p:sp>
        <p:nvSpPr>
          <p:cNvPr id="5" name="圆角矩形 4"/>
          <p:cNvSpPr/>
          <p:nvPr/>
        </p:nvSpPr>
        <p:spPr>
          <a:xfrm>
            <a:off x="4422775" y="2654935"/>
            <a:ext cx="6953885" cy="100330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学时</a:t>
            </a:r>
            <a:r>
              <a:rPr lang="zh-CN" altLang="en-US">
                <a:solidFill>
                  <a:srgbClr val="44546A"/>
                </a:solidFill>
                <a:latin typeface="+mj-ea"/>
                <a:ea typeface="+mj-ea"/>
                <a:sym typeface="+mn-ea"/>
              </a:rPr>
              <a:t>是指参加培训完成学业，考核合格，可取得培训结业证明的每位学员的学时。可按照学时为45分钟，每天最多计8学时换算。不足45分钟不予换算学时。</a:t>
            </a:r>
          </a:p>
        </p:txBody>
      </p:sp>
      <p:sp>
        <p:nvSpPr>
          <p:cNvPr id="6" name="圆角矩形 5"/>
          <p:cNvSpPr/>
          <p:nvPr/>
        </p:nvSpPr>
        <p:spPr>
          <a:xfrm>
            <a:off x="4422140" y="3903345"/>
            <a:ext cx="6953885" cy="56324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专任教师接受培训情况以学校行政记录为准。</a:t>
            </a:r>
          </a:p>
        </p:txBody>
      </p:sp>
      <p:sp>
        <p:nvSpPr>
          <p:cNvPr id="2" name="圆角矩形 1"/>
          <p:cNvSpPr/>
          <p:nvPr/>
        </p:nvSpPr>
        <p:spPr>
          <a:xfrm>
            <a:off x="4422775" y="5918200"/>
            <a:ext cx="6954520" cy="524510"/>
          </a:xfrm>
          <a:prstGeom prst="roundRect">
            <a:avLst>
              <a:gd name="adj" fmla="val 1057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同一人参加多层次培训如何统计？</a:t>
            </a:r>
          </a:p>
        </p:txBody>
      </p:sp>
      <p:grpSp>
        <p:nvGrpSpPr>
          <p:cNvPr id="7" name="组合 6"/>
          <p:cNvGrpSpPr/>
          <p:nvPr/>
        </p:nvGrpSpPr>
        <p:grpSpPr>
          <a:xfrm>
            <a:off x="4422775" y="4692650"/>
            <a:ext cx="6955155" cy="1106170"/>
            <a:chOff x="6965" y="7390"/>
            <a:chExt cx="10953" cy="1742"/>
          </a:xfrm>
        </p:grpSpPr>
        <p:pic>
          <p:nvPicPr>
            <p:cNvPr id="15" name="图片 14" descr="问号"/>
            <p:cNvPicPr>
              <a:picLocks noChangeAspect="1"/>
            </p:cNvPicPr>
            <p:nvPr/>
          </p:nvPicPr>
          <p:blipFill>
            <a:blip r:embed="rId5" cstate="print"/>
            <a:stretch>
              <a:fillRect/>
            </a:stretch>
          </p:blipFill>
          <p:spPr>
            <a:xfrm>
              <a:off x="6965" y="7390"/>
              <a:ext cx="757" cy="757"/>
            </a:xfrm>
            <a:prstGeom prst="rect">
              <a:avLst/>
            </a:prstGeom>
          </p:spPr>
        </p:pic>
        <p:sp>
          <p:nvSpPr>
            <p:cNvPr id="8" name="圆角矩形 7"/>
            <p:cNvSpPr/>
            <p:nvPr/>
          </p:nvSpPr>
          <p:spPr>
            <a:xfrm>
              <a:off x="6966" y="8334"/>
              <a:ext cx="10952" cy="799"/>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同一人参加同层次、多个项目的培训如何统计？</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10" grpId="2" bldLvl="0" animBg="1"/>
      <p:bldP spid="5" grpId="0" bldLvl="0" animBg="1"/>
      <p:bldP spid="5" grpId="1" animBg="1"/>
      <p:bldP spid="5" grpId="2" bldLvl="0" animBg="1"/>
      <p:bldP spid="6" grpId="0" bldLvl="0" animBg="1"/>
      <p:bldP spid="6" grpId="1" animBg="1"/>
      <p:bldP spid="6" grpId="2" bldLvl="0" animBg="1"/>
      <p:bldP spid="2" grpId="0" bldLvl="0" animBg="1"/>
      <p:bldP spid="2"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5283835" cy="583565"/>
          </a:xfrm>
          <a:prstGeom prst="rect">
            <a:avLst/>
          </a:prstGeom>
          <a:noFill/>
        </p:spPr>
        <p:txBody>
          <a:bodyPr vert="horz" wrap="square" rtlCol="0">
            <a:spAutoFit/>
          </a:bodyPr>
          <a:lstStyle/>
          <a:p>
            <a:r>
              <a:rPr lang="zh-CN" altLang="en-US" sz="3200" b="1" dirty="0">
                <a:solidFill>
                  <a:schemeClr val="tx2"/>
                </a:solidFill>
                <a:latin typeface="+mj-lt"/>
                <a:ea typeface="+mj-ea"/>
              </a:rPr>
              <a:t>基本概况</a:t>
            </a:r>
          </a:p>
        </p:txBody>
      </p:sp>
      <p:sp>
        <p:nvSpPr>
          <p:cNvPr id="2" name="文本框 1"/>
          <p:cNvSpPr txBox="1"/>
          <p:nvPr/>
        </p:nvSpPr>
        <p:spPr>
          <a:xfrm>
            <a:off x="1653117" y="1249102"/>
            <a:ext cx="8773415" cy="398780"/>
          </a:xfrm>
          <a:prstGeom prst="rect">
            <a:avLst/>
          </a:prstGeom>
          <a:solidFill>
            <a:schemeClr val="bg1">
              <a:lumMod val="95000"/>
            </a:schemeClr>
          </a:solidFill>
          <a:ln>
            <a:solidFill>
              <a:schemeClr val="bg1">
                <a:lumMod val="65000"/>
              </a:schemeClr>
            </a:solidFill>
          </a:ln>
        </p:spPr>
        <p:txBody>
          <a:bodyPr wrap="square">
            <a:spAutoFit/>
          </a:bodyPr>
          <a:lstStyle>
            <a:defPPr>
              <a:defRPr lang="zh-CN"/>
            </a:defPPr>
            <a:lvl1pPr>
              <a:lnSpc>
                <a:spcPct val="130000"/>
              </a:lnSpc>
              <a:spcAft>
                <a:spcPts val="600"/>
              </a:spcAft>
              <a:defRPr sz="2000">
                <a:solidFill>
                  <a:schemeClr val="tx1">
                    <a:lumMod val="65000"/>
                    <a:lumOff val="35000"/>
                  </a:schemeClr>
                </a:solidFill>
                <a:latin typeface="+mn-ea"/>
              </a:defRPr>
            </a:lvl1pPr>
          </a:lstStyle>
          <a:p>
            <a:pPr algn="ctr">
              <a:lnSpc>
                <a:spcPct val="100000"/>
              </a:lnSpc>
              <a:spcBef>
                <a:spcPts val="450"/>
              </a:spcBef>
            </a:pPr>
            <a:r>
              <a:rPr lang="zh-CN" altLang="en-US" b="1" dirty="0">
                <a:solidFill>
                  <a:srgbClr val="44546A"/>
                </a:solidFill>
                <a:latin typeface="微软雅黑" panose="020B0503020204020204" charset="-122"/>
                <a:ea typeface="微软雅黑" panose="020B0503020204020204" charset="-122"/>
                <a:cs typeface="微软雅黑" panose="020B0503020204020204" charset="-122"/>
              </a:rPr>
              <a:t>按指标类型划分</a:t>
            </a:r>
            <a:endParaRPr lang="en-US" altLang="zh-CN" b="1" dirty="0">
              <a:solidFill>
                <a:srgbClr val="44546A"/>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681355" y="2147570"/>
            <a:ext cx="1936750" cy="398780"/>
          </a:xfrm>
          <a:prstGeom prst="rect">
            <a:avLst/>
          </a:prstGeom>
          <a:solidFill>
            <a:schemeClr val="bg1">
              <a:lumMod val="95000"/>
            </a:schemeClr>
          </a:solidFill>
          <a:ln>
            <a:solidFill>
              <a:schemeClr val="bg1">
                <a:lumMod val="65000"/>
              </a:schemeClr>
            </a:solidFill>
          </a:ln>
        </p:spPr>
        <p:txBody>
          <a:bodyPr wrap="square">
            <a:spAutoFit/>
          </a:bodyPr>
          <a:lstStyle>
            <a:defPPr>
              <a:defRPr lang="zh-CN"/>
            </a:defPPr>
            <a:lvl1pPr algn="ctr">
              <a:lnSpc>
                <a:spcPct val="100000"/>
              </a:lnSpc>
              <a:spcBef>
                <a:spcPts val="600"/>
              </a:spcBef>
              <a:spcAft>
                <a:spcPts val="600"/>
              </a:spcAft>
              <a:defRPr sz="2000">
                <a:solidFill>
                  <a:schemeClr val="tx1">
                    <a:lumMod val="85000"/>
                    <a:lumOff val="15000"/>
                  </a:schemeClr>
                </a:solidFill>
                <a:latin typeface="华文中宋" panose="02010600040101010101" pitchFamily="2" charset="-122"/>
                <a:ea typeface="华文中宋" panose="02010600040101010101" pitchFamily="2" charset="-122"/>
              </a:defRPr>
            </a:lvl1pPr>
          </a:lstStyle>
          <a:p>
            <a:r>
              <a:rPr lang="zh-CN" altLang="en-US" b="1" dirty="0">
                <a:solidFill>
                  <a:srgbClr val="044AFA"/>
                </a:solidFill>
                <a:latin typeface="微软雅黑" panose="020B0503020204020204" charset="-122"/>
                <a:ea typeface="微软雅黑" panose="020B0503020204020204" charset="-122"/>
                <a:cs typeface="微软雅黑" panose="020B0503020204020204" charset="-122"/>
              </a:rPr>
              <a:t>学   校</a:t>
            </a:r>
            <a:endParaRPr lang="en-US" altLang="zh-CN"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23" name="矩形 22"/>
          <p:cNvSpPr/>
          <p:nvPr/>
        </p:nvSpPr>
        <p:spPr>
          <a:xfrm>
            <a:off x="755401" y="2834984"/>
            <a:ext cx="1739447" cy="3199765"/>
          </a:xfrm>
          <a:prstGeom prst="rect">
            <a:avLst/>
          </a:prstGeom>
        </p:spPr>
        <p:txBody>
          <a:bodyPr wrap="square">
            <a:spAutoFit/>
          </a:bodyPr>
          <a:lstStyle/>
          <a:p>
            <a:pPr algn="ctr">
              <a:spcAft>
                <a:spcPts val="600"/>
              </a:spcAft>
              <a:defRPr/>
            </a:pP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学校校数</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学校分类</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学校名称</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举办者分类</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城乡分类</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学校通讯地址</a:t>
            </a:r>
            <a:endParaRPr lang="en-US" altLang="zh-CN"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经纬度</a:t>
            </a:r>
            <a:endParaRPr lang="en-US" altLang="zh-CN"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统一信用代码</a:t>
            </a:r>
            <a:endParaRPr lang="en-US" altLang="zh-CN"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en-US" altLang="zh-CN" kern="0" dirty="0">
                <a:solidFill>
                  <a:srgbClr val="44546A"/>
                </a:solidFill>
                <a:latin typeface="微软雅黑" panose="020B0503020204020204" charset="-122"/>
                <a:ea typeface="微软雅黑" panose="020B0503020204020204" charset="-122"/>
                <a:cs typeface="微软雅黑" panose="020B0503020204020204" charset="-122"/>
              </a:rPr>
              <a:t>……</a:t>
            </a:r>
          </a:p>
        </p:txBody>
      </p:sp>
      <p:sp>
        <p:nvSpPr>
          <p:cNvPr id="24" name="文本框 23"/>
          <p:cNvSpPr txBox="1"/>
          <p:nvPr/>
        </p:nvSpPr>
        <p:spPr>
          <a:xfrm>
            <a:off x="3601720" y="2147570"/>
            <a:ext cx="1936750" cy="398780"/>
          </a:xfrm>
          <a:prstGeom prst="rect">
            <a:avLst/>
          </a:prstGeom>
          <a:solidFill>
            <a:schemeClr val="bg1">
              <a:lumMod val="95000"/>
            </a:schemeClr>
          </a:solidFill>
          <a:ln>
            <a:solidFill>
              <a:schemeClr val="bg1">
                <a:lumMod val="65000"/>
              </a:schemeClr>
            </a:solidFill>
          </a:ln>
        </p:spPr>
        <p:txBody>
          <a:bodyPr wrap="square">
            <a:spAutoFit/>
          </a:bodyPr>
          <a:lstStyle>
            <a:defPPr>
              <a:defRPr lang="zh-CN"/>
            </a:defPPr>
            <a:lvl1pPr algn="ctr">
              <a:lnSpc>
                <a:spcPct val="100000"/>
              </a:lnSpc>
              <a:spcBef>
                <a:spcPts val="600"/>
              </a:spcBef>
              <a:spcAft>
                <a:spcPts val="600"/>
              </a:spcAft>
              <a:defRPr sz="2000">
                <a:solidFill>
                  <a:schemeClr val="tx1">
                    <a:lumMod val="85000"/>
                    <a:lumOff val="15000"/>
                  </a:schemeClr>
                </a:solidFill>
                <a:latin typeface="华文中宋" panose="02010600040101010101" pitchFamily="2" charset="-122"/>
                <a:ea typeface="华文中宋" panose="02010600040101010101" pitchFamily="2" charset="-122"/>
              </a:defRPr>
            </a:lvl1pPr>
          </a:lstStyle>
          <a:p>
            <a:r>
              <a:rPr lang="zh-CN" altLang="en-US" b="1" dirty="0">
                <a:solidFill>
                  <a:srgbClr val="044AFA"/>
                </a:solidFill>
                <a:latin typeface="微软雅黑" panose="020B0503020204020204" charset="-122"/>
                <a:ea typeface="微软雅黑" panose="020B0503020204020204" charset="-122"/>
                <a:cs typeface="微软雅黑" panose="020B0503020204020204" charset="-122"/>
              </a:rPr>
              <a:t>学   生</a:t>
            </a:r>
            <a:endParaRPr lang="en-US" altLang="zh-CN"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nvSpPr>
        <p:spPr>
          <a:xfrm>
            <a:off x="6521450" y="2147570"/>
            <a:ext cx="1936750" cy="398780"/>
          </a:xfrm>
          <a:prstGeom prst="rect">
            <a:avLst/>
          </a:prstGeom>
          <a:solidFill>
            <a:schemeClr val="bg1">
              <a:lumMod val="95000"/>
            </a:schemeClr>
          </a:solidFill>
          <a:ln>
            <a:solidFill>
              <a:schemeClr val="bg1">
                <a:lumMod val="65000"/>
              </a:schemeClr>
            </a:solidFill>
          </a:ln>
        </p:spPr>
        <p:txBody>
          <a:bodyPr wrap="square">
            <a:spAutoFit/>
          </a:bodyPr>
          <a:lstStyle>
            <a:defPPr>
              <a:defRPr lang="zh-CN"/>
            </a:defPPr>
            <a:lvl1pPr algn="ctr">
              <a:lnSpc>
                <a:spcPct val="100000"/>
              </a:lnSpc>
              <a:spcBef>
                <a:spcPts val="600"/>
              </a:spcBef>
              <a:spcAft>
                <a:spcPts val="600"/>
              </a:spcAft>
              <a:defRPr sz="2000">
                <a:solidFill>
                  <a:schemeClr val="tx1">
                    <a:lumMod val="85000"/>
                    <a:lumOff val="15000"/>
                  </a:schemeClr>
                </a:solidFill>
                <a:latin typeface="华文中宋" panose="02010600040101010101" pitchFamily="2" charset="-122"/>
                <a:ea typeface="华文中宋" panose="02010600040101010101" pitchFamily="2" charset="-122"/>
              </a:defRPr>
            </a:lvl1pPr>
          </a:lstStyle>
          <a:p>
            <a:r>
              <a:rPr lang="zh-CN" altLang="en-US" b="1" dirty="0">
                <a:solidFill>
                  <a:srgbClr val="044AFA"/>
                </a:solidFill>
                <a:latin typeface="微软雅黑" panose="020B0503020204020204" charset="-122"/>
                <a:ea typeface="微软雅黑" panose="020B0503020204020204" charset="-122"/>
                <a:cs typeface="微软雅黑" panose="020B0503020204020204" charset="-122"/>
              </a:rPr>
              <a:t>教   师</a:t>
            </a:r>
            <a:endParaRPr lang="en-US" altLang="zh-CN"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nvSpPr>
        <p:spPr>
          <a:xfrm>
            <a:off x="9441815" y="2147570"/>
            <a:ext cx="1936750" cy="398780"/>
          </a:xfrm>
          <a:prstGeom prst="rect">
            <a:avLst/>
          </a:prstGeom>
          <a:solidFill>
            <a:schemeClr val="bg1">
              <a:lumMod val="95000"/>
            </a:schemeClr>
          </a:solidFill>
          <a:ln>
            <a:solidFill>
              <a:schemeClr val="bg1">
                <a:lumMod val="65000"/>
              </a:schemeClr>
            </a:solidFill>
          </a:ln>
        </p:spPr>
        <p:txBody>
          <a:bodyPr wrap="square">
            <a:spAutoFit/>
          </a:bodyPr>
          <a:lstStyle>
            <a:defPPr>
              <a:defRPr lang="zh-CN"/>
            </a:defPPr>
            <a:lvl1pPr algn="ctr">
              <a:lnSpc>
                <a:spcPct val="100000"/>
              </a:lnSpc>
              <a:spcBef>
                <a:spcPts val="600"/>
              </a:spcBef>
              <a:spcAft>
                <a:spcPts val="600"/>
              </a:spcAft>
              <a:defRPr sz="2000">
                <a:solidFill>
                  <a:schemeClr val="tx1">
                    <a:lumMod val="85000"/>
                    <a:lumOff val="15000"/>
                  </a:schemeClr>
                </a:solidFill>
                <a:latin typeface="华文中宋" panose="02010600040101010101" pitchFamily="2" charset="-122"/>
                <a:ea typeface="华文中宋" panose="02010600040101010101" pitchFamily="2" charset="-122"/>
              </a:defRPr>
            </a:lvl1pPr>
          </a:lstStyle>
          <a:p>
            <a:r>
              <a:rPr lang="zh-CN" altLang="en-US" b="1" dirty="0">
                <a:solidFill>
                  <a:srgbClr val="044AFA"/>
                </a:solidFill>
                <a:latin typeface="微软雅黑" panose="020B0503020204020204" charset="-122"/>
                <a:ea typeface="微软雅黑" panose="020B0503020204020204" charset="-122"/>
                <a:cs typeface="微软雅黑" panose="020B0503020204020204" charset="-122"/>
              </a:rPr>
              <a:t>办学条件</a:t>
            </a:r>
            <a:endParaRPr lang="en-US" altLang="zh-CN"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27" name="矩形 26"/>
          <p:cNvSpPr/>
          <p:nvPr/>
        </p:nvSpPr>
        <p:spPr>
          <a:xfrm>
            <a:off x="3220369" y="2834984"/>
            <a:ext cx="2649989" cy="3476625"/>
          </a:xfrm>
          <a:prstGeom prst="rect">
            <a:avLst/>
          </a:prstGeom>
        </p:spPr>
        <p:txBody>
          <a:bodyPr wrap="square">
            <a:spAutoFit/>
          </a:bodyPr>
          <a:lstStyle/>
          <a:p>
            <a:pPr algn="ctr">
              <a:spcAft>
                <a:spcPts val="600"/>
              </a:spcAft>
              <a:defRPr/>
            </a:pP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招生数</a:t>
            </a:r>
          </a:p>
          <a:p>
            <a:pPr algn="ctr">
              <a:spcAft>
                <a:spcPts val="600"/>
              </a:spcAft>
              <a:defRPr/>
            </a:pP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毕业生数</a:t>
            </a:r>
          </a:p>
          <a:p>
            <a:pPr algn="ctr">
              <a:spcAft>
                <a:spcPts val="600"/>
              </a:spcAft>
              <a:defRPr/>
            </a:pP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在校生数</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分城乡</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分年龄 </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变动情况</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分专业 </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其他情况（党员、团员、民族、残疾人等）</a:t>
            </a:r>
          </a:p>
          <a:p>
            <a:pPr algn="ctr">
              <a:spcAft>
                <a:spcPts val="600"/>
              </a:spcAft>
              <a:defRPr/>
            </a:pPr>
            <a:r>
              <a:rPr lang="en-US" altLang="zh-CN" kern="0" dirty="0">
                <a:solidFill>
                  <a:srgbClr val="44546A"/>
                </a:solidFill>
                <a:latin typeface="微软雅黑" panose="020B0503020204020204" charset="-122"/>
                <a:ea typeface="微软雅黑" panose="020B0503020204020204" charset="-122"/>
                <a:cs typeface="微软雅黑" panose="020B0503020204020204" charset="-122"/>
              </a:rPr>
              <a:t>…… </a:t>
            </a:r>
          </a:p>
        </p:txBody>
      </p:sp>
      <p:sp>
        <p:nvSpPr>
          <p:cNvPr id="28" name="矩形 27"/>
          <p:cNvSpPr/>
          <p:nvPr/>
        </p:nvSpPr>
        <p:spPr>
          <a:xfrm>
            <a:off x="6140609" y="2834984"/>
            <a:ext cx="2649989" cy="3199765"/>
          </a:xfrm>
          <a:prstGeom prst="rect">
            <a:avLst/>
          </a:prstGeom>
        </p:spPr>
        <p:txBody>
          <a:bodyPr wrap="square">
            <a:spAutoFit/>
          </a:bodyPr>
          <a:lstStyle/>
          <a:p>
            <a:pPr algn="ctr">
              <a:spcAft>
                <a:spcPts val="600"/>
              </a:spcAft>
              <a:defRPr/>
            </a:pP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教职工数</a:t>
            </a:r>
          </a:p>
          <a:p>
            <a:pPr algn="ctr">
              <a:spcAft>
                <a:spcPts val="600"/>
              </a:spcAft>
              <a:defRPr/>
            </a:pP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专任教师数</a:t>
            </a:r>
            <a:endParaRPr lang="zh-CN" altLang="en-US" kern="0" dirty="0">
              <a:solidFill>
                <a:srgbClr val="44546A"/>
              </a:solidFill>
              <a:latin typeface="微软雅黑" panose="020B0503020204020204" charset="-122"/>
              <a:ea typeface="微软雅黑" panose="020B0503020204020204" charset="-122"/>
              <a:cs typeface="微软雅黑" panose="020B0503020204020204" charset="-122"/>
            </a:endParaRP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分学科</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分学历</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分职称</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分年龄</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变动情况</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其他情况</a:t>
            </a:r>
          </a:p>
          <a:p>
            <a:pPr algn="ctr">
              <a:spcAft>
                <a:spcPts val="600"/>
              </a:spcAft>
              <a:defRPr/>
            </a:pPr>
            <a:r>
              <a:rPr lang="en-US" altLang="zh-CN" kern="0" dirty="0">
                <a:solidFill>
                  <a:srgbClr val="44546A"/>
                </a:solidFill>
                <a:latin typeface="微软雅黑" panose="020B0503020204020204" charset="-122"/>
                <a:ea typeface="微软雅黑" panose="020B0503020204020204" charset="-122"/>
                <a:cs typeface="微软雅黑" panose="020B0503020204020204" charset="-122"/>
              </a:rPr>
              <a:t>……</a:t>
            </a:r>
          </a:p>
        </p:txBody>
      </p:sp>
      <p:sp>
        <p:nvSpPr>
          <p:cNvPr id="29" name="矩形 28"/>
          <p:cNvSpPr/>
          <p:nvPr/>
        </p:nvSpPr>
        <p:spPr>
          <a:xfrm>
            <a:off x="9022757" y="2834984"/>
            <a:ext cx="2941513" cy="3199765"/>
          </a:xfrm>
          <a:prstGeom prst="rect">
            <a:avLst/>
          </a:prstGeom>
        </p:spPr>
        <p:txBody>
          <a:bodyPr wrap="square">
            <a:spAutoFit/>
          </a:bodyPr>
          <a:lstStyle/>
          <a:p>
            <a:pPr algn="ctr">
              <a:spcAft>
                <a:spcPts val="600"/>
              </a:spcAft>
              <a:defRPr/>
            </a:pPr>
            <a:r>
              <a:rPr lang="zh-CN" altLang="en-US" b="1" kern="0" dirty="0">
                <a:solidFill>
                  <a:srgbClr val="44546A"/>
                </a:solidFill>
                <a:latin typeface="微软雅黑" panose="020B0503020204020204" charset="-122"/>
                <a:ea typeface="微软雅黑" panose="020B0503020204020204" charset="-122"/>
                <a:cs typeface="微软雅黑" panose="020B0503020204020204" charset="-122"/>
              </a:rPr>
              <a:t>占地、校舍、资产</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教学及辅助用房</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行政办公用房</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生活用房</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图书、计算机</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网络建设</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教学实习仪器</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设备资产值</a:t>
            </a:r>
          </a:p>
          <a:p>
            <a:pPr algn="ctr">
              <a:spcAft>
                <a:spcPts val="600"/>
              </a:spcAft>
              <a:defRPr/>
            </a:pPr>
            <a:r>
              <a:rPr lang="zh-CN" altLang="en-US" kern="0" dirty="0">
                <a:solidFill>
                  <a:srgbClr val="44546A"/>
                </a:solidFill>
                <a:latin typeface="微软雅黑" panose="020B0503020204020204" charset="-122"/>
                <a:ea typeface="微软雅黑" panose="020B0503020204020204" charset="-122"/>
                <a:cs typeface="微软雅黑" panose="020B0503020204020204" charset="-122"/>
              </a:rPr>
              <a:t> </a:t>
            </a:r>
            <a:r>
              <a:rPr lang="en-US" altLang="zh-CN" kern="0" dirty="0">
                <a:solidFill>
                  <a:srgbClr val="44546A"/>
                </a:solidFill>
                <a:latin typeface="微软雅黑" panose="020B0503020204020204" charset="-122"/>
                <a:ea typeface="微软雅黑" panose="020B0503020204020204" charset="-122"/>
                <a:cs typeface="微软雅黑" panose="020B0503020204020204" charset="-122"/>
              </a:rPr>
              <a:t>……</a:t>
            </a:r>
          </a:p>
        </p:txBody>
      </p:sp>
      <p:grpSp>
        <p:nvGrpSpPr>
          <p:cNvPr id="30" name="组合 29"/>
          <p:cNvGrpSpPr/>
          <p:nvPr/>
        </p:nvGrpSpPr>
        <p:grpSpPr>
          <a:xfrm>
            <a:off x="1642676" y="1643431"/>
            <a:ext cx="8744403" cy="523748"/>
            <a:chOff x="2838736" y="1608602"/>
            <a:chExt cx="8746680" cy="523884"/>
          </a:xfrm>
        </p:grpSpPr>
        <p:grpSp>
          <p:nvGrpSpPr>
            <p:cNvPr id="31" name="组合 30"/>
            <p:cNvGrpSpPr/>
            <p:nvPr/>
          </p:nvGrpSpPr>
          <p:grpSpPr>
            <a:xfrm>
              <a:off x="2847816" y="1608602"/>
              <a:ext cx="8737600" cy="523884"/>
              <a:chOff x="1727200" y="2192363"/>
              <a:chExt cx="8737600" cy="523884"/>
            </a:xfrm>
          </p:grpSpPr>
          <p:cxnSp>
            <p:nvCxnSpPr>
              <p:cNvPr id="32" name="直接连接符 31"/>
              <p:cNvCxnSpPr/>
              <p:nvPr/>
            </p:nvCxnSpPr>
            <p:spPr>
              <a:xfrm>
                <a:off x="6086920" y="2192363"/>
                <a:ext cx="0" cy="26514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648200" y="2451100"/>
                <a:ext cx="0" cy="26514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556500" y="2451100"/>
                <a:ext cx="0" cy="26514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0464800" y="2451100"/>
                <a:ext cx="0" cy="26514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727200" y="2451100"/>
                <a:ext cx="0" cy="26514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39" name="直接连接符 38"/>
            <p:cNvCxnSpPr/>
            <p:nvPr/>
          </p:nvCxnSpPr>
          <p:spPr>
            <a:xfrm>
              <a:off x="2838736" y="1867339"/>
              <a:ext cx="8737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5373 </a:t>
            </a:r>
            <a:r>
              <a:rPr lang="zh-CN" altLang="en-US" sz="2400" b="1" dirty="0">
                <a:solidFill>
                  <a:schemeClr val="tx2"/>
                </a:solidFill>
                <a:latin typeface="+mj-ea"/>
                <a:ea typeface="+mj-ea"/>
                <a:cs typeface="+mj-ea"/>
                <a:sym typeface="+mn-ea"/>
              </a:rPr>
              <a:t>高等教育学校（职业、成人）校舍情况</a:t>
            </a:r>
            <a:endParaRPr lang="zh-CN" altLang="en-US" sz="2400" dirty="0">
              <a:solidFill>
                <a:schemeClr val="tx2"/>
              </a:solidFill>
              <a:latin typeface="+mj-lt"/>
              <a:ea typeface="+mj-ea"/>
              <a:sym typeface="+mn-ea"/>
            </a:endParaRPr>
          </a:p>
        </p:txBody>
      </p:sp>
      <p:pic>
        <p:nvPicPr>
          <p:cNvPr id="3" name="图片 2"/>
          <p:cNvPicPr>
            <a:picLocks noChangeAspect="1"/>
          </p:cNvPicPr>
          <p:nvPr/>
        </p:nvPicPr>
        <p:blipFill>
          <a:blip r:embed="rId6"/>
          <a:stretch>
            <a:fillRect/>
          </a:stretch>
        </p:blipFill>
        <p:spPr>
          <a:xfrm>
            <a:off x="271780" y="1245870"/>
            <a:ext cx="6111875" cy="5476875"/>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514600" y="1075690"/>
            <a:ext cx="9242425" cy="62611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教学及辅助用房</a:t>
            </a:r>
            <a:r>
              <a:rPr lang="zh-CN" altLang="en-US" sz="1600">
                <a:solidFill>
                  <a:srgbClr val="44546A"/>
                </a:solidFill>
                <a:latin typeface="+mj-ea"/>
                <a:ea typeface="+mj-ea"/>
                <a:sym typeface="+mn-ea"/>
              </a:rPr>
              <a:t>是指</a:t>
            </a:r>
            <a:r>
              <a:rPr lang="zh-CN" altLang="en-US" sz="1600">
                <a:solidFill>
                  <a:srgbClr val="044AFA"/>
                </a:solidFill>
                <a:latin typeface="华文新魏" panose="02010800040101010101" charset="-122"/>
                <a:ea typeface="华文新魏" panose="02010800040101010101" charset="-122"/>
                <a:cs typeface="华文新魏" panose="02010800040101010101" charset="-122"/>
                <a:sym typeface="+mn-ea"/>
                <a:hlinkClick r:id="rId7" action="ppaction://hlinkfile"/>
              </a:rPr>
              <a:t>《高等职业学校建设标准》（建标197-2019）</a:t>
            </a:r>
            <a:r>
              <a:rPr lang="zh-CN" altLang="en-US" sz="1600">
                <a:solidFill>
                  <a:srgbClr val="44546A"/>
                </a:solidFill>
                <a:latin typeface="+mj-ea"/>
                <a:ea typeface="+mj-ea"/>
                <a:sym typeface="+mn-ea"/>
              </a:rPr>
              <a:t>中的教室、专业教学实训实验实习用房及场所、图书馆、培训工作用房、室内体育用房、大学生活动用房。</a:t>
            </a:r>
          </a:p>
        </p:txBody>
      </p:sp>
      <p:sp>
        <p:nvSpPr>
          <p:cNvPr id="16" name="圆角矩形 15"/>
          <p:cNvSpPr/>
          <p:nvPr/>
        </p:nvSpPr>
        <p:spPr>
          <a:xfrm>
            <a:off x="2515870" y="1793875"/>
            <a:ext cx="9242425" cy="46609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教室</a:t>
            </a:r>
            <a:r>
              <a:rPr lang="zh-CN" altLang="en-US" sz="1600">
                <a:solidFill>
                  <a:srgbClr val="44546A"/>
                </a:solidFill>
                <a:latin typeface="+mj-ea"/>
                <a:ea typeface="+mj-ea"/>
                <a:sym typeface="+mn-ea"/>
              </a:rPr>
              <a:t>包括各种普通小中教室、合班教室、阶梯教室、辅导教室、艺术教室等。</a:t>
            </a:r>
          </a:p>
        </p:txBody>
      </p:sp>
      <p:sp>
        <p:nvSpPr>
          <p:cNvPr id="17" name="圆角矩形 16"/>
          <p:cNvSpPr/>
          <p:nvPr/>
        </p:nvSpPr>
        <p:spPr>
          <a:xfrm>
            <a:off x="2514600" y="2352040"/>
            <a:ext cx="9242425" cy="1374775"/>
          </a:xfrm>
          <a:prstGeom prst="roundRect">
            <a:avLst>
              <a:gd name="adj" fmla="val 696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专业教学实训实验实习用房及场所</a:t>
            </a:r>
            <a:r>
              <a:rPr lang="zh-CN" altLang="en-US" sz="1600">
                <a:solidFill>
                  <a:srgbClr val="44546A"/>
                </a:solidFill>
                <a:latin typeface="+mj-ea"/>
                <a:ea typeface="+mj-ea"/>
                <a:sym typeface="+mn-ea"/>
              </a:rPr>
              <a:t>包括专业课教室（含制图教室）、理实一体化教室、实验室、仿真实训室和实训车间及场所；体育类院校包括风雨操场、体育馆、篮（排）球房、田径房、体操房、游泳馆、羽毛球房、乒乓球房、举重房、武术房、健身房及器械库、淋浴室、更衣室、卫生间等附属用房；艺术类院校包括专业课教室（琴房、形体房、画室、各种中小型排列用房）、大型观摩、排练、实习演出、陈列展览等用房。</a:t>
            </a:r>
          </a:p>
        </p:txBody>
      </p:sp>
      <p:sp>
        <p:nvSpPr>
          <p:cNvPr id="18" name="圆角矩形 17"/>
          <p:cNvSpPr/>
          <p:nvPr/>
        </p:nvSpPr>
        <p:spPr>
          <a:xfrm>
            <a:off x="2515235" y="3818890"/>
            <a:ext cx="9242425" cy="684530"/>
          </a:xfrm>
          <a:prstGeom prst="roundRect">
            <a:avLst>
              <a:gd name="adj" fmla="val 1279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图书馆</a:t>
            </a:r>
            <a:r>
              <a:rPr lang="zh-CN" altLang="en-US" sz="1600">
                <a:solidFill>
                  <a:srgbClr val="44546A"/>
                </a:solidFill>
                <a:latin typeface="+mj-ea"/>
                <a:ea typeface="+mj-ea"/>
                <a:sym typeface="+mn-ea"/>
              </a:rPr>
              <a:t>包括各种阅览室、书库、检索厅、出纳厅、报告厅、内部业务用房（采编、装订等）、技术设备用房（图书消毒室、复印室）、办公及附属用房（办公室、会议室、接待室等）、信息网络用房等。</a:t>
            </a:r>
          </a:p>
        </p:txBody>
      </p:sp>
      <p:sp>
        <p:nvSpPr>
          <p:cNvPr id="19" name="圆角矩形 18"/>
          <p:cNvSpPr/>
          <p:nvPr/>
        </p:nvSpPr>
        <p:spPr>
          <a:xfrm>
            <a:off x="2514600" y="4595495"/>
            <a:ext cx="9242425" cy="47053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培训工作用房</a:t>
            </a:r>
            <a:r>
              <a:rPr lang="zh-CN" altLang="en-US" sz="1600">
                <a:solidFill>
                  <a:srgbClr val="44546A"/>
                </a:solidFill>
                <a:latin typeface="+mj-ea"/>
                <a:ea typeface="+mj-ea"/>
                <a:sym typeface="+mn-ea"/>
              </a:rPr>
              <a:t>包括主要用于培训工作的办公室、学籍档案室、资料室、会议室等用房。</a:t>
            </a:r>
          </a:p>
        </p:txBody>
      </p:sp>
      <p:sp>
        <p:nvSpPr>
          <p:cNvPr id="20" name="圆角矩形 19"/>
          <p:cNvSpPr/>
          <p:nvPr/>
        </p:nvSpPr>
        <p:spPr>
          <a:xfrm>
            <a:off x="2514600" y="5158105"/>
            <a:ext cx="9242425" cy="63373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室内体育用房（不含体育类院校）</a:t>
            </a:r>
            <a:r>
              <a:rPr lang="zh-CN" altLang="en-US" sz="1600">
                <a:solidFill>
                  <a:srgbClr val="44546A"/>
                </a:solidFill>
                <a:latin typeface="+mj-ea"/>
                <a:ea typeface="+mj-ea"/>
                <a:sym typeface="+mn-ea"/>
              </a:rPr>
              <a:t>包括风雨操场、体育馆、游泳馆、健身房、乒乓球(羽毛球)房、体操房、体质测试用房及器械库、淋浴、更衣室、卫生间等附属用房。</a:t>
            </a:r>
          </a:p>
        </p:txBody>
      </p:sp>
      <p:sp>
        <p:nvSpPr>
          <p:cNvPr id="21" name="圆角矩形 20"/>
          <p:cNvSpPr/>
          <p:nvPr/>
        </p:nvSpPr>
        <p:spPr>
          <a:xfrm>
            <a:off x="2515870" y="5883910"/>
            <a:ext cx="9242425" cy="68326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大学生活动用房</a:t>
            </a:r>
            <a:r>
              <a:rPr lang="zh-CN" altLang="en-US" sz="1600">
                <a:solidFill>
                  <a:srgbClr val="44546A"/>
                </a:solidFill>
                <a:latin typeface="+mj-ea"/>
                <a:ea typeface="+mj-ea"/>
                <a:sym typeface="+mn-ea"/>
              </a:rPr>
              <a:t>包括社团活动用房（团委、学生会、学生社团）、帮困助学用房、心理咨询室、就业指导用房、文娱活动室（排练房、乐器室、棋牌室）、文艺选修课教室、大型报告厅及管理办公用房。</a:t>
            </a:r>
          </a:p>
        </p:txBody>
      </p:sp>
      <p:pic>
        <p:nvPicPr>
          <p:cNvPr id="2" name="图片 1"/>
          <p:cNvPicPr>
            <a:picLocks noChangeAspect="1"/>
          </p:cNvPicPr>
          <p:nvPr/>
        </p:nvPicPr>
        <p:blipFill>
          <a:blip r:embed="rId8"/>
          <a:stretch>
            <a:fillRect/>
          </a:stretch>
        </p:blipFill>
        <p:spPr>
          <a:xfrm>
            <a:off x="4773299" y="1377957"/>
            <a:ext cx="6985000" cy="3663950"/>
          </a:xfrm>
          <a:prstGeom prst="rect">
            <a:avLst/>
          </a:prstGeom>
          <a:ln>
            <a:solidFill>
              <a:srgbClr val="44546A"/>
            </a:solidFill>
          </a:ln>
        </p:spPr>
      </p:pic>
      <p:sp>
        <p:nvSpPr>
          <p:cNvPr id="5" name="圆角矩形 4"/>
          <p:cNvSpPr/>
          <p:nvPr/>
        </p:nvSpPr>
        <p:spPr>
          <a:xfrm>
            <a:off x="3969385" y="5434965"/>
            <a:ext cx="7788910" cy="507365"/>
          </a:xfrm>
          <a:prstGeom prst="roundRect">
            <a:avLst>
              <a:gd name="adj" fmla="val 2161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博物馆建在图书馆楼里，博物馆面积应填入其他用房面积还是图书馆面积？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2"/>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par>
                                <p:cTn id="31" presetID="1" presetClass="exit" presetSubtype="0" fill="hold" grpId="2" nodeType="withEffect">
                                  <p:stCondLst>
                                    <p:cond delay="0"/>
                                  </p:stCondLst>
                                  <p:childTnLst>
                                    <p:set>
                                      <p:cBhvr>
                                        <p:cTn id="32" dur="1" fill="hold">
                                          <p:stCondLst>
                                            <p:cond delay="0"/>
                                          </p:stCondLst>
                                        </p:cTn>
                                        <p:tgtEl>
                                          <p:spTgt spid="15"/>
                                        </p:tgtEl>
                                        <p:attrNameLst>
                                          <p:attrName>style.visibility</p:attrName>
                                        </p:attrNameLst>
                                      </p:cBhvr>
                                      <p:to>
                                        <p:strVal val="hidden"/>
                                      </p:to>
                                    </p:set>
                                  </p:childTnLst>
                                </p:cTn>
                              </p:par>
                              <p:par>
                                <p:cTn id="33" presetID="1" presetClass="exit" presetSubtype="0" fill="hold" grpId="2" nodeType="withEffect">
                                  <p:stCondLst>
                                    <p:cond delay="0"/>
                                  </p:stCondLst>
                                  <p:childTnLst>
                                    <p:set>
                                      <p:cBhvr>
                                        <p:cTn id="34" dur="1" fill="hold">
                                          <p:stCondLst>
                                            <p:cond delay="0"/>
                                          </p:stCondLst>
                                        </p:cTn>
                                        <p:tgtEl>
                                          <p:spTgt spid="16"/>
                                        </p:tgtEl>
                                        <p:attrNameLst>
                                          <p:attrName>style.visibility</p:attrName>
                                        </p:attrNameLst>
                                      </p:cBhvr>
                                      <p:to>
                                        <p:strVal val="hidden"/>
                                      </p:to>
                                    </p:set>
                                  </p:childTnLst>
                                </p:cTn>
                              </p:par>
                              <p:par>
                                <p:cTn id="35" presetID="1" presetClass="exit" presetSubtype="0" fill="hold" grpId="2" nodeType="withEffect">
                                  <p:stCondLst>
                                    <p:cond delay="0"/>
                                  </p:stCondLst>
                                  <p:childTnLst>
                                    <p:set>
                                      <p:cBhvr>
                                        <p:cTn id="36" dur="1" fill="hold">
                                          <p:stCondLst>
                                            <p:cond delay="0"/>
                                          </p:stCondLst>
                                        </p:cTn>
                                        <p:tgtEl>
                                          <p:spTgt spid="17"/>
                                        </p:tgtEl>
                                        <p:attrNameLst>
                                          <p:attrName>style.visibility</p:attrName>
                                        </p:attrNameLst>
                                      </p:cBhvr>
                                      <p:to>
                                        <p:strVal val="hidden"/>
                                      </p:to>
                                    </p:set>
                                  </p:childTnLst>
                                </p:cTn>
                              </p:par>
                              <p:par>
                                <p:cTn id="37" presetID="1" presetClass="exit" presetSubtype="0" fill="hold" grpId="2" nodeType="withEffect">
                                  <p:stCondLst>
                                    <p:cond delay="0"/>
                                  </p:stCondLst>
                                  <p:childTnLst>
                                    <p:set>
                                      <p:cBhvr>
                                        <p:cTn id="38" dur="1" fill="hold">
                                          <p:stCondLst>
                                            <p:cond delay="0"/>
                                          </p:stCondLst>
                                        </p:cTn>
                                        <p:tgtEl>
                                          <p:spTgt spid="18"/>
                                        </p:tgtEl>
                                        <p:attrNameLst>
                                          <p:attrName>style.visibility</p:attrName>
                                        </p:attrNameLst>
                                      </p:cBhvr>
                                      <p:to>
                                        <p:strVal val="hidden"/>
                                      </p:to>
                                    </p:set>
                                  </p:childTnLst>
                                </p:cTn>
                              </p:par>
                              <p:par>
                                <p:cTn id="39" presetID="1" presetClass="exit" presetSubtype="0" fill="hold" grpId="2" nodeType="withEffect">
                                  <p:stCondLst>
                                    <p:cond delay="0"/>
                                  </p:stCondLst>
                                  <p:childTnLst>
                                    <p:set>
                                      <p:cBhvr>
                                        <p:cTn id="40" dur="1" fill="hold">
                                          <p:stCondLst>
                                            <p:cond delay="0"/>
                                          </p:stCondLst>
                                        </p:cTn>
                                        <p:tgtEl>
                                          <p:spTgt spid="19"/>
                                        </p:tgtEl>
                                        <p:attrNameLst>
                                          <p:attrName>style.visibility</p:attrName>
                                        </p:attrNameLst>
                                      </p:cBhvr>
                                      <p:to>
                                        <p:strVal val="hidden"/>
                                      </p:to>
                                    </p:set>
                                  </p:childTnLst>
                                </p:cTn>
                              </p:par>
                              <p:par>
                                <p:cTn id="41" presetID="1" presetClass="exit" presetSubtype="0" fill="hold" grpId="2" nodeType="withEffect">
                                  <p:stCondLst>
                                    <p:cond delay="0"/>
                                  </p:stCondLst>
                                  <p:childTnLst>
                                    <p:set>
                                      <p:cBhvr>
                                        <p:cTn id="42" dur="1" fill="hold">
                                          <p:stCondLst>
                                            <p:cond delay="0"/>
                                          </p:stCondLst>
                                        </p:cTn>
                                        <p:tgtEl>
                                          <p:spTgt spid="20"/>
                                        </p:tgtEl>
                                        <p:attrNameLst>
                                          <p:attrName>style.visibility</p:attrName>
                                        </p:attrNameLst>
                                      </p:cBhvr>
                                      <p:to>
                                        <p:strVal val="hidden"/>
                                      </p:to>
                                    </p:set>
                                  </p:childTnLst>
                                </p:cTn>
                              </p:par>
                              <p:par>
                                <p:cTn id="43" presetID="1" presetClass="exit" presetSubtype="0" fill="hold" grpId="2" nodeType="withEffect">
                                  <p:stCondLst>
                                    <p:cond delay="0"/>
                                  </p:stCondLst>
                                  <p:childTnLst>
                                    <p:set>
                                      <p:cBhvr>
                                        <p:cTn id="44"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5" grpId="2" bldLvl="0" animBg="1"/>
      <p:bldP spid="16" grpId="0" bldLvl="0" animBg="1"/>
      <p:bldP spid="16" grpId="1" animBg="1"/>
      <p:bldP spid="16" grpId="2" bldLvl="0" animBg="1"/>
      <p:bldP spid="17" grpId="0" bldLvl="0" animBg="1"/>
      <p:bldP spid="17" grpId="1" animBg="1"/>
      <p:bldP spid="17" grpId="2" bldLvl="0" animBg="1"/>
      <p:bldP spid="18" grpId="0" bldLvl="0" animBg="1"/>
      <p:bldP spid="18" grpId="1" animBg="1"/>
      <p:bldP spid="18" grpId="2" bldLvl="0" animBg="1"/>
      <p:bldP spid="19" grpId="0" bldLvl="0" animBg="1"/>
      <p:bldP spid="19" grpId="1" animBg="1"/>
      <p:bldP spid="19" grpId="2" bldLvl="0" animBg="1"/>
      <p:bldP spid="20" grpId="0" bldLvl="0" animBg="1"/>
      <p:bldP spid="20" grpId="1" animBg="1"/>
      <p:bldP spid="20" grpId="2" bldLvl="0" animBg="1"/>
      <p:bldP spid="21" grpId="0" bldLvl="0" animBg="1"/>
      <p:bldP spid="21" grpId="1" animBg="1"/>
      <p:bldP spid="21" grpId="2" bldLvl="0" animBg="1"/>
      <p:bldP spid="5"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5373 </a:t>
            </a:r>
            <a:r>
              <a:rPr lang="zh-CN" altLang="en-US" sz="2400" b="1" dirty="0">
                <a:solidFill>
                  <a:schemeClr val="tx2"/>
                </a:solidFill>
                <a:latin typeface="+mj-ea"/>
                <a:ea typeface="+mj-ea"/>
                <a:cs typeface="+mj-ea"/>
                <a:sym typeface="+mn-ea"/>
              </a:rPr>
              <a:t>高等教育学校（职业、成人）校舍情况</a:t>
            </a:r>
            <a:endParaRPr lang="zh-CN" altLang="en-US" sz="2400" dirty="0">
              <a:solidFill>
                <a:schemeClr val="tx2"/>
              </a:solidFill>
              <a:latin typeface="+mj-lt"/>
              <a:ea typeface="+mj-ea"/>
              <a:sym typeface="+mn-ea"/>
            </a:endParaRPr>
          </a:p>
        </p:txBody>
      </p:sp>
      <p:pic>
        <p:nvPicPr>
          <p:cNvPr id="3" name="图片 2"/>
          <p:cNvPicPr>
            <a:picLocks noChangeAspect="1"/>
          </p:cNvPicPr>
          <p:nvPr/>
        </p:nvPicPr>
        <p:blipFill>
          <a:blip r:embed="rId6"/>
          <a:stretch>
            <a:fillRect/>
          </a:stretch>
        </p:blipFill>
        <p:spPr>
          <a:xfrm>
            <a:off x="271780" y="1245870"/>
            <a:ext cx="6111875" cy="5476875"/>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515235" y="3490595"/>
            <a:ext cx="9242425" cy="65024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行政办公用房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7" action="ppaction://hlinkfile"/>
              </a:rPr>
              <a:t>《高等职业学校建设标准》（建标197-2019）</a:t>
            </a:r>
            <a:r>
              <a:rPr lang="zh-CN" altLang="en-US" sz="1600">
                <a:solidFill>
                  <a:srgbClr val="44546A"/>
                </a:solidFill>
                <a:latin typeface="+mj-ea"/>
                <a:ea typeface="+mj-ea"/>
                <a:sym typeface="+mn-ea"/>
              </a:rPr>
              <a:t>中的教学实训用房中的系及教师教研办公用房、校级办公用房。</a:t>
            </a:r>
          </a:p>
        </p:txBody>
      </p:sp>
      <p:sp>
        <p:nvSpPr>
          <p:cNvPr id="16" name="圆角矩形 15"/>
          <p:cNvSpPr/>
          <p:nvPr/>
        </p:nvSpPr>
        <p:spPr>
          <a:xfrm>
            <a:off x="2515870" y="4259580"/>
            <a:ext cx="9242425" cy="58991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系及教师教研办公用房</a:t>
            </a:r>
            <a:r>
              <a:rPr lang="zh-CN" altLang="en-US" sz="1600">
                <a:solidFill>
                  <a:srgbClr val="44546A"/>
                </a:solidFill>
                <a:latin typeface="+mj-ea"/>
                <a:ea typeface="+mj-ea"/>
                <a:sym typeface="+mn-ea"/>
              </a:rPr>
              <a:t>包括党政（团）办公室、教师办公室、教研室、学籍档案室、资料室、会议室及接待室等。</a:t>
            </a:r>
          </a:p>
        </p:txBody>
      </p:sp>
      <p:sp>
        <p:nvSpPr>
          <p:cNvPr id="17" name="圆角矩形 16"/>
          <p:cNvSpPr/>
          <p:nvPr/>
        </p:nvSpPr>
        <p:spPr>
          <a:xfrm>
            <a:off x="2515235" y="4968875"/>
            <a:ext cx="9242425" cy="581025"/>
          </a:xfrm>
          <a:prstGeom prst="roundRect">
            <a:avLst>
              <a:gd name="adj" fmla="val 1685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校级办公用房</a:t>
            </a:r>
            <a:r>
              <a:rPr lang="zh-CN" altLang="en-US" sz="1600">
                <a:solidFill>
                  <a:srgbClr val="44546A"/>
                </a:solidFill>
                <a:latin typeface="+mj-ea"/>
                <a:ea typeface="+mj-ea"/>
                <a:sym typeface="+mn-ea"/>
              </a:rPr>
              <a:t>包括校级党政办公室、会议室、校史室、档案室、文印室、广播室、接待室、财务管理用房等。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bldLvl="0" animBg="1"/>
      <p:bldP spid="16" grpId="0" bldLvl="0" animBg="1"/>
      <p:bldP spid="16" grpId="1" animBg="1"/>
      <p:bldP spid="17" grpId="0" bldLvl="0" animBg="1"/>
      <p:bldP spid="17" grpId="1"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5373 </a:t>
            </a:r>
            <a:r>
              <a:rPr lang="zh-CN" altLang="en-US" sz="2400" b="1" dirty="0">
                <a:solidFill>
                  <a:schemeClr val="tx2"/>
                </a:solidFill>
                <a:latin typeface="+mj-ea"/>
                <a:ea typeface="+mj-ea"/>
                <a:cs typeface="+mj-ea"/>
                <a:sym typeface="+mn-ea"/>
              </a:rPr>
              <a:t>高等教育学校（职业、成人）校舍情况</a:t>
            </a:r>
          </a:p>
        </p:txBody>
      </p:sp>
      <p:pic>
        <p:nvPicPr>
          <p:cNvPr id="3" name="图片 2"/>
          <p:cNvPicPr>
            <a:picLocks noChangeAspect="1"/>
          </p:cNvPicPr>
          <p:nvPr/>
        </p:nvPicPr>
        <p:blipFill>
          <a:blip r:embed="rId6"/>
          <a:stretch>
            <a:fillRect/>
          </a:stretch>
        </p:blipFill>
        <p:spPr>
          <a:xfrm>
            <a:off x="271780" y="1245870"/>
            <a:ext cx="6111875" cy="5476875"/>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515235" y="2877185"/>
            <a:ext cx="9242425" cy="69532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生活用房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7" action="ppaction://hlinkfile"/>
              </a:rPr>
              <a:t>《高等职业学校建设标准》（建标197-2019）</a:t>
            </a:r>
            <a:r>
              <a:rPr lang="zh-CN" altLang="en-US" sz="1600">
                <a:solidFill>
                  <a:srgbClr val="44546A"/>
                </a:solidFill>
                <a:latin typeface="+mj-ea"/>
                <a:ea typeface="+mj-ea"/>
                <a:sym typeface="+mn-ea"/>
              </a:rPr>
              <a:t>中的学生宿舍（公寓）、食堂、单身教师宿舍（公寓）、后勤及辅助用房。</a:t>
            </a:r>
          </a:p>
        </p:txBody>
      </p:sp>
      <p:sp>
        <p:nvSpPr>
          <p:cNvPr id="16" name="圆角矩形 15"/>
          <p:cNvSpPr/>
          <p:nvPr/>
        </p:nvSpPr>
        <p:spPr>
          <a:xfrm>
            <a:off x="2515235" y="3727450"/>
            <a:ext cx="9242425" cy="46609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学生宿舍（公寓）</a:t>
            </a:r>
            <a:r>
              <a:rPr lang="zh-CN" altLang="en-US" sz="1600">
                <a:solidFill>
                  <a:srgbClr val="44546A"/>
                </a:solidFill>
                <a:latin typeface="+mj-ea"/>
                <a:ea typeface="+mj-ea"/>
                <a:sym typeface="+mn-ea"/>
              </a:rPr>
              <a:t>包括居室、盥洗室、厕所、活动室、辅导员及管理人员用房等。</a:t>
            </a:r>
          </a:p>
        </p:txBody>
      </p:sp>
      <p:sp>
        <p:nvSpPr>
          <p:cNvPr id="17" name="圆角矩形 16"/>
          <p:cNvSpPr/>
          <p:nvPr/>
        </p:nvSpPr>
        <p:spPr>
          <a:xfrm>
            <a:off x="2515235" y="4348480"/>
            <a:ext cx="9242425" cy="613410"/>
          </a:xfrm>
          <a:prstGeom prst="roundRect">
            <a:avLst>
              <a:gd name="adj" fmla="val 1685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食堂</a:t>
            </a:r>
            <a:r>
              <a:rPr lang="zh-CN" altLang="en-US" sz="1600">
                <a:solidFill>
                  <a:srgbClr val="44546A"/>
                </a:solidFill>
                <a:latin typeface="+mj-ea"/>
                <a:ea typeface="+mj-ea"/>
                <a:sym typeface="+mn-ea"/>
              </a:rPr>
              <a:t>包括餐厅、厨房及附属用房(主副食加工间、主副食品库、餐具库、冷库、配餐间、炊事员更衣室、淋浴室、休息室、厕所等)、办公室等。</a:t>
            </a:r>
          </a:p>
        </p:txBody>
      </p:sp>
      <p:sp>
        <p:nvSpPr>
          <p:cNvPr id="2" name="圆角矩形 1"/>
          <p:cNvSpPr/>
          <p:nvPr/>
        </p:nvSpPr>
        <p:spPr>
          <a:xfrm>
            <a:off x="2515235" y="5116830"/>
            <a:ext cx="9242425" cy="421005"/>
          </a:xfrm>
          <a:prstGeom prst="roundRect">
            <a:avLst>
              <a:gd name="adj" fmla="val 1685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单身教师宿舍（公寓）</a:t>
            </a:r>
            <a:r>
              <a:rPr lang="zh-CN" altLang="en-US" sz="1600">
                <a:solidFill>
                  <a:srgbClr val="44546A"/>
                </a:solidFill>
                <a:latin typeface="+mj-ea"/>
                <a:ea typeface="+mj-ea"/>
                <a:sym typeface="+mn-ea"/>
              </a:rPr>
              <a:t>包括居室、盥洗室、厕所及管理人员用房等。</a:t>
            </a:r>
          </a:p>
        </p:txBody>
      </p:sp>
      <p:sp>
        <p:nvSpPr>
          <p:cNvPr id="5" name="圆角矩形 4"/>
          <p:cNvSpPr/>
          <p:nvPr/>
        </p:nvSpPr>
        <p:spPr>
          <a:xfrm>
            <a:off x="2515235" y="5692775"/>
            <a:ext cx="9242425" cy="911860"/>
          </a:xfrm>
          <a:prstGeom prst="roundRect">
            <a:avLst>
              <a:gd name="adj" fmla="val 1027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后勤及辅助用房</a:t>
            </a:r>
            <a:r>
              <a:rPr lang="zh-CN" altLang="en-US" sz="1600">
                <a:solidFill>
                  <a:srgbClr val="44546A"/>
                </a:solidFill>
                <a:latin typeface="+mj-ea"/>
                <a:ea typeface="+mj-ea"/>
                <a:sym typeface="+mn-ea"/>
              </a:rPr>
              <a:t>包括医务室(所、院)、公共浴室、食堂工人集体宿舍、汽车库(公车)、服务用房(小型超市、洗衣房等)、综合修理用房、总务仓库、锅炉房、水泵房、变电所(配电房)、消防用房、环卫绿化用房、室外厕所、传达警卫室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6" grpId="0" bldLvl="0" animBg="1"/>
      <p:bldP spid="16" grpId="1" animBg="1"/>
      <p:bldP spid="17" grpId="0" bldLvl="0" animBg="1"/>
      <p:bldP spid="17" grpId="1" animBg="1"/>
      <p:bldP spid="2" grpId="0" bldLvl="0" animBg="1"/>
      <p:bldP spid="2" grpId="1" animBg="1"/>
      <p:bldP spid="5" grpId="0" bldLvl="0" animBg="1"/>
      <p:bldP spid="5" grpId="1"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5374 </a:t>
            </a:r>
            <a:r>
              <a:rPr lang="zh-CN" altLang="en-US" sz="2400" b="1" dirty="0">
                <a:solidFill>
                  <a:schemeClr val="tx2"/>
                </a:solidFill>
                <a:latin typeface="+mj-ea"/>
                <a:ea typeface="+mj-ea"/>
                <a:cs typeface="+mj-ea"/>
                <a:sym typeface="+mn-ea"/>
              </a:rPr>
              <a:t>高等教育学校（普通）校舍情况</a:t>
            </a:r>
            <a:endParaRPr lang="zh-CN" altLang="en-US" sz="2400" dirty="0">
              <a:solidFill>
                <a:schemeClr val="tx2"/>
              </a:solidFill>
              <a:latin typeface="+mj-lt"/>
              <a:ea typeface="+mj-ea"/>
              <a:sym typeface="+mn-ea"/>
            </a:endParaRPr>
          </a:p>
        </p:txBody>
      </p:sp>
      <p:pic>
        <p:nvPicPr>
          <p:cNvPr id="2" name="图片 1"/>
          <p:cNvPicPr>
            <a:picLocks noChangeAspect="1"/>
          </p:cNvPicPr>
          <p:nvPr/>
        </p:nvPicPr>
        <p:blipFill>
          <a:blip r:embed="rId6"/>
          <a:stretch>
            <a:fillRect/>
          </a:stretch>
        </p:blipFill>
        <p:spPr>
          <a:xfrm>
            <a:off x="252095" y="1317625"/>
            <a:ext cx="6111240" cy="5410200"/>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486025" y="2469515"/>
            <a:ext cx="9242425" cy="69659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教学及辅助用房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7" action="ppaction://hlinkfile"/>
              </a:rPr>
              <a:t>《普通高等学校建筑面积标准》（建标191-2018）</a:t>
            </a:r>
            <a:r>
              <a:rPr lang="zh-CN" altLang="en-US" sz="1600">
                <a:solidFill>
                  <a:srgbClr val="44546A"/>
                </a:solidFill>
                <a:latin typeface="+mj-ea"/>
                <a:ea typeface="+mj-ea"/>
                <a:sym typeface="+mn-ea"/>
              </a:rPr>
              <a:t>中的教室、实验实习用房、专职科研机构办公及研究用房、图书馆、室内体育用房、师生活动用房、会堂、继续教育用房。</a:t>
            </a:r>
          </a:p>
        </p:txBody>
      </p:sp>
      <p:sp>
        <p:nvSpPr>
          <p:cNvPr id="16" name="圆角矩形 15"/>
          <p:cNvSpPr/>
          <p:nvPr/>
        </p:nvSpPr>
        <p:spPr>
          <a:xfrm>
            <a:off x="2486025" y="3310255"/>
            <a:ext cx="9242425" cy="833755"/>
          </a:xfrm>
          <a:prstGeom prst="roundRect">
            <a:avLst>
              <a:gd name="adj" fmla="val 1335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教室</a:t>
            </a:r>
            <a:r>
              <a:rPr lang="zh-CN" altLang="en-US" sz="1600">
                <a:solidFill>
                  <a:srgbClr val="44546A"/>
                </a:solidFill>
                <a:latin typeface="+mj-ea"/>
                <a:ea typeface="+mj-ea"/>
                <a:sym typeface="+mn-ea"/>
              </a:rPr>
              <a:t>包括各种一般教室(小教室、中教室、合班教室、阶梯教室)、制图教室、艺术教室及附属用房等。艺术院校教室包括公共基础课(文化课)、专业基础课、专业课教室(琴房、形体房、画室、各种中、小型排练用房)及附属用房等。</a:t>
            </a:r>
          </a:p>
        </p:txBody>
      </p:sp>
      <p:sp>
        <p:nvSpPr>
          <p:cNvPr id="17" name="圆角矩形 16"/>
          <p:cNvSpPr/>
          <p:nvPr/>
        </p:nvSpPr>
        <p:spPr>
          <a:xfrm>
            <a:off x="2486025" y="4250690"/>
            <a:ext cx="9242425" cy="1181100"/>
          </a:xfrm>
          <a:prstGeom prst="roundRect">
            <a:avLst>
              <a:gd name="adj" fmla="val 696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实验实习用房</a:t>
            </a:r>
            <a:r>
              <a:rPr lang="zh-CN" altLang="en-US" sz="1600">
                <a:solidFill>
                  <a:srgbClr val="44546A"/>
                </a:solidFill>
                <a:latin typeface="+mj-ea"/>
                <a:ea typeface="+mj-ea"/>
                <a:sym typeface="+mn-ea"/>
              </a:rPr>
              <a:t>包括教学实验用房(公共基础课、专业基础课、专业课所需的各种实验室、计算机房、语音室及附属用房)实习实训用房(包括工程训练中心)；自选科研项目及学生科技创新用房；研究生实验研究补助用房。艺术院校的实验实习用房(系指实习及附属用房)包括大型观摩、排练、实习演出、展览陈列、摄影棚、洗印车间等用房。体育院校可包含室内体育用房</a:t>
            </a:r>
          </a:p>
        </p:txBody>
      </p:sp>
      <p:sp>
        <p:nvSpPr>
          <p:cNvPr id="18" name="圆角矩形 17"/>
          <p:cNvSpPr/>
          <p:nvPr/>
        </p:nvSpPr>
        <p:spPr>
          <a:xfrm>
            <a:off x="2486025" y="5538470"/>
            <a:ext cx="9242425" cy="649605"/>
          </a:xfrm>
          <a:prstGeom prst="roundRect">
            <a:avLst>
              <a:gd name="adj" fmla="val 1279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专职科研机构用房</a:t>
            </a:r>
            <a:r>
              <a:rPr lang="zh-CN" altLang="en-US" sz="1600">
                <a:solidFill>
                  <a:srgbClr val="44546A"/>
                </a:solidFill>
                <a:latin typeface="+mj-ea"/>
                <a:ea typeface="+mj-ea"/>
                <a:sym typeface="+mn-ea"/>
              </a:rPr>
              <a:t>是指经主管部门批准设立的专职科研机构所需的实验室、研究室、资料室、咨询室等专业用房及少量配套的办公室、会议室、值班室等。</a:t>
            </a:r>
          </a:p>
        </p:txBody>
      </p:sp>
      <p:pic>
        <p:nvPicPr>
          <p:cNvPr id="3" name="图片 2"/>
          <p:cNvPicPr>
            <a:picLocks noChangeAspect="1"/>
          </p:cNvPicPr>
          <p:nvPr/>
        </p:nvPicPr>
        <p:blipFill>
          <a:blip r:embed="rId8"/>
          <a:stretch>
            <a:fillRect/>
          </a:stretch>
        </p:blipFill>
        <p:spPr>
          <a:xfrm>
            <a:off x="7304405" y="1151255"/>
            <a:ext cx="3780790" cy="5349875"/>
          </a:xfrm>
          <a:prstGeom prst="rect">
            <a:avLst/>
          </a:prstGeom>
          <a:ln>
            <a:solidFill>
              <a:srgbClr val="44546A"/>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3"/>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6" grpId="0" bldLvl="0" animBg="1"/>
      <p:bldP spid="16" grpId="1" animBg="1"/>
      <p:bldP spid="17" grpId="0" bldLvl="0" animBg="1"/>
      <p:bldP spid="17" grpId="1" animBg="1"/>
      <p:bldP spid="18" grpId="0" bldLvl="0" animBg="1"/>
      <p:bldP spid="18" grpId="1"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5374 </a:t>
            </a:r>
            <a:r>
              <a:rPr lang="zh-CN" altLang="en-US" sz="2400" b="1" dirty="0">
                <a:solidFill>
                  <a:schemeClr val="tx2"/>
                </a:solidFill>
                <a:latin typeface="+mj-ea"/>
                <a:ea typeface="+mj-ea"/>
                <a:cs typeface="+mj-ea"/>
                <a:sym typeface="+mn-ea"/>
              </a:rPr>
              <a:t>高等教育学校（普通）校舍情况</a:t>
            </a:r>
            <a:endParaRPr lang="zh-CN" altLang="en-US" sz="2400" dirty="0">
              <a:solidFill>
                <a:schemeClr val="tx2"/>
              </a:solidFill>
              <a:latin typeface="+mj-lt"/>
              <a:ea typeface="+mj-ea"/>
              <a:sym typeface="+mn-ea"/>
            </a:endParaRPr>
          </a:p>
        </p:txBody>
      </p:sp>
      <p:pic>
        <p:nvPicPr>
          <p:cNvPr id="2" name="图片 1"/>
          <p:cNvPicPr>
            <a:picLocks noChangeAspect="1"/>
          </p:cNvPicPr>
          <p:nvPr/>
        </p:nvPicPr>
        <p:blipFill>
          <a:blip r:embed="rId6"/>
          <a:stretch>
            <a:fillRect/>
          </a:stretch>
        </p:blipFill>
        <p:spPr>
          <a:xfrm>
            <a:off x="252095" y="1317625"/>
            <a:ext cx="6111240" cy="5410200"/>
          </a:xfrm>
          <a:prstGeom prst="rect">
            <a:avLst/>
          </a:prstGeom>
          <a:ln>
            <a:solidFill>
              <a:srgbClr val="44546A"/>
            </a:solidFill>
          </a:ln>
          <a:effectLst>
            <a:outerShdw blurRad="50800" dist="38100" dir="2700000" algn="tl" rotWithShape="0">
              <a:prstClr val="black">
                <a:alpha val="40000"/>
              </a:prstClr>
            </a:outerShdw>
          </a:effectLst>
        </p:spPr>
      </p:pic>
      <p:sp>
        <p:nvSpPr>
          <p:cNvPr id="19" name="圆角矩形 18"/>
          <p:cNvSpPr/>
          <p:nvPr/>
        </p:nvSpPr>
        <p:spPr>
          <a:xfrm>
            <a:off x="2486025" y="3676015"/>
            <a:ext cx="9242425" cy="68199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图书馆</a:t>
            </a:r>
            <a:r>
              <a:rPr lang="zh-CN" altLang="en-US" sz="1600">
                <a:solidFill>
                  <a:srgbClr val="44546A"/>
                </a:solidFill>
                <a:latin typeface="+mj-ea"/>
                <a:ea typeface="+mj-ea"/>
                <a:sym typeface="+mn-ea"/>
              </a:rPr>
              <a:t>包括各种阅览室、书库、检索厅、出纳厅、报告厅、内部业务用房（采编、装订等）、技术设备用房（图书消毒室、复印室）、办公及附属用房（办公室、会议室、接待室等）、信息网络用房等。</a:t>
            </a:r>
          </a:p>
        </p:txBody>
      </p:sp>
      <p:sp>
        <p:nvSpPr>
          <p:cNvPr id="20" name="圆角矩形 19"/>
          <p:cNvSpPr/>
          <p:nvPr/>
        </p:nvSpPr>
        <p:spPr>
          <a:xfrm>
            <a:off x="2486025" y="4435475"/>
            <a:ext cx="9242425" cy="59436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室内体育用房</a:t>
            </a:r>
            <a:r>
              <a:rPr lang="zh-CN" altLang="en-US" sz="1600">
                <a:solidFill>
                  <a:srgbClr val="44546A"/>
                </a:solidFill>
                <a:latin typeface="+mj-ea"/>
                <a:ea typeface="+mj-ea"/>
                <a:sym typeface="+mn-ea"/>
              </a:rPr>
              <a:t>包括风雨操场、体育馆、游泳馆、健身房、乒乓球(羽毛球)房、体操房、体质测试用房及器械库、淋浴、更衣室、卫生间等附属用房。</a:t>
            </a:r>
          </a:p>
        </p:txBody>
      </p:sp>
      <p:sp>
        <p:nvSpPr>
          <p:cNvPr id="21" name="圆角矩形 20"/>
          <p:cNvSpPr/>
          <p:nvPr/>
        </p:nvSpPr>
        <p:spPr>
          <a:xfrm>
            <a:off x="2486025" y="5107305"/>
            <a:ext cx="9242425" cy="65278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师生活动用房</a:t>
            </a:r>
            <a:r>
              <a:rPr lang="zh-CN" altLang="en-US" sz="1600">
                <a:solidFill>
                  <a:srgbClr val="44546A"/>
                </a:solidFill>
                <a:latin typeface="+mj-ea"/>
                <a:ea typeface="+mj-ea"/>
                <a:sym typeface="+mn-ea"/>
              </a:rPr>
              <a:t>包括团委、学生会、学生社团、心理咨询、帮困助学、勤工俭学、就业指导、文娱活动等用房，教职工(含离退休人员)活动及管理用房。</a:t>
            </a:r>
          </a:p>
        </p:txBody>
      </p:sp>
      <p:sp>
        <p:nvSpPr>
          <p:cNvPr id="5" name="圆角矩形 4"/>
          <p:cNvSpPr/>
          <p:nvPr/>
        </p:nvSpPr>
        <p:spPr>
          <a:xfrm>
            <a:off x="2486025" y="5837555"/>
            <a:ext cx="9242425" cy="42926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会堂</a:t>
            </a:r>
            <a:r>
              <a:rPr lang="zh-CN" altLang="en-US" sz="1600">
                <a:solidFill>
                  <a:srgbClr val="44546A"/>
                </a:solidFill>
                <a:latin typeface="+mj-ea"/>
                <a:ea typeface="+mj-ea"/>
                <a:sym typeface="+mn-ea"/>
              </a:rPr>
              <a:t>是指具有集会、演出、学术报告、校际交流等活动功能的用房。</a:t>
            </a:r>
          </a:p>
        </p:txBody>
      </p:sp>
      <p:sp>
        <p:nvSpPr>
          <p:cNvPr id="6" name="圆角矩形 5"/>
          <p:cNvSpPr/>
          <p:nvPr/>
        </p:nvSpPr>
        <p:spPr>
          <a:xfrm>
            <a:off x="2486025" y="6344285"/>
            <a:ext cx="9242425" cy="38100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继续教育用房</a:t>
            </a:r>
            <a:r>
              <a:rPr lang="zh-CN" altLang="en-US" sz="1600">
                <a:solidFill>
                  <a:srgbClr val="44546A"/>
                </a:solidFill>
                <a:latin typeface="+mj-ea"/>
                <a:ea typeface="+mj-ea"/>
                <a:sym typeface="+mn-ea"/>
              </a:rPr>
              <a:t>包括主要用于继续教育的办公室、学籍档案室、资料室、会议室等用房。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9" grpId="1" animBg="1"/>
      <p:bldP spid="20" grpId="0" bldLvl="0" animBg="1"/>
      <p:bldP spid="20" grpId="1" animBg="1"/>
      <p:bldP spid="21" grpId="0" bldLvl="0" animBg="1"/>
      <p:bldP spid="21" grpId="1" animBg="1"/>
      <p:bldP spid="5" grpId="0" bldLvl="0" animBg="1"/>
      <p:bldP spid="5" grpId="1" animBg="1"/>
      <p:bldP spid="6" grpId="0" bldLvl="0" animBg="1"/>
      <p:bldP spid="6" grpId="1"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5374 </a:t>
            </a:r>
            <a:r>
              <a:rPr lang="zh-CN" altLang="en-US" sz="2400" b="1" dirty="0">
                <a:solidFill>
                  <a:schemeClr val="tx2"/>
                </a:solidFill>
                <a:latin typeface="+mj-ea"/>
                <a:ea typeface="+mj-ea"/>
                <a:cs typeface="+mj-ea"/>
                <a:sym typeface="+mn-ea"/>
              </a:rPr>
              <a:t>高等教育学校（普通）校舍情况</a:t>
            </a:r>
            <a:endParaRPr lang="zh-CN" altLang="en-US" sz="2400" dirty="0">
              <a:solidFill>
                <a:schemeClr val="tx2"/>
              </a:solidFill>
              <a:latin typeface="+mj-lt"/>
              <a:ea typeface="+mj-ea"/>
              <a:sym typeface="+mn-ea"/>
            </a:endParaRPr>
          </a:p>
        </p:txBody>
      </p:sp>
      <p:pic>
        <p:nvPicPr>
          <p:cNvPr id="2" name="图片 1"/>
          <p:cNvPicPr>
            <a:picLocks noChangeAspect="1"/>
          </p:cNvPicPr>
          <p:nvPr/>
        </p:nvPicPr>
        <p:blipFill>
          <a:blip r:embed="rId6"/>
          <a:stretch>
            <a:fillRect/>
          </a:stretch>
        </p:blipFill>
        <p:spPr>
          <a:xfrm>
            <a:off x="252095" y="1317625"/>
            <a:ext cx="6111240" cy="5410200"/>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486660" y="3340100"/>
            <a:ext cx="9242425" cy="608965"/>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行政办公用房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7" action="ppaction://hlinkfile"/>
              </a:rPr>
              <a:t>《普通高等学校建筑面积标准》（建标191-2018）</a:t>
            </a:r>
            <a:r>
              <a:rPr lang="zh-CN" altLang="en-US" sz="1600">
                <a:solidFill>
                  <a:srgbClr val="44546A"/>
                </a:solidFill>
                <a:latin typeface="+mj-ea"/>
                <a:ea typeface="+mj-ea"/>
                <a:sym typeface="+mn-ea"/>
              </a:rPr>
              <a:t>中的校行政办公用房、院系级教师办公用房。</a:t>
            </a:r>
          </a:p>
        </p:txBody>
      </p:sp>
      <p:sp>
        <p:nvSpPr>
          <p:cNvPr id="16" name="圆角矩形 15"/>
          <p:cNvSpPr/>
          <p:nvPr/>
        </p:nvSpPr>
        <p:spPr>
          <a:xfrm>
            <a:off x="2486025" y="4107180"/>
            <a:ext cx="9242425" cy="608965"/>
          </a:xfrm>
          <a:prstGeom prst="roundRect">
            <a:avLst>
              <a:gd name="adj" fmla="val 24116"/>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校行政办公用房</a:t>
            </a:r>
            <a:r>
              <a:rPr lang="zh-CN" altLang="en-US" sz="1600">
                <a:solidFill>
                  <a:srgbClr val="44546A"/>
                </a:solidFill>
                <a:latin typeface="+mj-ea"/>
                <a:ea typeface="+mj-ea"/>
                <a:sym typeface="+mn-ea"/>
              </a:rPr>
              <a:t>包括校级党政办公室、会议室、校史室、档案室、文印室、广播室、接待室、财务管理用房等。</a:t>
            </a:r>
          </a:p>
        </p:txBody>
      </p:sp>
      <p:sp>
        <p:nvSpPr>
          <p:cNvPr id="17" name="圆角矩形 16"/>
          <p:cNvSpPr/>
          <p:nvPr/>
        </p:nvSpPr>
        <p:spPr>
          <a:xfrm>
            <a:off x="2486660" y="4951095"/>
            <a:ext cx="9242425" cy="608965"/>
          </a:xfrm>
          <a:prstGeom prst="roundRect">
            <a:avLst>
              <a:gd name="adj" fmla="val 1938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院系及教师办公用房</a:t>
            </a:r>
            <a:r>
              <a:rPr lang="zh-CN" altLang="en-US" sz="1600">
                <a:solidFill>
                  <a:srgbClr val="44546A"/>
                </a:solidFill>
                <a:latin typeface="+mj-ea"/>
                <a:ea typeface="+mj-ea"/>
                <a:sym typeface="+mn-ea"/>
              </a:rPr>
              <a:t>包括院系党政(团)办公室、教师办公室、教研室、学籍档案室、资料室、会议室及接待室等。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6" grpId="0" bldLvl="0" animBg="1"/>
      <p:bldP spid="16" grpId="1" animBg="1"/>
      <p:bldP spid="17" grpId="0" bldLvl="0" animBg="1"/>
      <p:bldP spid="17" grpId="1"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5374 </a:t>
            </a:r>
            <a:r>
              <a:rPr lang="zh-CN" altLang="en-US" sz="2400" b="1" dirty="0">
                <a:solidFill>
                  <a:schemeClr val="tx2"/>
                </a:solidFill>
                <a:latin typeface="+mj-ea"/>
                <a:ea typeface="+mj-ea"/>
                <a:cs typeface="+mj-ea"/>
                <a:sym typeface="+mn-ea"/>
              </a:rPr>
              <a:t>高等教育学校（普通）校舍情况</a:t>
            </a:r>
          </a:p>
        </p:txBody>
      </p:sp>
      <p:pic>
        <p:nvPicPr>
          <p:cNvPr id="2" name="图片 1"/>
          <p:cNvPicPr>
            <a:picLocks noChangeAspect="1"/>
          </p:cNvPicPr>
          <p:nvPr/>
        </p:nvPicPr>
        <p:blipFill>
          <a:blip r:embed="rId6"/>
          <a:stretch>
            <a:fillRect/>
          </a:stretch>
        </p:blipFill>
        <p:spPr>
          <a:xfrm>
            <a:off x="252095" y="1317625"/>
            <a:ext cx="6111240" cy="5410200"/>
          </a:xfrm>
          <a:prstGeom prst="rect">
            <a:avLst/>
          </a:prstGeom>
          <a:ln>
            <a:solidFill>
              <a:srgbClr val="44546A"/>
            </a:solidFill>
          </a:ln>
          <a:effectLst>
            <a:outerShdw blurRad="50800" dist="38100" dir="2700000" algn="tl" rotWithShape="0">
              <a:prstClr val="black">
                <a:alpha val="40000"/>
              </a:prstClr>
            </a:outerShdw>
          </a:effectLst>
        </p:spPr>
      </p:pic>
      <p:sp>
        <p:nvSpPr>
          <p:cNvPr id="15" name="圆角矩形 14"/>
          <p:cNvSpPr/>
          <p:nvPr/>
        </p:nvSpPr>
        <p:spPr>
          <a:xfrm>
            <a:off x="2546350" y="2607310"/>
            <a:ext cx="9242425" cy="76327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生活用房</a:t>
            </a:r>
            <a:r>
              <a:rPr lang="zh-CN" altLang="en-US" sz="1600">
                <a:solidFill>
                  <a:srgbClr val="44546A"/>
                </a:solidFill>
                <a:latin typeface="+mj-ea"/>
                <a:ea typeface="+mj-ea"/>
                <a:sym typeface="+mn-ea"/>
              </a:rPr>
              <a:t>是指</a:t>
            </a:r>
            <a:r>
              <a:rPr lang="zh-CN" altLang="en-US" sz="1600">
                <a:solidFill>
                  <a:srgbClr val="44546A"/>
                </a:solidFill>
                <a:latin typeface="华文新魏" panose="02010800040101010101" charset="-122"/>
                <a:ea typeface="华文新魏" panose="02010800040101010101" charset="-122"/>
                <a:cs typeface="华文新魏" panose="02010800040101010101" charset="-122"/>
                <a:sym typeface="+mn-ea"/>
                <a:hlinkClick r:id="rId7" action="ppaction://hlinkfile"/>
              </a:rPr>
              <a:t>《普通高等学校建筑面积标准》（建标191-2018）</a:t>
            </a:r>
            <a:r>
              <a:rPr lang="zh-CN" altLang="en-US" sz="1600">
                <a:solidFill>
                  <a:srgbClr val="44546A"/>
                </a:solidFill>
                <a:latin typeface="+mj-ea"/>
                <a:ea typeface="+mj-ea"/>
                <a:sym typeface="+mn-ea"/>
              </a:rPr>
              <a:t>中的学生宿舍（公寓）、食堂、单身教师宿舍（公寓）、后勤及辅助用房。</a:t>
            </a:r>
          </a:p>
        </p:txBody>
      </p:sp>
      <p:sp>
        <p:nvSpPr>
          <p:cNvPr id="16" name="圆角矩形 15"/>
          <p:cNvSpPr/>
          <p:nvPr/>
        </p:nvSpPr>
        <p:spPr>
          <a:xfrm>
            <a:off x="2485390" y="3499485"/>
            <a:ext cx="9242425" cy="414020"/>
          </a:xfrm>
          <a:prstGeom prst="roundRect">
            <a:avLst>
              <a:gd name="adj" fmla="val 32822"/>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学生宿舍（公寓）</a:t>
            </a:r>
            <a:r>
              <a:rPr lang="zh-CN" altLang="en-US" sz="1600">
                <a:solidFill>
                  <a:srgbClr val="44546A"/>
                </a:solidFill>
                <a:latin typeface="+mj-ea"/>
                <a:ea typeface="+mj-ea"/>
                <a:sym typeface="+mn-ea"/>
              </a:rPr>
              <a:t>包括居室、盥洗室、厕所、活动室、辅导员及管理人员用房等。</a:t>
            </a:r>
          </a:p>
        </p:txBody>
      </p:sp>
      <p:sp>
        <p:nvSpPr>
          <p:cNvPr id="17" name="圆角矩形 16"/>
          <p:cNvSpPr/>
          <p:nvPr/>
        </p:nvSpPr>
        <p:spPr>
          <a:xfrm>
            <a:off x="2485390" y="4042410"/>
            <a:ext cx="9242425" cy="655955"/>
          </a:xfrm>
          <a:prstGeom prst="roundRect">
            <a:avLst>
              <a:gd name="adj" fmla="val 6960"/>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食堂</a:t>
            </a:r>
            <a:r>
              <a:rPr lang="zh-CN" altLang="en-US" sz="1600">
                <a:solidFill>
                  <a:srgbClr val="44546A"/>
                </a:solidFill>
                <a:latin typeface="+mj-ea"/>
                <a:ea typeface="+mj-ea"/>
                <a:sym typeface="+mn-ea"/>
              </a:rPr>
              <a:t>包括餐厅、厨房及附属用房(主副食加工间、主副食品库、餐具库、冷库、配餐间、炊事员更衣室、淋浴室、休息室、厕所等)、办公室等。</a:t>
            </a:r>
          </a:p>
        </p:txBody>
      </p:sp>
      <p:sp>
        <p:nvSpPr>
          <p:cNvPr id="18" name="圆角矩形 17"/>
          <p:cNvSpPr/>
          <p:nvPr/>
        </p:nvSpPr>
        <p:spPr>
          <a:xfrm>
            <a:off x="2486025" y="4827270"/>
            <a:ext cx="9242425" cy="419735"/>
          </a:xfrm>
          <a:prstGeom prst="roundRect">
            <a:avLst>
              <a:gd name="adj" fmla="val 1279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单身教师宿舍（公寓）</a:t>
            </a:r>
            <a:r>
              <a:rPr lang="zh-CN" altLang="en-US" sz="1600">
                <a:solidFill>
                  <a:srgbClr val="44546A"/>
                </a:solidFill>
                <a:latin typeface="+mj-ea"/>
                <a:ea typeface="+mj-ea"/>
                <a:sym typeface="+mn-ea"/>
              </a:rPr>
              <a:t>包括居室、盥洗室、厕所及管理人员用房等。</a:t>
            </a:r>
          </a:p>
        </p:txBody>
      </p:sp>
      <p:sp>
        <p:nvSpPr>
          <p:cNvPr id="19" name="圆角矩形 18"/>
          <p:cNvSpPr/>
          <p:nvPr/>
        </p:nvSpPr>
        <p:spPr>
          <a:xfrm>
            <a:off x="2485390" y="5375910"/>
            <a:ext cx="9242425" cy="830580"/>
          </a:xfrm>
          <a:prstGeom prst="roundRect">
            <a:avLst>
              <a:gd name="adj" fmla="val 1872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后勤及辅助用房</a:t>
            </a:r>
            <a:r>
              <a:rPr lang="zh-CN" altLang="en-US" sz="1600">
                <a:solidFill>
                  <a:srgbClr val="44546A"/>
                </a:solidFill>
                <a:latin typeface="+mj-ea"/>
                <a:ea typeface="+mj-ea"/>
                <a:sym typeface="+mn-ea"/>
              </a:rPr>
              <a:t>包括医务室(所、院)、公共浴室、食堂工人集体宿舍、汽车库(公车)、服务用房(小型超市、洗衣房等)、综合修理用房、总务仓库、锅炉房、水泵房、变电所(配电房)、消防用房、环卫绿化用房、室外厕所、传达警卫室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xit" presetSubtype="0" fill="hold" grpId="2" nodeType="withEffect">
                                  <p:stCondLst>
                                    <p:cond delay="0"/>
                                  </p:stCondLst>
                                  <p:childTnLst>
                                    <p:set>
                                      <p:cBhvr>
                                        <p:cTn id="18" dur="1" fill="hold">
                                          <p:stCondLst>
                                            <p:cond delay="0"/>
                                          </p:stCondLst>
                                        </p:cTn>
                                        <p:tgtEl>
                                          <p:spTgt spid="1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xit" presetSubtype="0" fill="hold" grpId="2" nodeType="withEffect">
                                  <p:stCondLst>
                                    <p:cond delay="0"/>
                                  </p:stCondLst>
                                  <p:childTnLst>
                                    <p:set>
                                      <p:cBhvr>
                                        <p:cTn id="24" dur="1" fill="hold">
                                          <p:stCondLst>
                                            <p:cond delay="0"/>
                                          </p:stCondLst>
                                        </p:cTn>
                                        <p:tgtEl>
                                          <p:spTgt spid="17"/>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xit" presetSubtype="0" fill="hold" grpId="2" nodeType="withEffect">
                                  <p:stCondLst>
                                    <p:cond delay="0"/>
                                  </p:stCondLst>
                                  <p:childTnLst>
                                    <p:set>
                                      <p:cBhvr>
                                        <p:cTn id="30"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5" grpId="2" bldLvl="0" animBg="1"/>
      <p:bldP spid="16" grpId="0" bldLvl="0" animBg="1"/>
      <p:bldP spid="16" grpId="1" animBg="1"/>
      <p:bldP spid="16" grpId="2" bldLvl="0" animBg="1"/>
      <p:bldP spid="17" grpId="0" bldLvl="0" animBg="1"/>
      <p:bldP spid="17" grpId="1" animBg="1"/>
      <p:bldP spid="17" grpId="2" bldLvl="0" animBg="1"/>
      <p:bldP spid="18" grpId="0" bldLvl="0" animBg="1"/>
      <p:bldP spid="18" grpId="1" animBg="1"/>
      <p:bldP spid="18" grpId="2" bldLvl="0" animBg="1"/>
      <p:bldP spid="19" grpId="0" bldLvl="0" animBg="1"/>
      <p:bldP spid="19" grpId="1"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stretch>
            <a:fillRect/>
          </a:stretch>
        </p:blipFill>
        <p:spPr>
          <a:xfrm>
            <a:off x="284480" y="1249680"/>
            <a:ext cx="5751195" cy="5430520"/>
          </a:xfrm>
          <a:prstGeom prst="rect">
            <a:avLst/>
          </a:prstGeom>
          <a:ln>
            <a:solidFill>
              <a:srgbClr val="44546A"/>
            </a:solidFill>
          </a:ln>
          <a:effectLst>
            <a:outerShdw blurRad="50800" dist="38100" dir="2700000" algn="tl" rotWithShape="0">
              <a:prstClr val="black">
                <a:alpha val="40000"/>
              </a:prstClr>
            </a:outerShdw>
          </a:effectLst>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5377 </a:t>
            </a:r>
            <a:r>
              <a:rPr lang="zh-CN" altLang="en-US" sz="2400" b="1" dirty="0">
                <a:solidFill>
                  <a:schemeClr val="tx2"/>
                </a:solidFill>
                <a:latin typeface="+mj-ea"/>
                <a:ea typeface="+mj-ea"/>
                <a:cs typeface="+mj-ea"/>
                <a:sym typeface="+mn-ea"/>
              </a:rPr>
              <a:t>职业教育学校、高等教育学校资产等办学条件</a:t>
            </a:r>
          </a:p>
        </p:txBody>
      </p:sp>
      <p:sp>
        <p:nvSpPr>
          <p:cNvPr id="11" name="线形标注 2(带边框和强调线) 10"/>
          <p:cNvSpPr/>
          <p:nvPr/>
        </p:nvSpPr>
        <p:spPr>
          <a:xfrm>
            <a:off x="3010521" y="1249712"/>
            <a:ext cx="8895080" cy="812165"/>
          </a:xfrm>
          <a:prstGeom prst="accentBorderCallout2">
            <a:avLst>
              <a:gd name="adj1" fmla="val 18750"/>
              <a:gd name="adj2" fmla="val -8333"/>
              <a:gd name="adj3" fmla="val 26348"/>
              <a:gd name="adj4" fmla="val -11821"/>
              <a:gd name="adj5" fmla="val 130272"/>
              <a:gd name="adj6" fmla="val -1754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lgn="l">
              <a:buChar char="•"/>
            </a:pPr>
            <a:r>
              <a:rPr lang="zh-CN" altLang="en-US" b="1">
                <a:solidFill>
                  <a:srgbClr val="044AFA"/>
                </a:solidFill>
                <a:latin typeface="+mj-ea"/>
                <a:ea typeface="+mj-ea"/>
                <a:sym typeface="+mn-ea"/>
              </a:rPr>
              <a:t>运动场地面积：</a:t>
            </a:r>
            <a:r>
              <a:rPr lang="zh-CN" altLang="en-US">
                <a:solidFill>
                  <a:srgbClr val="44546A"/>
                </a:solidFill>
                <a:latin typeface="+mj-ea"/>
                <a:ea typeface="+mj-ea"/>
                <a:sym typeface="+mn-ea"/>
              </a:rPr>
              <a:t>学校专门用于室外体育运动并有相应设施所占用的土地面积。包括田径场地、球类场地、固定体育器械场地。</a:t>
            </a:r>
            <a:endParaRPr lang="en-US" altLang="zh-CN">
              <a:solidFill>
                <a:srgbClr val="44546A"/>
              </a:solidFill>
              <a:latin typeface="+mj-ea"/>
              <a:ea typeface="+mj-ea"/>
              <a:sym typeface="+mn-ea"/>
            </a:endParaRPr>
          </a:p>
        </p:txBody>
      </p:sp>
      <p:sp>
        <p:nvSpPr>
          <p:cNvPr id="20" name="圆角矩形 19"/>
          <p:cNvSpPr/>
          <p:nvPr/>
        </p:nvSpPr>
        <p:spPr>
          <a:xfrm>
            <a:off x="3010535" y="1648460"/>
            <a:ext cx="8895080" cy="507365"/>
          </a:xfrm>
          <a:prstGeom prst="roundRect">
            <a:avLst>
              <a:gd name="adj" fmla="val 15394"/>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图书当年新增</a:t>
            </a:r>
            <a:r>
              <a:rPr lang="zh-CN" altLang="en-US">
                <a:solidFill>
                  <a:srgbClr val="44546A"/>
                </a:solidFill>
                <a:latin typeface="+mj-ea"/>
                <a:ea typeface="+mj-ea"/>
                <a:sym typeface="+mn-ea"/>
              </a:rPr>
              <a:t>包括购买，接受捐赠、政府划拨调配等。</a:t>
            </a:r>
          </a:p>
        </p:txBody>
      </p:sp>
      <p:sp>
        <p:nvSpPr>
          <p:cNvPr id="12" name="圆角矩形 11"/>
          <p:cNvSpPr/>
          <p:nvPr/>
        </p:nvSpPr>
        <p:spPr>
          <a:xfrm>
            <a:off x="3010535" y="2027555"/>
            <a:ext cx="8895080" cy="1554480"/>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电子图书（册）</a:t>
            </a:r>
            <a:r>
              <a:rPr lang="zh-CN" altLang="en-US">
                <a:solidFill>
                  <a:srgbClr val="44546A"/>
                </a:solidFill>
                <a:latin typeface="+mj-ea"/>
                <a:ea typeface="+mj-ea"/>
                <a:sym typeface="+mn-ea"/>
              </a:rPr>
              <a:t>统计纳入馆藏目录可供使用的电子图书的数量，包括与图书类似的出版物，如研究报告、会议论文集、标准等以全文电子图书数据库形式和按单种挑选订购的电子图书。电子图书1种算1册，不同数据库包含的同种书分别计算。试用的数字资源和免费使用的数字资源，随纸本书刊所配的光盘以及非书资料，不作为数字资源计量。</a:t>
            </a:r>
          </a:p>
        </p:txBody>
      </p:sp>
      <p:sp>
        <p:nvSpPr>
          <p:cNvPr id="13" name="圆角矩形 12"/>
          <p:cNvSpPr/>
          <p:nvPr/>
        </p:nvSpPr>
        <p:spPr>
          <a:xfrm>
            <a:off x="3010535" y="2437130"/>
            <a:ext cx="8895080" cy="1554480"/>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电子期刊（册）</a:t>
            </a:r>
            <a:r>
              <a:rPr lang="zh-CN" altLang="en-US">
                <a:solidFill>
                  <a:srgbClr val="44546A"/>
                </a:solidFill>
                <a:latin typeface="+mj-ea"/>
                <a:ea typeface="+mj-ea"/>
                <a:sym typeface="+mn-ea"/>
              </a:rPr>
              <a:t>统计纳入馆藏目录可供使用的全文电子期刊的数量，包括与期刊类似的连续出版物等以全文电子期刊数据库形式和按单种挑选订购的全文电子期刊。中文电子期刊每种每年算1册，外文电子期刊每种每年算2册，不同数据库包含的同种期刊分别计算。试用的数字资源和免费使用的数字资源，随纸本书刊所配的光盘以及非书资料，不作为数字资源计量。</a:t>
            </a:r>
          </a:p>
        </p:txBody>
      </p:sp>
      <p:sp>
        <p:nvSpPr>
          <p:cNvPr id="14" name="圆角矩形 13"/>
          <p:cNvSpPr/>
          <p:nvPr/>
        </p:nvSpPr>
        <p:spPr>
          <a:xfrm>
            <a:off x="3010535" y="2819400"/>
            <a:ext cx="8895080" cy="135318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学位论文（册）</a:t>
            </a:r>
            <a:r>
              <a:rPr lang="zh-CN" altLang="en-US">
                <a:solidFill>
                  <a:srgbClr val="44546A"/>
                </a:solidFill>
                <a:latin typeface="+mj-ea"/>
                <a:ea typeface="+mj-ea"/>
                <a:sym typeface="+mn-ea"/>
              </a:rPr>
              <a:t>统计纳入馆藏目录可供使用的电子版学位论文的数量，包括本校原生的和付费购买的学位论文等以全文学位论文数据库形式和按单种挑选订购全文电子版学位论文。1种算1册，不同数据库包含的同种学位论文分别计算。试用的数字资源和免费使用的数字资源，随纸本书刊所配的光盘以及非书资料，不作为数字资源计量。</a:t>
            </a:r>
          </a:p>
        </p:txBody>
      </p:sp>
      <p:sp>
        <p:nvSpPr>
          <p:cNvPr id="15" name="圆角矩形 14"/>
          <p:cNvSpPr/>
          <p:nvPr/>
        </p:nvSpPr>
        <p:spPr>
          <a:xfrm>
            <a:off x="3010535" y="3187700"/>
            <a:ext cx="8895080" cy="105981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音视频（小时）</a:t>
            </a:r>
            <a:r>
              <a:rPr lang="zh-CN" altLang="en-US" dirty="0">
                <a:solidFill>
                  <a:srgbClr val="44546A"/>
                </a:solidFill>
                <a:latin typeface="+mj-ea"/>
                <a:ea typeface="+mj-ea"/>
                <a:sym typeface="+mn-ea"/>
              </a:rPr>
              <a:t>包括自建的和付费购买的音视频资料，音视频资源按累计时长计算，时长1小时参照1册图书计算。试用的数字资源和免费使用的数字资源，随纸本书刊所配的光盘以及非书资料，不作为数字资源计量。</a:t>
            </a:r>
          </a:p>
        </p:txBody>
      </p:sp>
      <p:sp>
        <p:nvSpPr>
          <p:cNvPr id="16" name="圆角矩形 15"/>
          <p:cNvSpPr/>
          <p:nvPr/>
        </p:nvSpPr>
        <p:spPr>
          <a:xfrm>
            <a:off x="3010535" y="3582035"/>
            <a:ext cx="8895080" cy="105981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职业教育仿真实训资源</a:t>
            </a:r>
            <a:r>
              <a:rPr lang="zh-CN" altLang="en-US" dirty="0">
                <a:solidFill>
                  <a:srgbClr val="44546A"/>
                </a:solidFill>
                <a:latin typeface="+mj-ea"/>
                <a:ea typeface="+mj-ea"/>
                <a:sym typeface="+mn-ea"/>
              </a:rPr>
              <a:t>是指根据《职业院校数字校园建设规范》，一切可用于职业教育教学实践环节的数字化资源总数，包括用于工程设计与制造的计算机辅助设计（CAD）和计算机辅助工程（CAE）软件数，用于职业训练过程的仿真实训软件数等。</a:t>
            </a:r>
          </a:p>
        </p:txBody>
      </p:sp>
      <p:sp>
        <p:nvSpPr>
          <p:cNvPr id="17" name="圆角矩形 16"/>
          <p:cNvSpPr/>
          <p:nvPr/>
        </p:nvSpPr>
        <p:spPr>
          <a:xfrm>
            <a:off x="3010535" y="3991610"/>
            <a:ext cx="8895080" cy="105981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仿真实验软件</a:t>
            </a:r>
            <a:r>
              <a:rPr lang="zh-CN" altLang="en-US" dirty="0">
                <a:solidFill>
                  <a:srgbClr val="44546A"/>
                </a:solidFill>
                <a:latin typeface="+mj-ea"/>
                <a:ea typeface="+mj-ea"/>
                <a:sym typeface="+mn-ea"/>
              </a:rPr>
              <a:t>是指将多媒体技术应用于实验环节中，以期达到观察现象、学会方法、自主操作的效果，其主要教学目的是验证理论、巩固知识、培养兴趣以及培养分析问题与解决问题的能力。</a:t>
            </a:r>
          </a:p>
        </p:txBody>
      </p:sp>
      <p:sp>
        <p:nvSpPr>
          <p:cNvPr id="18" name="圆角矩形 17"/>
          <p:cNvSpPr/>
          <p:nvPr/>
        </p:nvSpPr>
        <p:spPr>
          <a:xfrm>
            <a:off x="3010535" y="4373880"/>
            <a:ext cx="8895080" cy="77660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仿真实训软件</a:t>
            </a:r>
            <a:r>
              <a:rPr lang="zh-CN" altLang="en-US" dirty="0">
                <a:solidFill>
                  <a:srgbClr val="44546A"/>
                </a:solidFill>
                <a:latin typeface="+mj-ea"/>
                <a:ea typeface="+mj-ea"/>
                <a:sym typeface="+mn-ea"/>
              </a:rPr>
              <a:t>是指应用于职业技能训练过程的软件，以期达到熟悉操作、技能养成的目的。</a:t>
            </a:r>
          </a:p>
        </p:txBody>
      </p:sp>
      <p:sp>
        <p:nvSpPr>
          <p:cNvPr id="19" name="圆角矩形 18"/>
          <p:cNvSpPr/>
          <p:nvPr/>
        </p:nvSpPr>
        <p:spPr>
          <a:xfrm>
            <a:off x="3010535" y="4765040"/>
            <a:ext cx="8895080" cy="48069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仿真实习软件</a:t>
            </a:r>
            <a:r>
              <a:rPr lang="zh-CN" altLang="en-US" dirty="0">
                <a:solidFill>
                  <a:srgbClr val="44546A"/>
                </a:solidFill>
                <a:latin typeface="+mj-ea"/>
                <a:ea typeface="+mj-ea"/>
                <a:sym typeface="+mn-ea"/>
              </a:rPr>
              <a:t>是指用于生产性实习中的仿真软件，主要目的是缓解下厂实习难的问题。</a:t>
            </a:r>
          </a:p>
        </p:txBody>
      </p:sp>
      <p:sp>
        <p:nvSpPr>
          <p:cNvPr id="21" name="圆角矩形 20"/>
          <p:cNvSpPr/>
          <p:nvPr/>
        </p:nvSpPr>
        <p:spPr>
          <a:xfrm>
            <a:off x="3010535" y="5150485"/>
            <a:ext cx="8895080" cy="69913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教学科研实习仪器设备资产值</a:t>
            </a:r>
            <a:r>
              <a:rPr lang="zh-CN" altLang="en-US" dirty="0">
                <a:solidFill>
                  <a:srgbClr val="44546A"/>
                </a:solidFill>
                <a:latin typeface="+mj-ea"/>
                <a:ea typeface="+mj-ea"/>
                <a:sym typeface="+mn-ea"/>
              </a:rPr>
              <a:t>是指学校固定资产中用于教学、实验、科研、实习等仪器设备的资产值。根据财会制度填写固定资产账面原值。</a:t>
            </a:r>
          </a:p>
        </p:txBody>
      </p:sp>
      <p:sp>
        <p:nvSpPr>
          <p:cNvPr id="22" name="圆角矩形 21"/>
          <p:cNvSpPr/>
          <p:nvPr/>
        </p:nvSpPr>
        <p:spPr>
          <a:xfrm>
            <a:off x="3010535" y="5532755"/>
            <a:ext cx="8895080" cy="699135"/>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044AFA"/>
                </a:solidFill>
                <a:latin typeface="+mj-ea"/>
                <a:ea typeface="+mj-ea"/>
                <a:sym typeface="+mn-ea"/>
              </a:rPr>
              <a:t>教学科研实习仪器设备资产值当年新增</a:t>
            </a:r>
            <a:r>
              <a:rPr lang="zh-CN" altLang="en-US" dirty="0">
                <a:solidFill>
                  <a:srgbClr val="44546A"/>
                </a:solidFill>
                <a:latin typeface="+mj-ea"/>
                <a:ea typeface="+mj-ea"/>
                <a:sym typeface="+mn-ea"/>
              </a:rPr>
              <a:t>是指上学年期间学校产权仪器设备值增加的数量。包括购买，接受捐赠、政府划拨调配等。</a:t>
            </a:r>
          </a:p>
        </p:txBody>
      </p:sp>
      <p:sp>
        <p:nvSpPr>
          <p:cNvPr id="23" name="圆角矩形 21"/>
          <p:cNvSpPr/>
          <p:nvPr/>
        </p:nvSpPr>
        <p:spPr>
          <a:xfrm>
            <a:off x="3010521" y="5858828"/>
            <a:ext cx="8895080" cy="821372"/>
          </a:xfrm>
          <a:prstGeom prst="roundRect">
            <a:avLst>
              <a:gd name="adj" fmla="val 10008"/>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044AFA"/>
                </a:solidFill>
                <a:latin typeface="+mj-ea"/>
                <a:ea typeface="+mj-ea"/>
                <a:sym typeface="+mn-ea"/>
              </a:rPr>
              <a:t>网络多媒体教室：</a:t>
            </a:r>
            <a:r>
              <a:rPr lang="zh-CN" altLang="en-US" dirty="0">
                <a:solidFill>
                  <a:srgbClr val="FF0000"/>
                </a:solidFill>
                <a:latin typeface="+mj-ea"/>
                <a:ea typeface="+mj-ea"/>
                <a:sym typeface="+mn-ea"/>
              </a:rPr>
              <a:t>网络多媒体教室接入互联网或校园网、并可实现数字教育资源等多媒体教学内容向学生展示功能的教室。可为专用教室，也可在普通教室中配置相关设备实现相关功能。（新增）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xit" presetSubtype="0" fill="hold" grpId="2"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2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1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xit" presetSubtype="0" fill="hold" grpId="1" nodeType="withEffect">
                                  <p:stCondLst>
                                    <p:cond delay="0"/>
                                  </p:stCondLst>
                                  <p:childTnLst>
                                    <p:set>
                                      <p:cBhvr>
                                        <p:cTn id="42" dur="1" fill="hold">
                                          <p:stCondLst>
                                            <p:cond delay="0"/>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par>
                                <p:cTn id="47" presetID="1" presetClass="exit" presetSubtype="0" fill="hold" grpId="1" nodeType="withEffect">
                                  <p:stCondLst>
                                    <p:cond delay="0"/>
                                  </p:stCondLst>
                                  <p:childTnLst>
                                    <p:set>
                                      <p:cBhvr>
                                        <p:cTn id="48" dur="1" fill="hold">
                                          <p:stCondLst>
                                            <p:cond delay="0"/>
                                          </p:stCondLst>
                                        </p:cTn>
                                        <p:tgtEl>
                                          <p:spTgt spid="16"/>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par>
                                <p:cTn id="53" presetID="1" presetClass="exit" presetSubtype="0" fill="hold" grpId="1" nodeType="withEffect">
                                  <p:stCondLst>
                                    <p:cond delay="0"/>
                                  </p:stCondLst>
                                  <p:childTnLst>
                                    <p:set>
                                      <p:cBhvr>
                                        <p:cTn id="54" dur="1" fill="hold">
                                          <p:stCondLst>
                                            <p:cond delay="0"/>
                                          </p:stCondLst>
                                        </p:cTn>
                                        <p:tgtEl>
                                          <p:spTgt spid="17"/>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par>
                                <p:cTn id="59" presetID="1" presetClass="exit" presetSubtype="0" fill="hold" grpId="1" nodeType="withEffect">
                                  <p:stCondLst>
                                    <p:cond delay="0"/>
                                  </p:stCondLst>
                                  <p:childTnLst>
                                    <p:set>
                                      <p:cBhvr>
                                        <p:cTn id="60" dur="1" fill="hold">
                                          <p:stCondLst>
                                            <p:cond delay="0"/>
                                          </p:stCondLst>
                                        </p:cTn>
                                        <p:tgtEl>
                                          <p:spTgt spid="18"/>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childTnLst>
                                </p:cTn>
                              </p:par>
                              <p:par>
                                <p:cTn id="65" presetID="1" presetClass="exit" presetSubtype="0" fill="hold" grpId="1" nodeType="withEffect">
                                  <p:stCondLst>
                                    <p:cond delay="0"/>
                                  </p:stCondLst>
                                  <p:childTnLst>
                                    <p:set>
                                      <p:cBhvr>
                                        <p:cTn id="66" dur="1" fill="hold">
                                          <p:stCondLst>
                                            <p:cond delay="0"/>
                                          </p:stCondLst>
                                        </p:cTn>
                                        <p:tgtEl>
                                          <p:spTgt spid="19"/>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2"/>
                                        </p:tgtEl>
                                        <p:attrNameLst>
                                          <p:attrName>style.visibility</p:attrName>
                                        </p:attrNameLst>
                                      </p:cBhvr>
                                      <p:to>
                                        <p:strVal val="visible"/>
                                      </p:to>
                                    </p:set>
                                  </p:childTnLst>
                                </p:cTn>
                              </p:par>
                              <p:par>
                                <p:cTn id="71" presetID="1" presetClass="exit" presetSubtype="0" fill="hold" grpId="1" nodeType="withEffect">
                                  <p:stCondLst>
                                    <p:cond delay="0"/>
                                  </p:stCondLst>
                                  <p:childTnLst>
                                    <p:set>
                                      <p:cBhvr>
                                        <p:cTn id="72" dur="1" fill="hold">
                                          <p:stCondLst>
                                            <p:cond delay="0"/>
                                          </p:stCondLst>
                                        </p:cTn>
                                        <p:tgtEl>
                                          <p:spTgt spid="2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23"/>
                                        </p:tgtEl>
                                        <p:attrNameLst>
                                          <p:attrName>style.visibility</p:attrName>
                                        </p:attrNameLst>
                                      </p:cBhvr>
                                      <p:to>
                                        <p:strVal val="visible"/>
                                      </p:to>
                                    </p:set>
                                  </p:childTnLst>
                                </p:cTn>
                              </p:par>
                              <p:par>
                                <p:cTn id="77" presetID="1" presetClass="exit" presetSubtype="0" fill="hold" grpId="1" nodeType="withEffect">
                                  <p:stCondLst>
                                    <p:cond delay="0"/>
                                  </p:stCondLst>
                                  <p:childTnLst>
                                    <p:set>
                                      <p:cBhvr>
                                        <p:cTn id="78" dur="1" fill="hold">
                                          <p:stCondLst>
                                            <p:cond delay="0"/>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11" grpId="2" bldLvl="0" animBg="1"/>
      <p:bldP spid="20" grpId="0" bldLvl="0" animBg="1"/>
      <p:bldP spid="20" grpId="1" bldLvl="0" animBg="1"/>
      <p:bldP spid="12" grpId="0" bldLvl="0" animBg="1"/>
      <p:bldP spid="12" grpId="1" bldLvl="0" animBg="1"/>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1" grpId="0" bldLvl="0" animBg="1"/>
      <p:bldP spid="21" grpId="1" bldLvl="0" animBg="1"/>
      <p:bldP spid="22" grpId="0" bldLvl="0" animBg="1"/>
      <p:bldP spid="22" grpId="1" bldLvl="0" animBg="1"/>
      <p:bldP spid="23"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stretch>
            <a:fillRect/>
          </a:stretch>
        </p:blipFill>
        <p:spPr>
          <a:xfrm>
            <a:off x="284480" y="1249680"/>
            <a:ext cx="5751195" cy="5430520"/>
          </a:xfrm>
          <a:prstGeom prst="rect">
            <a:avLst/>
          </a:prstGeom>
          <a:ln>
            <a:solidFill>
              <a:srgbClr val="44546A"/>
            </a:solidFill>
          </a:ln>
          <a:effectLst>
            <a:outerShdw blurRad="50800" dist="38100" dir="2700000" algn="tl" rotWithShape="0">
              <a:prstClr val="black">
                <a:alpha val="40000"/>
              </a:prstClr>
            </a:outerShdw>
          </a:effectLst>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530" y="524510"/>
            <a:ext cx="1048194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5377 </a:t>
            </a:r>
            <a:r>
              <a:rPr lang="zh-CN" altLang="en-US" sz="2400" b="1" dirty="0">
                <a:solidFill>
                  <a:schemeClr val="tx2"/>
                </a:solidFill>
                <a:latin typeface="+mj-ea"/>
                <a:ea typeface="+mj-ea"/>
                <a:cs typeface="+mj-ea"/>
                <a:sym typeface="+mn-ea"/>
              </a:rPr>
              <a:t>职业教育学校、高等教育学校资产等办学条件</a:t>
            </a:r>
          </a:p>
        </p:txBody>
      </p:sp>
      <p:sp>
        <p:nvSpPr>
          <p:cNvPr id="13" name="圆角矩形 12"/>
          <p:cNvSpPr/>
          <p:nvPr/>
        </p:nvSpPr>
        <p:spPr>
          <a:xfrm>
            <a:off x="1536700" y="3645747"/>
            <a:ext cx="10348595" cy="493395"/>
          </a:xfrm>
          <a:prstGeom prst="roundRect">
            <a:avLst>
              <a:gd name="adj" fmla="val 21997"/>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solidFill>
                  <a:srgbClr val="44546A"/>
                </a:solidFill>
                <a:latin typeface="+mj-ea"/>
                <a:ea typeface="+mj-ea"/>
                <a:sym typeface="+mn-ea"/>
              </a:rPr>
              <a:t>有室内、楼顶的绿化与运动场面积，统计时是否应计入绿化用地面积或运动场地面积</a:t>
            </a:r>
            <a:r>
              <a:rPr lang="en-US" altLang="zh-CN" dirty="0">
                <a:solidFill>
                  <a:srgbClr val="44546A"/>
                </a:solidFill>
                <a:latin typeface="+mj-ea"/>
                <a:ea typeface="+mj-ea"/>
                <a:sym typeface="+mn-ea"/>
              </a:rPr>
              <a:t>/</a:t>
            </a:r>
            <a:r>
              <a:rPr lang="zh-CN" altLang="en-US" dirty="0">
                <a:solidFill>
                  <a:srgbClr val="44546A"/>
                </a:solidFill>
                <a:latin typeface="+mj-ea"/>
                <a:ea typeface="+mj-ea"/>
                <a:sym typeface="+mn-ea"/>
              </a:rPr>
              <a:t>室外游戏场地</a:t>
            </a:r>
            <a:endParaRPr lang="en-US" altLang="zh-CN" dirty="0">
              <a:solidFill>
                <a:srgbClr val="44546A"/>
              </a:solidFill>
              <a:latin typeface="+mj-ea"/>
              <a:ea typeface="+mj-ea"/>
              <a:sym typeface="+mn-ea"/>
            </a:endParaRPr>
          </a:p>
        </p:txBody>
      </p:sp>
      <p:sp>
        <p:nvSpPr>
          <p:cNvPr id="2" name="圆角矩形 1"/>
          <p:cNvSpPr/>
          <p:nvPr/>
        </p:nvSpPr>
        <p:spPr>
          <a:xfrm>
            <a:off x="1536700" y="3054985"/>
            <a:ext cx="10348595" cy="4933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数字终端数=教师终端数+学生终端数吗？</a:t>
            </a:r>
          </a:p>
        </p:txBody>
      </p:sp>
      <p:sp>
        <p:nvSpPr>
          <p:cNvPr id="5" name="圆角矩形 4"/>
          <p:cNvSpPr/>
          <p:nvPr/>
        </p:nvSpPr>
        <p:spPr>
          <a:xfrm>
            <a:off x="1536700" y="4236508"/>
            <a:ext cx="10348595" cy="4933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当年新增图书是否包含当年新增的电子图书这些数字资源量？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5" grpId="0" bldLvl="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8386 </a:t>
            </a:r>
            <a:r>
              <a:rPr sz="2400" b="1" dirty="0">
                <a:solidFill>
                  <a:schemeClr val="tx2"/>
                </a:solidFill>
                <a:latin typeface="+mj-ea"/>
                <a:ea typeface="+mj-ea"/>
                <a:cs typeface="+mj-ea"/>
                <a:sym typeface="+mn-ea"/>
              </a:rPr>
              <a:t>高等教育学校校园占地情况统计调查表（台账）</a:t>
            </a:r>
          </a:p>
        </p:txBody>
      </p:sp>
      <p:pic>
        <p:nvPicPr>
          <p:cNvPr id="2" name="图片 1"/>
          <p:cNvPicPr>
            <a:picLocks noChangeAspect="1"/>
          </p:cNvPicPr>
          <p:nvPr/>
        </p:nvPicPr>
        <p:blipFill>
          <a:blip r:embed="rId6"/>
          <a:stretch>
            <a:fillRect/>
          </a:stretch>
        </p:blipFill>
        <p:spPr>
          <a:xfrm>
            <a:off x="554990" y="1317625"/>
            <a:ext cx="8376285" cy="4959350"/>
          </a:xfrm>
          <a:prstGeom prst="rect">
            <a:avLst/>
          </a:prstGeom>
          <a:ln>
            <a:solidFill>
              <a:srgbClr val="44546A"/>
            </a:solidFill>
          </a:ln>
          <a:effectLst>
            <a:outerShdw blurRad="50800" dist="38100" dir="2700000" algn="tl" rotWithShape="0">
              <a:prstClr val="black">
                <a:alpha val="40000"/>
              </a:prstClr>
            </a:outerShdw>
          </a:effectLst>
        </p:spPr>
      </p:pic>
      <p:sp>
        <p:nvSpPr>
          <p:cNvPr id="9" name="圆角矩形 8"/>
          <p:cNvSpPr/>
          <p:nvPr/>
        </p:nvSpPr>
        <p:spPr>
          <a:xfrm>
            <a:off x="3040380" y="2566035"/>
            <a:ext cx="8702675" cy="34290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办学点名称</a:t>
            </a:r>
            <a:r>
              <a:rPr lang="zh-CN" altLang="en-US" sz="1600">
                <a:solidFill>
                  <a:srgbClr val="44546A"/>
                </a:solidFill>
                <a:latin typeface="+mj-ea"/>
                <a:ea typeface="+mj-ea"/>
                <a:sym typeface="+mn-ea"/>
              </a:rPr>
              <a:t>由学校（机构）代码信息系统导入。一般应使用教育主管部门批复的名称。</a:t>
            </a:r>
          </a:p>
        </p:txBody>
      </p:sp>
      <p:sp>
        <p:nvSpPr>
          <p:cNvPr id="12" name="圆角矩形 11"/>
          <p:cNvSpPr/>
          <p:nvPr/>
        </p:nvSpPr>
        <p:spPr>
          <a:xfrm>
            <a:off x="3040380" y="2999740"/>
            <a:ext cx="8702675" cy="38290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a:solidFill>
                  <a:srgbClr val="44546A"/>
                </a:solidFill>
                <a:latin typeface="+mj-ea"/>
                <a:ea typeface="+mj-ea"/>
                <a:sym typeface="+mn-ea"/>
              </a:rPr>
              <a:t>当某个办学点有多个土地使用权证时，将所有土地使用权证号列出。</a:t>
            </a:r>
          </a:p>
        </p:txBody>
      </p:sp>
      <p:sp>
        <p:nvSpPr>
          <p:cNvPr id="13" name="圆角矩形 12"/>
          <p:cNvSpPr/>
          <p:nvPr/>
        </p:nvSpPr>
        <p:spPr>
          <a:xfrm>
            <a:off x="3040380" y="3473450"/>
            <a:ext cx="8702675" cy="59245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学校产权占地面积中未取得国有土地使用证</a:t>
            </a:r>
            <a:r>
              <a:rPr lang="zh-CN" altLang="en-US" sz="1600">
                <a:solidFill>
                  <a:srgbClr val="44546A"/>
                </a:solidFill>
                <a:latin typeface="+mj-ea"/>
                <a:ea typeface="+mj-ea"/>
                <a:sym typeface="+mn-ea"/>
              </a:rPr>
              <a:t>是指高校土地已购置，由于各种原因造成未取得国有土地使用证，但经主管部门确认学校可永久使用的土地。</a:t>
            </a:r>
          </a:p>
        </p:txBody>
      </p:sp>
      <p:sp>
        <p:nvSpPr>
          <p:cNvPr id="3" name="圆角矩形 2"/>
          <p:cNvSpPr/>
          <p:nvPr/>
        </p:nvSpPr>
        <p:spPr>
          <a:xfrm>
            <a:off x="3040380" y="4156710"/>
            <a:ext cx="8702675" cy="54292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非学校产权独立使用中未取得国有土地使用证</a:t>
            </a:r>
            <a:r>
              <a:rPr lang="zh-CN" altLang="en-US" sz="1600">
                <a:solidFill>
                  <a:srgbClr val="44546A"/>
                </a:solidFill>
                <a:latin typeface="+mj-ea"/>
                <a:ea typeface="+mj-ea"/>
                <a:sym typeface="+mn-ea"/>
              </a:rPr>
              <a:t>是指土地已购置，但尚未取得国有土地使用证的占地面积。</a:t>
            </a:r>
          </a:p>
        </p:txBody>
      </p:sp>
      <p:sp>
        <p:nvSpPr>
          <p:cNvPr id="5" name="圆角矩形 4"/>
          <p:cNvSpPr/>
          <p:nvPr/>
        </p:nvSpPr>
        <p:spPr>
          <a:xfrm>
            <a:off x="2963545" y="6123940"/>
            <a:ext cx="8702675" cy="59372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专门实习用地</a:t>
            </a:r>
            <a:r>
              <a:rPr lang="zh-CN" altLang="en-US" sz="1600">
                <a:solidFill>
                  <a:srgbClr val="44546A"/>
                </a:solidFill>
                <a:latin typeface="+mj-ea"/>
                <a:ea typeface="+mj-ea"/>
                <a:sym typeface="+mn-ea"/>
              </a:rPr>
              <a:t>是指独立于主校区和分校区外，有学校产权的农场、林场、牧场、渔场、树木园、生物实习园等各种专门实习用地。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2" grpId="0" bldLvl="0" animBg="1"/>
      <p:bldP spid="13" grpId="0" bldLvl="0" animBg="1"/>
      <p:bldP spid="3" grpId="0" bldLvl="0" animBg="1"/>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总说明</a:t>
            </a:r>
          </a:p>
        </p:txBody>
      </p:sp>
      <p:graphicFrame>
        <p:nvGraphicFramePr>
          <p:cNvPr id="3" name="表格 2"/>
          <p:cNvGraphicFramePr>
            <a:graphicFrameLocks noGrp="1"/>
          </p:cNvGraphicFramePr>
          <p:nvPr>
            <p:custDataLst>
              <p:tags r:id="rId2"/>
            </p:custDataLst>
            <p:extLst>
              <p:ext uri="{D42A27DB-BD31-4B8C-83A1-F6EECF244321}">
                <p14:modId xmlns:p14="http://schemas.microsoft.com/office/powerpoint/2010/main" val="277836178"/>
              </p:ext>
            </p:extLst>
          </p:nvPr>
        </p:nvGraphicFramePr>
        <p:xfrm>
          <a:off x="788669" y="1194630"/>
          <a:ext cx="4730003" cy="4893945"/>
        </p:xfrm>
        <a:graphic>
          <a:graphicData uri="http://schemas.openxmlformats.org/drawingml/2006/table">
            <a:tbl>
              <a:tblPr>
                <a:tableStyleId>{7DF18680-E054-41AD-8BC1-D1AEF772440D}</a:tableStyleId>
              </a:tblPr>
              <a:tblGrid>
                <a:gridCol w="4730003">
                  <a:extLst>
                    <a:ext uri="{9D8B030D-6E8A-4147-A177-3AD203B41FA5}">
                      <a16:colId xmlns:a16="http://schemas.microsoft.com/office/drawing/2014/main" val="20000"/>
                    </a:ext>
                  </a:extLst>
                </a:gridCol>
              </a:tblGrid>
              <a:tr h="233045">
                <a:tc>
                  <a:txBody>
                    <a:bodyPr/>
                    <a:lstStyle/>
                    <a:p>
                      <a:pPr algn="just" fontAlgn="ctr"/>
                      <a:endParaRPr lang="zh-CN" altLang="en-US" sz="1400" b="0" u="sng" strike="noStrike" dirty="0">
                        <a:solidFill>
                          <a:srgbClr val="44546A"/>
                        </a:solidFill>
                        <a:effectLst/>
                        <a:latin typeface="+mj-ea"/>
                        <a:ea typeface="+mj-ea"/>
                        <a:cs typeface="+mj-ea"/>
                      </a:endParaRPr>
                    </a:p>
                  </a:txBody>
                  <a:tcPr marL="6493" marR="6493" marT="6493" marB="0" anchor="ctr">
                    <a:noFill/>
                  </a:tcPr>
                </a:tc>
                <a:extLst>
                  <a:ext uri="{0D108BD9-81ED-4DB2-BD59-A6C34878D82A}">
                    <a16:rowId xmlns:a16="http://schemas.microsoft.com/office/drawing/2014/main" val="10000"/>
                  </a:ext>
                </a:extLst>
              </a:tr>
              <a:tr h="233045">
                <a:tc>
                  <a:txBody>
                    <a:bodyPr/>
                    <a:lstStyle/>
                    <a:p>
                      <a:pPr algn="just" fontAlgn="ctr"/>
                      <a:r>
                        <a:rPr lang="zh-CN" altLang="en-US" sz="1400" b="1" u="none" strike="noStrike" dirty="0">
                          <a:solidFill>
                            <a:srgbClr val="FF0000"/>
                          </a:solidFill>
                          <a:effectLst/>
                          <a:latin typeface="+mj-ea"/>
                          <a:ea typeface="+mj-ea"/>
                          <a:cs typeface="+mj-ea"/>
                        </a:rPr>
                        <a:t>    一、学校基本情况</a:t>
                      </a:r>
                    </a:p>
                  </a:txBody>
                  <a:tcPr marL="6493" marR="6493" marT="6493" marB="0" anchor="ctr">
                    <a:noFill/>
                  </a:tcPr>
                </a:tc>
                <a:extLst>
                  <a:ext uri="{0D108BD9-81ED-4DB2-BD59-A6C34878D82A}">
                    <a16:rowId xmlns:a16="http://schemas.microsoft.com/office/drawing/2014/main" val="10001"/>
                  </a:ext>
                </a:extLst>
              </a:tr>
              <a:tr h="233045">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（一）学校基本情况</a:t>
                      </a:r>
                    </a:p>
                  </a:txBody>
                  <a:tcPr marL="6493" marR="6493" marT="6493" marB="0" anchor="ctr">
                    <a:noFill/>
                  </a:tcPr>
                </a:tc>
                <a:extLst>
                  <a:ext uri="{0D108BD9-81ED-4DB2-BD59-A6C34878D82A}">
                    <a16:rowId xmlns:a16="http://schemas.microsoft.com/office/drawing/2014/main" val="10002"/>
                  </a:ext>
                </a:extLst>
              </a:tr>
              <a:tr h="233045">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（二）基础教育学校基本情况</a:t>
                      </a:r>
                    </a:p>
                  </a:txBody>
                  <a:tcPr marL="6493" marR="6493" marT="6493" marB="0" anchor="ctr">
                    <a:noFill/>
                  </a:tcPr>
                </a:tc>
                <a:extLst>
                  <a:ext uri="{0D108BD9-81ED-4DB2-BD59-A6C34878D82A}">
                    <a16:rowId xmlns:a16="http://schemas.microsoft.com/office/drawing/2014/main" val="10003"/>
                  </a:ext>
                </a:extLst>
              </a:tr>
              <a:tr h="233045">
                <a:tc>
                  <a:txBody>
                    <a:bodyPr/>
                    <a:lstStyle/>
                    <a:p>
                      <a:pPr marL="0" algn="just" defTabSz="914400" rtl="0" eaLnBrk="1" fontAlgn="ctr" latinLnBrk="0" hangingPunct="1"/>
                      <a:r>
                        <a:rPr lang="en-US" altLang="zh-CN" sz="1400" b="0" u="none" strike="noStrike" kern="1200" dirty="0">
                          <a:solidFill>
                            <a:srgbClr val="44546A"/>
                          </a:solidFill>
                          <a:effectLst/>
                          <a:latin typeface="+mj-ea"/>
                          <a:ea typeface="+mj-ea"/>
                        </a:rPr>
                        <a:t>…</a:t>
                      </a:r>
                    </a:p>
                  </a:txBody>
                  <a:tcPr marL="6493" marR="6493" marT="6493" marB="0" anchor="ctr">
                    <a:noFill/>
                  </a:tcPr>
                </a:tc>
                <a:extLst>
                  <a:ext uri="{0D108BD9-81ED-4DB2-BD59-A6C34878D82A}">
                    <a16:rowId xmlns:a16="http://schemas.microsoft.com/office/drawing/2014/main" val="10004"/>
                  </a:ext>
                </a:extLst>
              </a:tr>
              <a:tr h="233045">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a:t>
                      </a:r>
                      <a:r>
                        <a:rPr lang="zh-CN" altLang="en-US" sz="1400" b="1" u="none" strike="noStrike" kern="1200" dirty="0">
                          <a:solidFill>
                            <a:srgbClr val="FF0000"/>
                          </a:solidFill>
                          <a:effectLst/>
                          <a:latin typeface="+mj-ea"/>
                          <a:ea typeface="+mj-ea"/>
                          <a:cs typeface="+mj-ea"/>
                        </a:rPr>
                        <a:t>二、班额班数情况</a:t>
                      </a:r>
                    </a:p>
                  </a:txBody>
                  <a:tcPr marL="6493" marR="6493" marT="6493" marB="0" anchor="ctr">
                    <a:noFill/>
                  </a:tcPr>
                </a:tc>
                <a:extLst>
                  <a:ext uri="{0D108BD9-81ED-4DB2-BD59-A6C34878D82A}">
                    <a16:rowId xmlns:a16="http://schemas.microsoft.com/office/drawing/2014/main" val="10005"/>
                  </a:ext>
                </a:extLst>
              </a:tr>
              <a:tr h="233045">
                <a:tc>
                  <a:txBody>
                    <a:bodyPr/>
                    <a:lstStyle/>
                    <a:p>
                      <a:pPr algn="just" fontAlgn="ctr"/>
                      <a:r>
                        <a:rPr lang="zh-CN" altLang="en-US" sz="1400" b="0" u="none" strike="noStrike">
                          <a:solidFill>
                            <a:srgbClr val="44546A"/>
                          </a:solidFill>
                          <a:effectLst/>
                          <a:latin typeface="+mj-ea"/>
                          <a:ea typeface="+mj-ea"/>
                          <a:hlinkClick r:id="" action="ppaction://hlinkfile"/>
                        </a:rPr>
                        <a:t>（五）学前教育班额班数情况</a:t>
                      </a:r>
                    </a:p>
                  </a:txBody>
                  <a:tcPr marL="6493" marR="6493" marT="6493" marB="0" anchor="ctr">
                    <a:noFill/>
                  </a:tcPr>
                </a:tc>
                <a:extLst>
                  <a:ext uri="{0D108BD9-81ED-4DB2-BD59-A6C34878D82A}">
                    <a16:rowId xmlns:a16="http://schemas.microsoft.com/office/drawing/2014/main" val="10006"/>
                  </a:ext>
                </a:extLst>
              </a:tr>
              <a:tr h="233045">
                <a:tc>
                  <a:txBody>
                    <a:bodyPr/>
                    <a:lstStyle/>
                    <a:p>
                      <a:pPr algn="just" fontAlgn="ctr"/>
                      <a:r>
                        <a:rPr lang="zh-CN" altLang="en-US" sz="1400" b="0" u="none" strike="noStrike" dirty="0">
                          <a:solidFill>
                            <a:srgbClr val="44546A"/>
                          </a:solidFill>
                          <a:effectLst/>
                          <a:latin typeface="+mj-ea"/>
                          <a:ea typeface="+mj-ea"/>
                          <a:hlinkClick r:id="" action="ppaction://hlinkfile"/>
                        </a:rPr>
                        <a:t>（六）小学班额班数情况</a:t>
                      </a:r>
                    </a:p>
                  </a:txBody>
                  <a:tcPr marL="6493" marR="6493" marT="6493" marB="0" anchor="ctr">
                    <a:noFill/>
                  </a:tcPr>
                </a:tc>
                <a:extLst>
                  <a:ext uri="{0D108BD9-81ED-4DB2-BD59-A6C34878D82A}">
                    <a16:rowId xmlns:a16="http://schemas.microsoft.com/office/drawing/2014/main" val="10007"/>
                  </a:ext>
                </a:extLst>
              </a:tr>
              <a:tr h="233045">
                <a:tc>
                  <a:txBody>
                    <a:bodyPr/>
                    <a:lstStyle/>
                    <a:p>
                      <a:pPr marL="0" algn="just" defTabSz="914400" rtl="0" eaLnBrk="1" fontAlgn="ctr" latinLnBrk="0" hangingPunct="1"/>
                      <a:r>
                        <a:rPr lang="en-US" altLang="zh-CN" sz="1400" b="0" u="none" strike="noStrike" kern="1200" dirty="0">
                          <a:solidFill>
                            <a:srgbClr val="44546A"/>
                          </a:solidFill>
                          <a:effectLst/>
                          <a:latin typeface="+mj-ea"/>
                          <a:ea typeface="+mj-ea"/>
                        </a:rPr>
                        <a:t>…</a:t>
                      </a:r>
                    </a:p>
                  </a:txBody>
                  <a:tcPr marL="6493" marR="6493" marT="6493" marB="0" anchor="ctr">
                    <a:noFill/>
                  </a:tcPr>
                </a:tc>
                <a:extLst>
                  <a:ext uri="{0D108BD9-81ED-4DB2-BD59-A6C34878D82A}">
                    <a16:rowId xmlns:a16="http://schemas.microsoft.com/office/drawing/2014/main" val="10008"/>
                  </a:ext>
                </a:extLst>
              </a:tr>
              <a:tr h="233045">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a:t>
                      </a:r>
                      <a:r>
                        <a:rPr lang="zh-CN" altLang="en-US" sz="1400" b="1" u="none" strike="noStrike" kern="1200" dirty="0">
                          <a:solidFill>
                            <a:srgbClr val="FF0000"/>
                          </a:solidFill>
                          <a:effectLst/>
                          <a:latin typeface="+mj-ea"/>
                          <a:ea typeface="+mj-ea"/>
                          <a:cs typeface="+mj-ea"/>
                        </a:rPr>
                        <a:t>三、学生情况</a:t>
                      </a:r>
                    </a:p>
                  </a:txBody>
                  <a:tcPr marL="6493" marR="6493" marT="6493" marB="0" anchor="ctr">
                    <a:noFill/>
                  </a:tcPr>
                </a:tc>
                <a:extLst>
                  <a:ext uri="{0D108BD9-81ED-4DB2-BD59-A6C34878D82A}">
                    <a16:rowId xmlns:a16="http://schemas.microsoft.com/office/drawing/2014/main" val="10009"/>
                  </a:ext>
                </a:extLst>
              </a:tr>
              <a:tr h="233045">
                <a:tc>
                  <a:txBody>
                    <a:bodyPr/>
                    <a:lstStyle/>
                    <a:p>
                      <a:pPr marL="0" algn="just" defTabSz="914400" rtl="0" eaLnBrk="1" fontAlgn="ctr" latinLnBrk="0" hangingPunct="1"/>
                      <a:r>
                        <a:rPr lang="zh-CN" altLang="en-US" sz="1400" b="0" u="none" strike="noStrike" kern="1200">
                          <a:solidFill>
                            <a:srgbClr val="44546A"/>
                          </a:solidFill>
                          <a:effectLst/>
                          <a:latin typeface="+mj-ea"/>
                          <a:ea typeface="+mj-ea"/>
                          <a:hlinkClick r:id="" action="ppaction://hlinkfile"/>
                        </a:rPr>
                        <a:t>（十一）学前教育分年龄幼儿数</a:t>
                      </a:r>
                    </a:p>
                  </a:txBody>
                  <a:tcPr marL="6493" marR="6493" marT="6493" marB="0" anchor="ctr">
                    <a:noFill/>
                  </a:tcPr>
                </a:tc>
                <a:extLst>
                  <a:ext uri="{0D108BD9-81ED-4DB2-BD59-A6C34878D82A}">
                    <a16:rowId xmlns:a16="http://schemas.microsoft.com/office/drawing/2014/main" val="10010"/>
                  </a:ext>
                </a:extLst>
              </a:tr>
              <a:tr h="233045">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（十二）小学分类型学生数</a:t>
                      </a:r>
                    </a:p>
                  </a:txBody>
                  <a:tcPr marL="6493" marR="6493" marT="6493" marB="0" anchor="ctr">
                    <a:noFill/>
                  </a:tcPr>
                </a:tc>
                <a:extLst>
                  <a:ext uri="{0D108BD9-81ED-4DB2-BD59-A6C34878D82A}">
                    <a16:rowId xmlns:a16="http://schemas.microsoft.com/office/drawing/2014/main" val="10011"/>
                  </a:ext>
                </a:extLst>
              </a:tr>
              <a:tr h="233045">
                <a:tc>
                  <a:txBody>
                    <a:bodyPr/>
                    <a:lstStyle/>
                    <a:p>
                      <a:pPr algn="just" fontAlgn="ctr"/>
                      <a:r>
                        <a:rPr lang="en-US" altLang="zh-CN" sz="1400" b="0" u="none" strike="noStrike">
                          <a:solidFill>
                            <a:srgbClr val="44546A"/>
                          </a:solidFill>
                          <a:effectLst/>
                          <a:latin typeface="+mj-ea"/>
                          <a:ea typeface="+mj-ea"/>
                        </a:rPr>
                        <a:t>…</a:t>
                      </a:r>
                    </a:p>
                  </a:txBody>
                  <a:tcPr marL="6493" marR="6493" marT="6493" marB="0" anchor="ctr">
                    <a:noFill/>
                  </a:tcPr>
                </a:tc>
                <a:extLst>
                  <a:ext uri="{0D108BD9-81ED-4DB2-BD59-A6C34878D82A}">
                    <a16:rowId xmlns:a16="http://schemas.microsoft.com/office/drawing/2014/main" val="10012"/>
                  </a:ext>
                </a:extLst>
              </a:tr>
              <a:tr h="233045">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a:t>
                      </a:r>
                      <a:r>
                        <a:rPr lang="zh-CN" altLang="en-US" sz="1400" b="1" u="none" strike="noStrike" kern="1200" dirty="0">
                          <a:solidFill>
                            <a:srgbClr val="FF0000"/>
                          </a:solidFill>
                          <a:effectLst/>
                          <a:latin typeface="+mj-ea"/>
                          <a:ea typeface="+mj-ea"/>
                          <a:cs typeface="+mj-ea"/>
                        </a:rPr>
                        <a:t>四、教职工情况</a:t>
                      </a:r>
                    </a:p>
                  </a:txBody>
                  <a:tcPr marL="6493" marR="6493" marT="6493" marB="0" anchor="ctr">
                    <a:noFill/>
                  </a:tcPr>
                </a:tc>
                <a:extLst>
                  <a:ext uri="{0D108BD9-81ED-4DB2-BD59-A6C34878D82A}">
                    <a16:rowId xmlns:a16="http://schemas.microsoft.com/office/drawing/2014/main" val="10013"/>
                  </a:ext>
                </a:extLst>
              </a:tr>
              <a:tr h="233045">
                <a:tc>
                  <a:txBody>
                    <a:bodyPr/>
                    <a:lstStyle/>
                    <a:p>
                      <a:pPr marL="0" algn="just" defTabSz="914400" rtl="0" eaLnBrk="1" fontAlgn="ctr" latinLnBrk="0" hangingPunct="1"/>
                      <a:r>
                        <a:rPr lang="zh-CN" altLang="en-US" sz="1400" b="0" u="none" strike="noStrike" kern="1200">
                          <a:solidFill>
                            <a:srgbClr val="44546A"/>
                          </a:solidFill>
                          <a:effectLst/>
                          <a:latin typeface="+mj-ea"/>
                          <a:ea typeface="+mj-ea"/>
                          <a:hlinkClick r:id="" action="ppaction://hlinkfile"/>
                        </a:rPr>
                        <a:t>（四十八）幼儿园教职工</a:t>
                      </a:r>
                    </a:p>
                  </a:txBody>
                  <a:tcPr marL="6493" marR="6493" marT="6493" marB="0" anchor="ctr">
                    <a:noFill/>
                  </a:tcPr>
                </a:tc>
                <a:extLst>
                  <a:ext uri="{0D108BD9-81ED-4DB2-BD59-A6C34878D82A}">
                    <a16:rowId xmlns:a16="http://schemas.microsoft.com/office/drawing/2014/main" val="10014"/>
                  </a:ext>
                </a:extLst>
              </a:tr>
              <a:tr h="233045">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（四十九）中小学教职工</a:t>
                      </a:r>
                    </a:p>
                  </a:txBody>
                  <a:tcPr marL="6493" marR="6493" marT="6493" marB="0" anchor="ctr">
                    <a:noFill/>
                  </a:tcPr>
                </a:tc>
                <a:extLst>
                  <a:ext uri="{0D108BD9-81ED-4DB2-BD59-A6C34878D82A}">
                    <a16:rowId xmlns:a16="http://schemas.microsoft.com/office/drawing/2014/main" val="10015"/>
                  </a:ext>
                </a:extLst>
              </a:tr>
              <a:tr h="233045">
                <a:tc>
                  <a:txBody>
                    <a:bodyPr/>
                    <a:lstStyle/>
                    <a:p>
                      <a:pPr marL="0" algn="just" defTabSz="914400" rtl="0" eaLnBrk="1" fontAlgn="ctr" latinLnBrk="0" hangingPunct="1"/>
                      <a:r>
                        <a:rPr lang="en-US" altLang="zh-CN" sz="1400" b="0" u="none" strike="noStrike" kern="1200" dirty="0">
                          <a:solidFill>
                            <a:srgbClr val="44546A"/>
                          </a:solidFill>
                          <a:effectLst/>
                          <a:latin typeface="+mj-ea"/>
                          <a:ea typeface="+mj-ea"/>
                          <a:hlinkClick r:id="" action="ppaction://hlinkfile"/>
                        </a:rPr>
                        <a:t>…</a:t>
                      </a:r>
                    </a:p>
                  </a:txBody>
                  <a:tcPr marL="6493" marR="6493" marT="6493" marB="0" anchor="ctr">
                    <a:noFill/>
                  </a:tcPr>
                </a:tc>
                <a:extLst>
                  <a:ext uri="{0D108BD9-81ED-4DB2-BD59-A6C34878D82A}">
                    <a16:rowId xmlns:a16="http://schemas.microsoft.com/office/drawing/2014/main" val="10016"/>
                  </a:ext>
                </a:extLst>
              </a:tr>
              <a:tr h="233045">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a:t>
                      </a:r>
                      <a:r>
                        <a:rPr lang="zh-CN" altLang="en-US" sz="1400" b="1" u="none" strike="noStrike" kern="1200" dirty="0">
                          <a:solidFill>
                            <a:srgbClr val="FF0000"/>
                          </a:solidFill>
                          <a:effectLst/>
                          <a:latin typeface="+mj-ea"/>
                          <a:ea typeface="+mj-ea"/>
                          <a:cs typeface="+mj-ea"/>
                        </a:rPr>
                        <a:t>五、办学条件情况</a:t>
                      </a:r>
                    </a:p>
                  </a:txBody>
                  <a:tcPr marL="6493" marR="6493" marT="6493" marB="0" anchor="ctr">
                    <a:noFill/>
                  </a:tcPr>
                </a:tc>
                <a:extLst>
                  <a:ext uri="{0D108BD9-81ED-4DB2-BD59-A6C34878D82A}">
                    <a16:rowId xmlns:a16="http://schemas.microsoft.com/office/drawing/2014/main" val="10017"/>
                  </a:ext>
                </a:extLst>
              </a:tr>
              <a:tr h="233045">
                <a:tc>
                  <a:txBody>
                    <a:bodyPr/>
                    <a:lstStyle/>
                    <a:p>
                      <a:pPr marL="0" algn="just" defTabSz="914400" rtl="0" eaLnBrk="1" fontAlgn="ctr" latinLnBrk="0" hangingPunct="1"/>
                      <a:r>
                        <a:rPr lang="zh-CN" altLang="en-US" sz="1400" b="0" u="none" strike="noStrike" kern="1200">
                          <a:solidFill>
                            <a:srgbClr val="44546A"/>
                          </a:solidFill>
                          <a:effectLst/>
                          <a:latin typeface="+mj-ea"/>
                          <a:ea typeface="+mj-ea"/>
                          <a:hlinkClick r:id="" action="ppaction://hlinkfile"/>
                        </a:rPr>
                        <a:t>（六十九）幼儿园校舍情况</a:t>
                      </a:r>
                    </a:p>
                  </a:txBody>
                  <a:tcPr marL="6493" marR="6493" marT="6493" marB="0" anchor="ctr">
                    <a:noFill/>
                  </a:tcPr>
                </a:tc>
                <a:extLst>
                  <a:ext uri="{0D108BD9-81ED-4DB2-BD59-A6C34878D82A}">
                    <a16:rowId xmlns:a16="http://schemas.microsoft.com/office/drawing/2014/main" val="10018"/>
                  </a:ext>
                </a:extLst>
              </a:tr>
              <a:tr h="233045">
                <a:tc>
                  <a:txBody>
                    <a:bodyPr/>
                    <a:lstStyle/>
                    <a:p>
                      <a:pPr marL="0" algn="just" defTabSz="914400" rtl="0" eaLnBrk="1" fontAlgn="ctr" latinLnBrk="0" hangingPunct="1"/>
                      <a:r>
                        <a:rPr lang="zh-CN" altLang="en-US" sz="1400" b="0" u="none" strike="noStrike" kern="1200">
                          <a:solidFill>
                            <a:srgbClr val="44546A"/>
                          </a:solidFill>
                          <a:effectLst/>
                          <a:latin typeface="+mj-ea"/>
                          <a:ea typeface="+mj-ea"/>
                          <a:hlinkClick r:id="" action="ppaction://hlinkfile"/>
                        </a:rPr>
                        <a:t>（七十）中小学校舍情况</a:t>
                      </a:r>
                    </a:p>
                  </a:txBody>
                  <a:tcPr marL="6493" marR="6493" marT="6493" marB="0" anchor="ctr">
                    <a:noFill/>
                  </a:tcPr>
                </a:tc>
                <a:extLst>
                  <a:ext uri="{0D108BD9-81ED-4DB2-BD59-A6C34878D82A}">
                    <a16:rowId xmlns:a16="http://schemas.microsoft.com/office/drawing/2014/main" val="10019"/>
                  </a:ext>
                </a:extLst>
              </a:tr>
              <a:tr h="233045">
                <a:tc>
                  <a:txBody>
                    <a:bodyPr/>
                    <a:lstStyle/>
                    <a:p>
                      <a:pPr marL="0" algn="just" defTabSz="914400" rtl="0" eaLnBrk="1" fontAlgn="ctr" latinLnBrk="0" hangingPunct="1"/>
                      <a:r>
                        <a:rPr lang="en-US" altLang="zh-CN" sz="1400" b="0" u="none" strike="noStrike" kern="1200" dirty="0">
                          <a:solidFill>
                            <a:srgbClr val="44546A"/>
                          </a:solidFill>
                          <a:effectLst/>
                          <a:latin typeface="+mj-ea"/>
                          <a:ea typeface="+mj-ea"/>
                        </a:rPr>
                        <a:t>…</a:t>
                      </a:r>
                    </a:p>
                  </a:txBody>
                  <a:tcPr marL="6493" marR="6493" marT="6493" marB="0" anchor="ctr">
                    <a:noFill/>
                  </a:tcPr>
                </a:tc>
                <a:extLst>
                  <a:ext uri="{0D108BD9-81ED-4DB2-BD59-A6C34878D82A}">
                    <a16:rowId xmlns:a16="http://schemas.microsoft.com/office/drawing/2014/main" val="10020"/>
                  </a:ext>
                </a:extLst>
              </a:tr>
            </a:tbl>
          </a:graphicData>
        </a:graphic>
      </p:graphicFrame>
      <p:graphicFrame>
        <p:nvGraphicFramePr>
          <p:cNvPr id="10" name="表格 9"/>
          <p:cNvGraphicFramePr>
            <a:graphicFrameLocks noGrp="1"/>
          </p:cNvGraphicFramePr>
          <p:nvPr>
            <p:custDataLst>
              <p:tags r:id="rId3"/>
            </p:custDataLst>
            <p:extLst>
              <p:ext uri="{D42A27DB-BD31-4B8C-83A1-F6EECF244321}">
                <p14:modId xmlns:p14="http://schemas.microsoft.com/office/powerpoint/2010/main" val="1672912397"/>
              </p:ext>
            </p:extLst>
          </p:nvPr>
        </p:nvGraphicFramePr>
        <p:xfrm>
          <a:off x="5620423" y="1194585"/>
          <a:ext cx="6181090" cy="4898390"/>
        </p:xfrm>
        <a:graphic>
          <a:graphicData uri="http://schemas.openxmlformats.org/drawingml/2006/table">
            <a:tbl>
              <a:tblPr>
                <a:tableStyleId>{7DF18680-E054-41AD-8BC1-D1AEF772440D}</a:tableStyleId>
              </a:tblPr>
              <a:tblGrid>
                <a:gridCol w="6181090">
                  <a:extLst>
                    <a:ext uri="{9D8B030D-6E8A-4147-A177-3AD203B41FA5}">
                      <a16:colId xmlns:a16="http://schemas.microsoft.com/office/drawing/2014/main" val="20000"/>
                    </a:ext>
                  </a:extLst>
                </a:gridCol>
              </a:tblGrid>
              <a:tr h="257810">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六、其他</a:t>
                      </a:r>
                    </a:p>
                  </a:txBody>
                  <a:tcPr marL="6493" marR="6493" marT="6493" marB="0" anchor="ctr">
                    <a:noFill/>
                  </a:tcPr>
                </a:tc>
                <a:extLst>
                  <a:ext uri="{0D108BD9-81ED-4DB2-BD59-A6C34878D82A}">
                    <a16:rowId xmlns:a16="http://schemas.microsoft.com/office/drawing/2014/main" val="10000"/>
                  </a:ext>
                </a:extLst>
              </a:tr>
              <a:tr h="257810">
                <a:tc>
                  <a:txBody>
                    <a:bodyPr/>
                    <a:lstStyle/>
                    <a:p>
                      <a:pPr marL="0" algn="just" defTabSz="914400" rtl="0" eaLnBrk="1" fontAlgn="ctr" latinLnBrk="0" hangingPunct="1"/>
                      <a:r>
                        <a:rPr lang="zh-CN" altLang="en-US" sz="1400" b="0" u="none" strike="noStrike" kern="1200">
                          <a:solidFill>
                            <a:srgbClr val="44546A"/>
                          </a:solidFill>
                          <a:effectLst/>
                          <a:latin typeface="+mj-ea"/>
                          <a:ea typeface="+mj-ea"/>
                          <a:hlinkClick r:id="" action="ppaction://hlinkfile"/>
                        </a:rPr>
                        <a:t>（七十八）专门学校基本情况</a:t>
                      </a:r>
                    </a:p>
                  </a:txBody>
                  <a:tcPr marL="6493" marR="6493" marT="6493" marB="0" anchor="ctr">
                    <a:noFill/>
                  </a:tcPr>
                </a:tc>
                <a:extLst>
                  <a:ext uri="{0D108BD9-81ED-4DB2-BD59-A6C34878D82A}">
                    <a16:rowId xmlns:a16="http://schemas.microsoft.com/office/drawing/2014/main" val="10001"/>
                  </a:ext>
                </a:extLst>
              </a:tr>
              <a:tr h="257810">
                <a:tc>
                  <a:txBody>
                    <a:bodyPr/>
                    <a:lstStyle/>
                    <a:p>
                      <a:pPr marL="0" algn="just" defTabSz="914400" rtl="0" eaLnBrk="1" fontAlgn="ctr" latinLnBrk="0" hangingPunct="1"/>
                      <a:r>
                        <a:rPr lang="zh-CN" altLang="en-US" sz="1400" b="0" u="none" strike="noStrike" kern="1200">
                          <a:solidFill>
                            <a:srgbClr val="44546A"/>
                          </a:solidFill>
                          <a:effectLst/>
                          <a:latin typeface="+mj-ea"/>
                          <a:ea typeface="+mj-ea"/>
                          <a:hlinkClick r:id="" action="ppaction://hlinkfile"/>
                        </a:rPr>
                        <a:t>（七十九）成人中、小学基本情况</a:t>
                      </a:r>
                    </a:p>
                  </a:txBody>
                  <a:tcPr marL="6493" marR="6493" marT="6493" marB="0" anchor="ctr">
                    <a:noFill/>
                  </a:tcPr>
                </a:tc>
                <a:extLst>
                  <a:ext uri="{0D108BD9-81ED-4DB2-BD59-A6C34878D82A}">
                    <a16:rowId xmlns:a16="http://schemas.microsoft.com/office/drawing/2014/main" val="10002"/>
                  </a:ext>
                </a:extLst>
              </a:tr>
              <a:tr h="257810">
                <a:tc>
                  <a:txBody>
                    <a:bodyPr/>
                    <a:lstStyle/>
                    <a:p>
                      <a:pPr marL="0" algn="just" defTabSz="914400" rtl="0" eaLnBrk="1" fontAlgn="ctr" latinLnBrk="0" hangingPunct="1"/>
                      <a:r>
                        <a:rPr lang="en-US" altLang="zh-CN" sz="1400" b="0" u="none" strike="noStrike" kern="1200" dirty="0">
                          <a:solidFill>
                            <a:srgbClr val="44546A"/>
                          </a:solidFill>
                          <a:effectLst/>
                          <a:latin typeface="+mj-ea"/>
                          <a:ea typeface="+mj-ea"/>
                          <a:hlinkClick r:id="" action="ppaction://hlinkfile"/>
                        </a:rPr>
                        <a:t>…</a:t>
                      </a:r>
                    </a:p>
                  </a:txBody>
                  <a:tcPr marL="6493" marR="6493" marT="6493" marB="0" anchor="ctr">
                    <a:noFill/>
                  </a:tcPr>
                </a:tc>
                <a:extLst>
                  <a:ext uri="{0D108BD9-81ED-4DB2-BD59-A6C34878D82A}">
                    <a16:rowId xmlns:a16="http://schemas.microsoft.com/office/drawing/2014/main" val="10003"/>
                  </a:ext>
                </a:extLst>
              </a:tr>
              <a:tr h="257810">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七、县级、省级基表</a:t>
                      </a:r>
                    </a:p>
                  </a:txBody>
                  <a:tcPr marL="6493" marR="6493" marT="6493" marB="0" anchor="ctr">
                    <a:noFill/>
                  </a:tcPr>
                </a:tc>
                <a:extLst>
                  <a:ext uri="{0D108BD9-81ED-4DB2-BD59-A6C34878D82A}">
                    <a16:rowId xmlns:a16="http://schemas.microsoft.com/office/drawing/2014/main" val="10004"/>
                  </a:ext>
                </a:extLst>
              </a:tr>
              <a:tr h="257810">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（八十一）小学校内外学龄人口数（县级）</a:t>
                      </a:r>
                    </a:p>
                  </a:txBody>
                  <a:tcPr marL="6493" marR="6493" marT="6493" marB="0" anchor="ctr">
                    <a:noFill/>
                  </a:tcPr>
                </a:tc>
                <a:extLst>
                  <a:ext uri="{0D108BD9-81ED-4DB2-BD59-A6C34878D82A}">
                    <a16:rowId xmlns:a16="http://schemas.microsoft.com/office/drawing/2014/main" val="10005"/>
                  </a:ext>
                </a:extLst>
              </a:tr>
              <a:tr h="257810">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（八十二）初中校内外学龄人口数（县级）</a:t>
                      </a:r>
                    </a:p>
                  </a:txBody>
                  <a:tcPr marL="6493" marR="6493" marT="6493" marB="0" anchor="ctr">
                    <a:noFill/>
                  </a:tcPr>
                </a:tc>
                <a:extLst>
                  <a:ext uri="{0D108BD9-81ED-4DB2-BD59-A6C34878D82A}">
                    <a16:rowId xmlns:a16="http://schemas.microsoft.com/office/drawing/2014/main" val="10006"/>
                  </a:ext>
                </a:extLst>
              </a:tr>
              <a:tr h="257810">
                <a:tc>
                  <a:txBody>
                    <a:bodyPr/>
                    <a:lstStyle/>
                    <a:p>
                      <a:pPr marL="0" algn="just" defTabSz="914400" rtl="0" eaLnBrk="1" fontAlgn="ctr" latinLnBrk="0" hangingPunct="1"/>
                      <a:r>
                        <a:rPr lang="en-US" altLang="zh-CN" sz="1400" b="0" u="none" strike="noStrike" kern="1200" dirty="0">
                          <a:solidFill>
                            <a:srgbClr val="44546A"/>
                          </a:solidFill>
                          <a:effectLst/>
                          <a:latin typeface="+mj-ea"/>
                          <a:ea typeface="+mj-ea"/>
                        </a:rPr>
                        <a:t>…</a:t>
                      </a:r>
                    </a:p>
                  </a:txBody>
                  <a:tcPr marL="6493" marR="6493" marT="6493" marB="0" anchor="ctr">
                    <a:noFill/>
                  </a:tcPr>
                </a:tc>
                <a:extLst>
                  <a:ext uri="{0D108BD9-81ED-4DB2-BD59-A6C34878D82A}">
                    <a16:rowId xmlns:a16="http://schemas.microsoft.com/office/drawing/2014/main" val="10007"/>
                  </a:ext>
                </a:extLst>
              </a:tr>
              <a:tr h="257810">
                <a:tc>
                  <a:txBody>
                    <a:bodyPr/>
                    <a:lstStyle/>
                    <a:p>
                      <a:pPr marL="0" algn="just" defTabSz="914400" rtl="0" eaLnBrk="1" fontAlgn="ctr" latinLnBrk="0" hangingPunct="1"/>
                      <a:r>
                        <a:rPr lang="zh-CN" altLang="en-US" sz="1400" b="1" u="none" strike="noStrike" kern="1200" dirty="0">
                          <a:solidFill>
                            <a:srgbClr val="FF0000"/>
                          </a:solidFill>
                          <a:effectLst/>
                          <a:latin typeface="+mj-ea"/>
                          <a:ea typeface="+mj-ea"/>
                          <a:cs typeface="+mj-ea"/>
                        </a:rPr>
                        <a:t>    八、统计台账</a:t>
                      </a:r>
                    </a:p>
                  </a:txBody>
                  <a:tcPr marL="6493" marR="6493" marT="6493" marB="0" anchor="ctr">
                    <a:noFill/>
                  </a:tcPr>
                </a:tc>
                <a:extLst>
                  <a:ext uri="{0D108BD9-81ED-4DB2-BD59-A6C34878D82A}">
                    <a16:rowId xmlns:a16="http://schemas.microsoft.com/office/drawing/2014/main" val="10008"/>
                  </a:ext>
                </a:extLst>
              </a:tr>
              <a:tr h="257810">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（八十六）高等教育学校校园占地情况统计调查表（台账）</a:t>
                      </a:r>
                    </a:p>
                  </a:txBody>
                  <a:tcPr marL="6493" marR="6493" marT="6493" marB="0" anchor="ctr">
                    <a:noFill/>
                  </a:tcPr>
                </a:tc>
                <a:extLst>
                  <a:ext uri="{0D108BD9-81ED-4DB2-BD59-A6C34878D82A}">
                    <a16:rowId xmlns:a16="http://schemas.microsoft.com/office/drawing/2014/main" val="10009"/>
                  </a:ext>
                </a:extLst>
              </a:tr>
              <a:tr h="257810">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（八十七）高等教育学校（职业、成人）校舍功能明细统计调查表（台账）</a:t>
                      </a:r>
                    </a:p>
                  </a:txBody>
                  <a:tcPr marL="6493" marR="6493" marT="6493" marB="0" anchor="ctr">
                    <a:noFill/>
                  </a:tcPr>
                </a:tc>
                <a:extLst>
                  <a:ext uri="{0D108BD9-81ED-4DB2-BD59-A6C34878D82A}">
                    <a16:rowId xmlns:a16="http://schemas.microsoft.com/office/drawing/2014/main" val="10010"/>
                  </a:ext>
                </a:extLst>
              </a:tr>
              <a:tr h="257810">
                <a:tc>
                  <a:txBody>
                    <a:bodyPr/>
                    <a:lstStyle/>
                    <a:p>
                      <a:pPr marL="0" algn="just" defTabSz="914400" rtl="0" eaLnBrk="1" fontAlgn="ctr" latinLnBrk="0" hangingPunct="1"/>
                      <a:r>
                        <a:rPr lang="en-US" altLang="zh-CN" sz="1400" b="0" u="none" strike="noStrike" kern="1200" dirty="0">
                          <a:solidFill>
                            <a:srgbClr val="44546A"/>
                          </a:solidFill>
                          <a:effectLst/>
                          <a:latin typeface="+mj-ea"/>
                          <a:ea typeface="+mj-ea"/>
                        </a:rPr>
                        <a:t>…</a:t>
                      </a:r>
                    </a:p>
                  </a:txBody>
                  <a:tcPr marL="6493" marR="6493" marT="6493" marB="0" anchor="ctr">
                    <a:noFill/>
                  </a:tcPr>
                </a:tc>
                <a:extLst>
                  <a:ext uri="{0D108BD9-81ED-4DB2-BD59-A6C34878D82A}">
                    <a16:rowId xmlns:a16="http://schemas.microsoft.com/office/drawing/2014/main" val="10011"/>
                  </a:ext>
                </a:extLst>
              </a:tr>
              <a:tr h="257810">
                <a:tc>
                  <a:txBody>
                    <a:bodyPr/>
                    <a:lstStyle/>
                    <a:p>
                      <a:pPr marL="0" algn="just" defTabSz="914400" rtl="0" eaLnBrk="1" fontAlgn="ctr" latinLnBrk="0" hangingPunct="1"/>
                      <a:r>
                        <a:rPr lang="zh-CN" altLang="en-US" sz="1400" b="1" u="none" strike="noStrike" kern="1200" dirty="0">
                          <a:solidFill>
                            <a:srgbClr val="00B050"/>
                          </a:solidFill>
                          <a:effectLst/>
                          <a:latin typeface="+mj-ea"/>
                          <a:ea typeface="+mj-ea"/>
                          <a:cs typeface="+mj-ea"/>
                        </a:rPr>
                        <a:t>    九、季报</a:t>
                      </a:r>
                    </a:p>
                  </a:txBody>
                  <a:tcPr marL="6493" marR="6493" marT="6493" marB="0" anchor="ctr">
                    <a:noFill/>
                  </a:tcPr>
                </a:tc>
                <a:extLst>
                  <a:ext uri="{0D108BD9-81ED-4DB2-BD59-A6C34878D82A}">
                    <a16:rowId xmlns:a16="http://schemas.microsoft.com/office/drawing/2014/main" val="10012"/>
                  </a:ext>
                </a:extLst>
              </a:tr>
              <a:tr h="257810">
                <a:tc>
                  <a:txBody>
                    <a:bodyPr/>
                    <a:lstStyle/>
                    <a:p>
                      <a:pPr marL="0" algn="just" defTabSz="914400" rtl="0" eaLnBrk="1" fontAlgn="ctr" latinLnBrk="0" hangingPunct="1"/>
                      <a:r>
                        <a:rPr lang="zh-CN" altLang="en-US" sz="1400" b="0" u="none" strike="noStrike" kern="1200">
                          <a:solidFill>
                            <a:srgbClr val="44546A"/>
                          </a:solidFill>
                          <a:effectLst/>
                          <a:latin typeface="+mj-ea"/>
                          <a:ea typeface="+mj-ea"/>
                          <a:hlinkClick r:id="" action="ppaction://hlinkfile"/>
                        </a:rPr>
                        <a:t>（九十）学生变动情况（季报）</a:t>
                      </a:r>
                    </a:p>
                  </a:txBody>
                  <a:tcPr marL="6493" marR="6493" marT="6493" marB="0" anchor="ctr">
                    <a:noFill/>
                  </a:tcPr>
                </a:tc>
                <a:extLst>
                  <a:ext uri="{0D108BD9-81ED-4DB2-BD59-A6C34878D82A}">
                    <a16:rowId xmlns:a16="http://schemas.microsoft.com/office/drawing/2014/main" val="10013"/>
                  </a:ext>
                </a:extLst>
              </a:tr>
              <a:tr h="257810">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（九十一）在校生中死亡的主要原因（季报）</a:t>
                      </a:r>
                    </a:p>
                  </a:txBody>
                  <a:tcPr marL="6493" marR="6493" marT="6493" marB="0" anchor="ctr">
                    <a:noFill/>
                  </a:tcPr>
                </a:tc>
                <a:extLst>
                  <a:ext uri="{0D108BD9-81ED-4DB2-BD59-A6C34878D82A}">
                    <a16:rowId xmlns:a16="http://schemas.microsoft.com/office/drawing/2014/main" val="10014"/>
                  </a:ext>
                </a:extLst>
              </a:tr>
              <a:tr h="257810">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a:t>
                      </a:r>
                      <a:r>
                        <a:rPr lang="zh-CN" altLang="en-US" sz="1400" b="1" u="none" strike="noStrike" kern="1200" dirty="0">
                          <a:solidFill>
                            <a:srgbClr val="00B050"/>
                          </a:solidFill>
                          <a:effectLst/>
                          <a:latin typeface="+mj-ea"/>
                          <a:ea typeface="+mj-ea"/>
                          <a:cs typeface="+mj-ea"/>
                        </a:rPr>
                        <a:t>十、基本建设投资</a:t>
                      </a:r>
                    </a:p>
                  </a:txBody>
                  <a:tcPr marL="6493" marR="6493" marT="6493" marB="0" anchor="ctr">
                    <a:noFill/>
                  </a:tcPr>
                </a:tc>
                <a:extLst>
                  <a:ext uri="{0D108BD9-81ED-4DB2-BD59-A6C34878D82A}">
                    <a16:rowId xmlns:a16="http://schemas.microsoft.com/office/drawing/2014/main" val="10015"/>
                  </a:ext>
                </a:extLst>
              </a:tr>
              <a:tr h="257810">
                <a:tc>
                  <a:txBody>
                    <a:bodyPr/>
                    <a:lstStyle/>
                    <a:p>
                      <a:pPr marL="0" algn="just" defTabSz="914400" rtl="0" eaLnBrk="1" fontAlgn="ctr" latinLnBrk="0" hangingPunct="1"/>
                      <a:r>
                        <a:rPr lang="zh-CN" altLang="en-US" sz="1400" b="0" u="none" strike="noStrike" kern="1200" dirty="0">
                          <a:solidFill>
                            <a:srgbClr val="44546A"/>
                          </a:solidFill>
                          <a:effectLst/>
                          <a:latin typeface="+mj-ea"/>
                          <a:ea typeface="+mj-ea"/>
                          <a:hlinkClick r:id="" action="ppaction://hlinkfile"/>
                        </a:rPr>
                        <a:t>（九十二）各级各类学校基本建设完成情况表</a:t>
                      </a:r>
                    </a:p>
                  </a:txBody>
                  <a:tcPr marL="6493" marR="6493" marT="6493" marB="0" anchor="b">
                    <a:noFill/>
                  </a:tcPr>
                </a:tc>
                <a:extLst>
                  <a:ext uri="{0D108BD9-81ED-4DB2-BD59-A6C34878D82A}">
                    <a16:rowId xmlns:a16="http://schemas.microsoft.com/office/drawing/2014/main" val="10016"/>
                  </a:ext>
                </a:extLst>
              </a:tr>
              <a:tr h="257810">
                <a:tc>
                  <a:txBody>
                    <a:bodyPr/>
                    <a:lstStyle/>
                    <a:p>
                      <a:pPr marL="0" algn="just" defTabSz="914400" rtl="0" eaLnBrk="1" fontAlgn="ctr" latinLnBrk="0" hangingPunct="1"/>
                      <a:r>
                        <a:rPr lang="zh-CN" altLang="en-US" sz="1400" b="1" u="none" strike="noStrike" kern="1200" dirty="0">
                          <a:solidFill>
                            <a:srgbClr val="44546A"/>
                          </a:solidFill>
                          <a:effectLst/>
                          <a:latin typeface="+mj-ea"/>
                          <a:ea typeface="+mj-ea"/>
                          <a:cs typeface="+mj-ea"/>
                        </a:rPr>
                        <a:t>    </a:t>
                      </a:r>
                      <a:r>
                        <a:rPr lang="zh-CN" altLang="en-US" sz="1400" b="1" u="none" strike="noStrike" kern="1200" dirty="0">
                          <a:solidFill>
                            <a:srgbClr val="FF0000"/>
                          </a:solidFill>
                          <a:effectLst/>
                          <a:latin typeface="+mj-ea"/>
                          <a:ea typeface="+mj-ea"/>
                          <a:cs typeface="+mj-ea"/>
                        </a:rPr>
                        <a:t>十一、中外合作办学</a:t>
                      </a:r>
                    </a:p>
                  </a:txBody>
                  <a:tcPr marL="6493" marR="6493" marT="6493" marB="0" anchor="b">
                    <a:noFill/>
                  </a:tcPr>
                </a:tc>
                <a:extLst>
                  <a:ext uri="{0D108BD9-81ED-4DB2-BD59-A6C34878D82A}">
                    <a16:rowId xmlns:a16="http://schemas.microsoft.com/office/drawing/2014/main" val="10017"/>
                  </a:ext>
                </a:extLst>
              </a:tr>
              <a:tr h="257810">
                <a:tc>
                  <a:txBody>
                    <a:bodyPr/>
                    <a:lstStyle/>
                    <a:p>
                      <a:pPr marL="0" algn="just" defTabSz="914400" rtl="0" eaLnBrk="1" fontAlgn="ctr" latinLnBrk="0" hangingPunct="1">
                        <a:buClrTx/>
                        <a:buSzTx/>
                        <a:buFontTx/>
                      </a:pPr>
                      <a:r>
                        <a:rPr lang="zh-CN" altLang="en-US" sz="1400" b="0" u="sng" strike="noStrike" kern="1200" dirty="0">
                          <a:solidFill>
                            <a:schemeClr val="accent2">
                              <a:lumMod val="50000"/>
                            </a:schemeClr>
                          </a:solidFill>
                          <a:effectLst/>
                          <a:latin typeface="+mj-ea"/>
                          <a:ea typeface="+mj-ea"/>
                          <a:cs typeface="+mn-cs"/>
                        </a:rPr>
                        <a:t>（九十三）中外合作办学机构及项目基本情况</a:t>
                      </a:r>
                    </a:p>
                  </a:txBody>
                  <a:tcPr marL="6493" marR="6493" marT="6493" marB="0" anchor="b">
                    <a:noFill/>
                  </a:tcPr>
                </a:tc>
                <a:extLst>
                  <a:ext uri="{0D108BD9-81ED-4DB2-BD59-A6C34878D82A}">
                    <a16:rowId xmlns:a16="http://schemas.microsoft.com/office/drawing/2014/main" val="10018"/>
                  </a:ext>
                </a:extLst>
              </a:tr>
            </a:tbl>
          </a:graphicData>
        </a:graphic>
      </p:graphicFrame>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5">
            <a:alphaModFix amt="62000"/>
            <a:extLst>
              <a:ext uri="{BEBA8EAE-BF5A-486C-A8C5-ECC9F3942E4B}">
                <a14:imgProps xmlns:a14="http://schemas.microsoft.com/office/drawing/2010/main">
                  <a14:imgLayer r:embed="rId6">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8387 </a:t>
            </a:r>
            <a:r>
              <a:rPr sz="2400" b="1" dirty="0">
                <a:solidFill>
                  <a:schemeClr val="tx2"/>
                </a:solidFill>
                <a:latin typeface="+mj-ea"/>
                <a:ea typeface="+mj-ea"/>
                <a:cs typeface="+mj-ea"/>
                <a:sym typeface="+mn-ea"/>
              </a:rPr>
              <a:t>高等教育学校（职业、成人）校舍功能明细统计调查表（台账）</a:t>
            </a:r>
          </a:p>
        </p:txBody>
      </p:sp>
      <p:pic>
        <p:nvPicPr>
          <p:cNvPr id="6" name="图片 5"/>
          <p:cNvPicPr>
            <a:picLocks noChangeAspect="1"/>
          </p:cNvPicPr>
          <p:nvPr/>
        </p:nvPicPr>
        <p:blipFill>
          <a:blip r:embed="rId7"/>
          <a:stretch>
            <a:fillRect/>
          </a:stretch>
        </p:blipFill>
        <p:spPr>
          <a:xfrm>
            <a:off x="554990" y="1317625"/>
            <a:ext cx="6603365" cy="5368925"/>
          </a:xfrm>
          <a:prstGeom prst="rect">
            <a:avLst/>
          </a:prstGeom>
          <a:ln>
            <a:solidFill>
              <a:srgbClr val="44546A"/>
            </a:solidFill>
          </a:ln>
          <a:effectLst>
            <a:outerShdw blurRad="50800" dist="38100" dir="2700000" algn="tl" rotWithShape="0">
              <a:prstClr val="black">
                <a:alpha val="40000"/>
              </a:prstClr>
            </a:outerShdw>
          </a:effectLst>
        </p:spPr>
      </p:pic>
      <p:pic>
        <p:nvPicPr>
          <p:cNvPr id="7" name="图片 6"/>
          <p:cNvPicPr>
            <a:picLocks noChangeAspect="1"/>
          </p:cNvPicPr>
          <p:nvPr/>
        </p:nvPicPr>
        <p:blipFill>
          <a:blip r:embed="rId8"/>
          <a:stretch>
            <a:fillRect/>
          </a:stretch>
        </p:blipFill>
        <p:spPr>
          <a:xfrm>
            <a:off x="2254250" y="3579495"/>
            <a:ext cx="6791325" cy="2847975"/>
          </a:xfrm>
          <a:prstGeom prst="rect">
            <a:avLst/>
          </a:prstGeom>
          <a:ln>
            <a:solidFill>
              <a:srgbClr val="44546A"/>
            </a:solidFill>
          </a:ln>
          <a:effectLst>
            <a:outerShdw blurRad="50800" dist="38100" dir="2700000" algn="tl" rotWithShape="0">
              <a:prstClr val="black">
                <a:alpha val="40000"/>
              </a:prstClr>
            </a:outerShdw>
          </a:effectLst>
        </p:spPr>
      </p:pic>
      <p:sp>
        <p:nvSpPr>
          <p:cNvPr id="9" name="圆角矩形 8"/>
          <p:cNvSpPr/>
          <p:nvPr/>
        </p:nvSpPr>
        <p:spPr>
          <a:xfrm>
            <a:off x="3117215" y="1583055"/>
            <a:ext cx="8702675" cy="43434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建筑物名称</a:t>
            </a:r>
            <a:r>
              <a:rPr lang="zh-CN" altLang="en-US" sz="1600">
                <a:solidFill>
                  <a:srgbClr val="44546A"/>
                </a:solidFill>
                <a:latin typeface="+mj-ea"/>
                <a:ea typeface="+mj-ea"/>
                <a:sym typeface="+mn-ea"/>
              </a:rPr>
              <a:t>以固定资产登记名称填写；正在施工的建筑名称应与基建投资计划一致。</a:t>
            </a:r>
          </a:p>
        </p:txBody>
      </p:sp>
      <p:sp>
        <p:nvSpPr>
          <p:cNvPr id="12" name="圆角矩形 11"/>
          <p:cNvSpPr/>
          <p:nvPr/>
        </p:nvSpPr>
        <p:spPr>
          <a:xfrm>
            <a:off x="3056890" y="4322445"/>
            <a:ext cx="8702675" cy="84836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编号：</a:t>
            </a:r>
            <a:r>
              <a:rPr lang="zh-CN" altLang="en-US" sz="1600">
                <a:solidFill>
                  <a:srgbClr val="44546A"/>
                </a:solidFill>
                <a:latin typeface="+mj-ea"/>
                <a:ea typeface="+mj-ea"/>
                <a:sym typeface="+mn-ea"/>
              </a:rPr>
              <a:t>以栋为单位填报；学校产权校舍，编号以‘10001-19999’为序；正在施工的校舍，编号以‘3XXXX’编号，XXXX编号应承接产权校舍编号的后四位。例如：产权校舍编号编至“10385”，正在施工的校舍编号应从“30386”编起。</a:t>
            </a:r>
          </a:p>
        </p:txBody>
      </p:sp>
      <p:sp>
        <p:nvSpPr>
          <p:cNvPr id="13" name="圆角矩形 12"/>
          <p:cNvSpPr/>
          <p:nvPr/>
        </p:nvSpPr>
        <p:spPr>
          <a:xfrm>
            <a:off x="3117215" y="3623945"/>
            <a:ext cx="8702675" cy="63373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证书号：</a:t>
            </a:r>
            <a:r>
              <a:rPr lang="zh-CN" altLang="en-US" sz="1600">
                <a:solidFill>
                  <a:srgbClr val="44546A"/>
                </a:solidFill>
                <a:latin typeface="+mj-ea"/>
                <a:ea typeface="+mj-ea"/>
                <a:sym typeface="+mn-ea"/>
              </a:rPr>
              <a:t>学校产权校舍，填写政府房产部门颁发的产权证号，没有产权证号的填写立项批复文件、竣工验收备案证书号或其他；正在施工校舍，填写施工许可证号。</a:t>
            </a:r>
          </a:p>
        </p:txBody>
      </p:sp>
      <p:sp>
        <p:nvSpPr>
          <p:cNvPr id="3" name="圆角矩形 2"/>
          <p:cNvSpPr/>
          <p:nvPr/>
        </p:nvSpPr>
        <p:spPr>
          <a:xfrm>
            <a:off x="3117215" y="2086610"/>
            <a:ext cx="8702675" cy="36258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建成年份：</a:t>
            </a:r>
            <a:r>
              <a:rPr lang="zh-CN" altLang="en-US" sz="1600">
                <a:solidFill>
                  <a:srgbClr val="44546A"/>
                </a:solidFill>
                <a:latin typeface="+mj-ea"/>
                <a:ea typeface="+mj-ea"/>
                <a:sym typeface="+mn-ea"/>
              </a:rPr>
              <a:t>竣工验收投入使用的年份，其中在建项目填写预计竣工年份。</a:t>
            </a:r>
          </a:p>
        </p:txBody>
      </p:sp>
      <p:sp>
        <p:nvSpPr>
          <p:cNvPr id="5" name="圆角矩形 4"/>
          <p:cNvSpPr/>
          <p:nvPr/>
        </p:nvSpPr>
        <p:spPr>
          <a:xfrm>
            <a:off x="3056890" y="5235575"/>
            <a:ext cx="8702675" cy="57340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使用面积系数（K）：</a:t>
            </a:r>
            <a:r>
              <a:rPr lang="zh-CN" altLang="en-US" sz="1600">
                <a:solidFill>
                  <a:srgbClr val="44546A"/>
                </a:solidFill>
                <a:latin typeface="+mj-ea"/>
                <a:ea typeface="+mj-ea"/>
                <a:sym typeface="+mn-ea"/>
              </a:rPr>
              <a:t>建筑物中使用面积与建筑面积之比，即使用面积/建筑面积；使用面积统计中，卫生间、设备间、值班室等配套功能面积应计入，地下室和人防面积不计入K值计算。</a:t>
            </a:r>
          </a:p>
        </p:txBody>
      </p:sp>
      <p:sp>
        <p:nvSpPr>
          <p:cNvPr id="2" name="矩形 1"/>
          <p:cNvSpPr/>
          <p:nvPr>
            <p:custDataLst>
              <p:tags r:id="rId2"/>
            </p:custDataLst>
          </p:nvPr>
        </p:nvSpPr>
        <p:spPr>
          <a:xfrm>
            <a:off x="3056890" y="5873750"/>
            <a:ext cx="8808085" cy="812800"/>
          </a:xfrm>
          <a:prstGeom prst="rect">
            <a:avLst/>
          </a:prstGeom>
          <a:solidFill>
            <a:srgbClr val="C9E7FF"/>
          </a:solidFill>
          <a:ln>
            <a:solidFill>
              <a:srgbClr val="44546A"/>
            </a:solidFill>
          </a:ln>
        </p:spPr>
        <p:style>
          <a:lnRef idx="3">
            <a:schemeClr val="accent1"/>
          </a:lnRef>
          <a:fillRef idx="0">
            <a:srgbClr val="FFFFFF"/>
          </a:fillRef>
          <a:effectRef idx="0">
            <a:srgbClr val="FFFFFF"/>
          </a:effectRef>
          <a:fontRef idx="minor">
            <a:schemeClr val="tx1"/>
          </a:fontRef>
        </p:style>
        <p:txBody>
          <a:bodyPr rtlCol="0" anchor="ctr"/>
          <a:lstStyle/>
          <a:p>
            <a:pPr marL="285750" indent="-285750" algn="l" fontAlgn="auto">
              <a:lnSpc>
                <a:spcPct val="120000"/>
              </a:lnSpc>
              <a:spcBef>
                <a:spcPts val="0"/>
              </a:spcBef>
              <a:buFont typeface="Arial" panose="020B0604020202020204" pitchFamily="34" charset="0"/>
              <a:buChar char="•"/>
            </a:pPr>
            <a:r>
              <a:rPr lang="zh-CN" altLang="en-US">
                <a:solidFill>
                  <a:srgbClr val="044AFA"/>
                </a:solidFill>
                <a:latin typeface="微软雅黑" panose="020B0503020204020204" charset="-122"/>
                <a:ea typeface="微软雅黑" panose="020B0503020204020204" charset="-122"/>
                <a:cs typeface="微软雅黑" panose="020B0503020204020204" charset="-122"/>
                <a:sym typeface="+mn-ea"/>
              </a:rPr>
              <a:t>XX学院（普通高校）、XX学院（普通高校）、XX大学YY学院（独立学院）、XX职业学院（高职）：</a:t>
            </a:r>
            <a:r>
              <a:rPr lang="zh-CN" altLang="en-US">
                <a:solidFill>
                  <a:srgbClr val="44546A"/>
                </a:solidFill>
                <a:latin typeface="微软雅黑" panose="020B0503020204020204" charset="-122"/>
                <a:ea typeface="微软雅黑" panose="020B0503020204020204" charset="-122"/>
                <a:cs typeface="微软雅黑" panose="020B0503020204020204" charset="-122"/>
              </a:rPr>
              <a:t>近</a:t>
            </a:r>
            <a:r>
              <a:rPr lang="en-US" altLang="zh-CN">
                <a:solidFill>
                  <a:srgbClr val="44546A"/>
                </a:solidFill>
                <a:latin typeface="微软雅黑" panose="020B0503020204020204" charset="-122"/>
                <a:ea typeface="微软雅黑" panose="020B0503020204020204" charset="-122"/>
                <a:cs typeface="微软雅黑" panose="020B0503020204020204" charset="-122"/>
              </a:rPr>
              <a:t>3</a:t>
            </a:r>
            <a:r>
              <a:rPr lang="zh-CN" altLang="en-US">
                <a:solidFill>
                  <a:srgbClr val="44546A"/>
                </a:solidFill>
                <a:latin typeface="微软雅黑" panose="020B0503020204020204" charset="-122"/>
                <a:ea typeface="微软雅黑" panose="020B0503020204020204" charset="-122"/>
                <a:cs typeface="微软雅黑" panose="020B0503020204020204" charset="-122"/>
              </a:rPr>
              <a:t>年所有校舍使用面积系数均为</a:t>
            </a:r>
            <a:r>
              <a:rPr lang="en-US" altLang="zh-CN">
                <a:solidFill>
                  <a:srgbClr val="44546A"/>
                </a:solidFill>
                <a:latin typeface="微软雅黑" panose="020B0503020204020204" charset="-122"/>
                <a:ea typeface="微软雅黑" panose="020B0503020204020204" charset="-122"/>
                <a:cs typeface="微软雅黑" panose="020B0503020204020204" charset="-122"/>
              </a:rPr>
              <a:t>1</a:t>
            </a:r>
            <a:r>
              <a:rPr lang="zh-CN" altLang="en-US">
                <a:solidFill>
                  <a:srgbClr val="44546A"/>
                </a:solidFill>
                <a:latin typeface="微软雅黑" panose="020B0503020204020204" charset="-122"/>
                <a:ea typeface="微软雅黑" panose="020B0503020204020204" charset="-122"/>
                <a:cs typeface="微软雅黑" panose="020B0503020204020204" charset="-122"/>
              </a:rPr>
              <a:t>，</a:t>
            </a:r>
            <a:r>
              <a:rPr lang="zh-CN" altLang="en-US" b="1">
                <a:solidFill>
                  <a:srgbClr val="FF0000"/>
                </a:solidFill>
                <a:latin typeface="微软雅黑" panose="020B0503020204020204" charset="-122"/>
                <a:ea typeface="微软雅黑" panose="020B0503020204020204" charset="-122"/>
                <a:cs typeface="微软雅黑" panose="020B0503020204020204" charset="-122"/>
                <a:sym typeface="+mn-ea"/>
              </a:rPr>
              <a:t>疑似错报</a:t>
            </a:r>
            <a:endParaRPr>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2" grpId="0" bldLvl="0" animBg="1"/>
      <p:bldP spid="13" grpId="0" bldLvl="0" animBg="1"/>
      <p:bldP spid="3" grpId="0" bldLvl="0" animBg="1"/>
      <p:bldP spid="5" grpId="0" bldLvl="0" animBg="1"/>
      <p:bldP spid="2" grpId="0" bldLvl="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8388 </a:t>
            </a:r>
            <a:r>
              <a:rPr sz="2400" b="1" dirty="0">
                <a:solidFill>
                  <a:schemeClr val="tx2"/>
                </a:solidFill>
                <a:latin typeface="+mj-ea"/>
                <a:ea typeface="+mj-ea"/>
                <a:cs typeface="+mj-ea"/>
                <a:sym typeface="+mn-ea"/>
              </a:rPr>
              <a:t>高等教育学校（</a:t>
            </a:r>
            <a:r>
              <a:rPr lang="zh-CN" sz="2400" b="1" dirty="0">
                <a:solidFill>
                  <a:schemeClr val="tx2"/>
                </a:solidFill>
                <a:latin typeface="+mj-ea"/>
                <a:ea typeface="+mj-ea"/>
                <a:cs typeface="+mj-ea"/>
                <a:sym typeface="+mn-ea"/>
              </a:rPr>
              <a:t>普通</a:t>
            </a:r>
            <a:r>
              <a:rPr sz="2400" b="1" dirty="0">
                <a:solidFill>
                  <a:schemeClr val="tx2"/>
                </a:solidFill>
                <a:latin typeface="+mj-ea"/>
                <a:ea typeface="+mj-ea"/>
                <a:cs typeface="+mj-ea"/>
                <a:sym typeface="+mn-ea"/>
              </a:rPr>
              <a:t>）校舍功能明细统计调查表（台账）</a:t>
            </a:r>
          </a:p>
        </p:txBody>
      </p:sp>
      <p:pic>
        <p:nvPicPr>
          <p:cNvPr id="2" name="图片 1"/>
          <p:cNvPicPr>
            <a:picLocks noChangeAspect="1"/>
          </p:cNvPicPr>
          <p:nvPr/>
        </p:nvPicPr>
        <p:blipFill>
          <a:blip r:embed="rId6"/>
          <a:stretch>
            <a:fillRect/>
          </a:stretch>
        </p:blipFill>
        <p:spPr>
          <a:xfrm>
            <a:off x="554990" y="1484630"/>
            <a:ext cx="7150100" cy="3498850"/>
          </a:xfrm>
          <a:prstGeom prst="rect">
            <a:avLst/>
          </a:prstGeom>
          <a:ln>
            <a:solidFill>
              <a:srgbClr val="44546A"/>
            </a:solidFill>
          </a:ln>
          <a:effectLst>
            <a:outerShdw blurRad="50800" dist="38100" dir="2700000" algn="tl" rotWithShape="0">
              <a:prstClr val="black">
                <a:alpha val="40000"/>
              </a:prstClr>
            </a:outerShdw>
          </a:effectLst>
        </p:spPr>
      </p:pic>
      <p:pic>
        <p:nvPicPr>
          <p:cNvPr id="8" name="图片 7"/>
          <p:cNvPicPr>
            <a:picLocks noChangeAspect="1"/>
          </p:cNvPicPr>
          <p:nvPr/>
        </p:nvPicPr>
        <p:blipFill>
          <a:blip r:embed="rId7"/>
          <a:stretch>
            <a:fillRect/>
          </a:stretch>
        </p:blipFill>
        <p:spPr>
          <a:xfrm>
            <a:off x="1531603" y="3032043"/>
            <a:ext cx="6867525" cy="3581400"/>
          </a:xfrm>
          <a:prstGeom prst="rect">
            <a:avLst/>
          </a:prstGeom>
          <a:ln>
            <a:solidFill>
              <a:srgbClr val="44546A"/>
            </a:solidFill>
          </a:ln>
          <a:effectLst>
            <a:outerShdw blurRad="50800" dist="38100" dir="2700000" algn="tl" rotWithShape="0">
              <a:prstClr val="black">
                <a:alpha val="40000"/>
              </a:prstClr>
            </a:outerShdw>
          </a:effectLst>
        </p:spPr>
      </p:pic>
      <p:sp>
        <p:nvSpPr>
          <p:cNvPr id="3" name="圆角矩形 2"/>
          <p:cNvSpPr/>
          <p:nvPr/>
        </p:nvSpPr>
        <p:spPr>
          <a:xfrm>
            <a:off x="6174646" y="2647470"/>
            <a:ext cx="5357711" cy="5568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solidFill>
                  <a:srgbClr val="44546A"/>
                </a:solidFill>
                <a:latin typeface="+mj-ea"/>
                <a:ea typeface="+mj-ea"/>
                <a:sym typeface="+mn-ea"/>
              </a:rPr>
              <a:t>占地情况是否需要按照每个土地证号来录入？</a:t>
            </a:r>
          </a:p>
        </p:txBody>
      </p:sp>
      <p:sp>
        <p:nvSpPr>
          <p:cNvPr id="5" name="圆角矩形 4"/>
          <p:cNvSpPr/>
          <p:nvPr/>
        </p:nvSpPr>
        <p:spPr>
          <a:xfrm>
            <a:off x="6174646" y="3331365"/>
            <a:ext cx="5357711" cy="5568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solidFill>
                  <a:srgbClr val="44546A"/>
                </a:solidFill>
                <a:latin typeface="+mj-ea"/>
                <a:ea typeface="+mj-ea"/>
                <a:sym typeface="+mn-ea"/>
              </a:rPr>
              <a:t>产权证上只有建筑面积，如何得到使用面积系数？</a:t>
            </a:r>
          </a:p>
        </p:txBody>
      </p:sp>
      <p:sp>
        <p:nvSpPr>
          <p:cNvPr id="10" name="圆角矩形 9"/>
          <p:cNvSpPr/>
          <p:nvPr/>
        </p:nvSpPr>
        <p:spPr>
          <a:xfrm>
            <a:off x="6174646" y="4015260"/>
            <a:ext cx="5357711" cy="5568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什么是非学校产权的床位？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10" grpId="0" bldLvl="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8389 </a:t>
            </a:r>
            <a:r>
              <a:rPr sz="2400" b="1" dirty="0">
                <a:solidFill>
                  <a:schemeClr val="tx2"/>
                </a:solidFill>
                <a:latin typeface="+mj-ea"/>
                <a:ea typeface="+mj-ea"/>
                <a:cs typeface="+mj-ea"/>
                <a:sym typeface="+mn-ea"/>
              </a:rPr>
              <a:t>对外开展培训明细统计调查表（台账）</a:t>
            </a:r>
          </a:p>
        </p:txBody>
      </p:sp>
      <p:pic>
        <p:nvPicPr>
          <p:cNvPr id="3" name="图片 2"/>
          <p:cNvPicPr>
            <a:picLocks noChangeAspect="1"/>
          </p:cNvPicPr>
          <p:nvPr/>
        </p:nvPicPr>
        <p:blipFill>
          <a:blip r:embed="rId4"/>
          <a:stretch>
            <a:fillRect/>
          </a:stretch>
        </p:blipFill>
        <p:spPr>
          <a:xfrm>
            <a:off x="438150" y="1521460"/>
            <a:ext cx="7987665" cy="4748530"/>
          </a:xfrm>
          <a:prstGeom prst="rect">
            <a:avLst/>
          </a:prstGeom>
          <a:ln>
            <a:solidFill>
              <a:srgbClr val="44546A"/>
            </a:solidFill>
          </a:ln>
          <a:effectLst>
            <a:outerShdw blurRad="50800" dist="38100" dir="2700000" algn="tl" rotWithShape="0">
              <a:prstClr val="black">
                <a:alpha val="40000"/>
              </a:prstClr>
            </a:outerShdw>
          </a:effectLst>
        </p:spPr>
      </p:pic>
      <p:sp>
        <p:nvSpPr>
          <p:cNvPr id="12" name="圆角矩形 11"/>
          <p:cNvSpPr/>
          <p:nvPr/>
        </p:nvSpPr>
        <p:spPr>
          <a:xfrm>
            <a:off x="3117215" y="2005330"/>
            <a:ext cx="8702675" cy="89408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dirty="0">
                <a:solidFill>
                  <a:srgbClr val="044AFA"/>
                </a:solidFill>
                <a:latin typeface="+mj-ea"/>
                <a:ea typeface="+mj-ea"/>
                <a:sym typeface="+mn-ea"/>
              </a:rPr>
              <a:t>培训项目数量</a:t>
            </a:r>
            <a:r>
              <a:rPr lang="zh-CN" altLang="en-US" sz="1600" dirty="0">
                <a:solidFill>
                  <a:srgbClr val="44546A"/>
                </a:solidFill>
                <a:latin typeface="+mj-ea"/>
                <a:ea typeface="+mj-ea"/>
                <a:sym typeface="+mn-ea"/>
              </a:rPr>
              <a:t>是指针对特定培训内容开展的培训项目，包括以远程在线（线上）、集中（线下）等方式开展的培训项目。同一个项目名称算一个项目。一个培训项目可以包括一个或若干个培训班，不能将培训班的个数计算为培训项目的个数。</a:t>
            </a:r>
          </a:p>
        </p:txBody>
      </p:sp>
      <p:sp>
        <p:nvSpPr>
          <p:cNvPr id="5" name="圆角矩形 4"/>
          <p:cNvSpPr/>
          <p:nvPr/>
        </p:nvSpPr>
        <p:spPr>
          <a:xfrm>
            <a:off x="3117215" y="2990215"/>
            <a:ext cx="8702675" cy="61468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dirty="0">
                <a:solidFill>
                  <a:srgbClr val="044AFA"/>
                </a:solidFill>
                <a:latin typeface="+mj-ea"/>
                <a:ea typeface="+mj-ea"/>
                <a:sym typeface="+mn-ea"/>
              </a:rPr>
              <a:t>财政资金支付</a:t>
            </a:r>
            <a:r>
              <a:rPr lang="zh-CN" altLang="en-US" sz="1600" dirty="0">
                <a:solidFill>
                  <a:srgbClr val="44546A"/>
                </a:solidFill>
                <a:latin typeface="+mj-ea"/>
                <a:ea typeface="+mj-ea"/>
                <a:sym typeface="+mn-ea"/>
              </a:rPr>
              <a:t>是指由各级各类财政资金支持的培训项目，包括各级党委政府部门、党群部门用财政资金支付的培训项目。</a:t>
            </a:r>
          </a:p>
        </p:txBody>
      </p:sp>
      <p:sp>
        <p:nvSpPr>
          <p:cNvPr id="6" name="圆角矩形 5"/>
          <p:cNvSpPr/>
          <p:nvPr/>
        </p:nvSpPr>
        <p:spPr>
          <a:xfrm>
            <a:off x="3117215" y="3695700"/>
            <a:ext cx="8702675" cy="4298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非财政资金支付</a:t>
            </a:r>
            <a:r>
              <a:rPr lang="zh-CN" altLang="en-US" sz="1600">
                <a:solidFill>
                  <a:srgbClr val="44546A"/>
                </a:solidFill>
                <a:latin typeface="+mj-ea"/>
                <a:ea typeface="+mj-ea"/>
                <a:sym typeface="+mn-ea"/>
              </a:rPr>
              <a:t>是指财政资金支付以外其他所有由委托单位支付费用的培训。</a:t>
            </a:r>
          </a:p>
        </p:txBody>
      </p:sp>
      <p:sp>
        <p:nvSpPr>
          <p:cNvPr id="7" name="圆角矩形 6"/>
          <p:cNvSpPr/>
          <p:nvPr/>
        </p:nvSpPr>
        <p:spPr>
          <a:xfrm>
            <a:off x="3117215" y="4216400"/>
            <a:ext cx="8702675" cy="46037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免费公益项目</a:t>
            </a:r>
            <a:r>
              <a:rPr lang="zh-CN" altLang="en-US" sz="1600">
                <a:solidFill>
                  <a:srgbClr val="44546A"/>
                </a:solidFill>
                <a:latin typeface="+mj-ea"/>
                <a:ea typeface="+mj-ea"/>
                <a:sym typeface="+mn-ea"/>
              </a:rPr>
              <a:t>是指面向社会开展的不收取受训人员任何费用的公益性培训。</a:t>
            </a:r>
          </a:p>
        </p:txBody>
      </p:sp>
      <p:sp>
        <p:nvSpPr>
          <p:cNvPr id="9" name="圆角矩形 8"/>
          <p:cNvSpPr/>
          <p:nvPr/>
        </p:nvSpPr>
        <p:spPr>
          <a:xfrm>
            <a:off x="3117215" y="4767580"/>
            <a:ext cx="8702675" cy="46037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b="1">
                <a:solidFill>
                  <a:srgbClr val="044AFA"/>
                </a:solidFill>
                <a:latin typeface="+mj-ea"/>
                <a:ea typeface="+mj-ea"/>
                <a:sym typeface="+mn-ea"/>
              </a:rPr>
              <a:t>到账经费</a:t>
            </a:r>
            <a:r>
              <a:rPr lang="zh-CN" altLang="en-US" sz="1600">
                <a:solidFill>
                  <a:srgbClr val="44546A"/>
                </a:solidFill>
                <a:latin typeface="+mj-ea"/>
                <a:ea typeface="+mj-ea"/>
                <a:sym typeface="+mn-ea"/>
              </a:rPr>
              <a:t>按实际到款额计算。</a:t>
            </a:r>
          </a:p>
        </p:txBody>
      </p:sp>
      <p:sp>
        <p:nvSpPr>
          <p:cNvPr id="10" name="圆角矩形 9"/>
          <p:cNvSpPr/>
          <p:nvPr/>
        </p:nvSpPr>
        <p:spPr>
          <a:xfrm>
            <a:off x="3117238" y="6084006"/>
            <a:ext cx="8702656" cy="5568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培训时间（学时）是指每个项目的时间，还是每个项目的时间乘以项目人数？</a:t>
            </a:r>
          </a:p>
        </p:txBody>
      </p:sp>
      <p:sp>
        <p:nvSpPr>
          <p:cNvPr id="11" name="圆角矩形 10"/>
          <p:cNvSpPr/>
          <p:nvPr/>
        </p:nvSpPr>
        <p:spPr>
          <a:xfrm>
            <a:off x="3117238" y="5466946"/>
            <a:ext cx="8702656" cy="55689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如果承担培训的教师数量较多，是否都需要填入？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5" grpId="0" bldLvl="0" animBg="1"/>
      <p:bldP spid="6" grpId="0" bldLvl="0" animBg="1"/>
      <p:bldP spid="7" grpId="0" bldLvl="0" animBg="1"/>
      <p:bldP spid="9" grpId="0" bldLvl="0" animBg="1"/>
      <p:bldP spid="10" grpId="0" bldLvl="0" animBg="1"/>
      <p:bldP spid="11"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9090 </a:t>
            </a:r>
            <a:r>
              <a:rPr sz="2400" b="1" dirty="0">
                <a:solidFill>
                  <a:schemeClr val="tx2"/>
                </a:solidFill>
                <a:latin typeface="+mj-ea"/>
                <a:ea typeface="+mj-ea"/>
                <a:cs typeface="+mj-ea"/>
                <a:sym typeface="+mn-ea"/>
              </a:rPr>
              <a:t>学生变动情况（季报）</a:t>
            </a:r>
          </a:p>
        </p:txBody>
      </p:sp>
      <p:pic>
        <p:nvPicPr>
          <p:cNvPr id="2" name="图片 1"/>
          <p:cNvPicPr>
            <a:picLocks noChangeAspect="1"/>
          </p:cNvPicPr>
          <p:nvPr/>
        </p:nvPicPr>
        <p:blipFill>
          <a:blip r:embed="rId4"/>
          <a:stretch>
            <a:fillRect/>
          </a:stretch>
        </p:blipFill>
        <p:spPr>
          <a:xfrm>
            <a:off x="2124075" y="1151255"/>
            <a:ext cx="7944485" cy="5165725"/>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9091 </a:t>
            </a:r>
            <a:r>
              <a:rPr sz="2400" b="1" dirty="0">
                <a:solidFill>
                  <a:schemeClr val="tx2"/>
                </a:solidFill>
                <a:latin typeface="+mj-ea"/>
                <a:ea typeface="+mj-ea"/>
                <a:cs typeface="+mj-ea"/>
                <a:sym typeface="+mn-ea"/>
              </a:rPr>
              <a:t>在校生中死亡的主要原因（季报）</a:t>
            </a:r>
          </a:p>
        </p:txBody>
      </p:sp>
      <p:pic>
        <p:nvPicPr>
          <p:cNvPr id="3" name="图片 2"/>
          <p:cNvPicPr>
            <a:picLocks noChangeAspect="1"/>
          </p:cNvPicPr>
          <p:nvPr/>
        </p:nvPicPr>
        <p:blipFill>
          <a:blip r:embed="rId4"/>
          <a:srcRect l="2543" t="18581" r="2104" b="51952"/>
          <a:stretch>
            <a:fillRect/>
          </a:stretch>
        </p:blipFill>
        <p:spPr>
          <a:xfrm>
            <a:off x="737870" y="1459230"/>
            <a:ext cx="9811385" cy="3292475"/>
          </a:xfrm>
          <a:prstGeom prst="rect">
            <a:avLst/>
          </a:prstGeom>
          <a:ln>
            <a:solidFill>
              <a:srgbClr val="44546A"/>
            </a:solidFill>
          </a:ln>
          <a:effectLst>
            <a:outerShdw blurRad="50800" dist="38100" dir="2700000" algn="tl" rotWithShape="0">
              <a:prstClr val="black">
                <a:alpha val="40000"/>
              </a:prstClr>
            </a:outerShdw>
          </a:effectLst>
        </p:spPr>
      </p:pic>
      <p:pic>
        <p:nvPicPr>
          <p:cNvPr id="6" name="图片 5"/>
          <p:cNvPicPr>
            <a:picLocks noChangeAspect="1"/>
          </p:cNvPicPr>
          <p:nvPr/>
        </p:nvPicPr>
        <p:blipFill>
          <a:blip r:embed="rId5"/>
          <a:stretch>
            <a:fillRect/>
          </a:stretch>
        </p:blipFill>
        <p:spPr>
          <a:xfrm>
            <a:off x="737870" y="4751705"/>
            <a:ext cx="9193530" cy="1818005"/>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雪地上&#10;&#10;中度可信度描述已自动生成"/>
          <p:cNvPicPr>
            <a:picLocks noGrp="1" noRot="1" noChangeAspect="1" noMove="1" noResize="1" noEditPoints="1" noAdjustHandles="1" noChangeArrowheads="1" noChangeShapeType="1" noCrop="1"/>
          </p:cNvPicPr>
          <p:nvPr/>
        </p:nvPicPr>
        <p:blipFill rotWithShape="1">
          <a:blip r:embed="rId4">
            <a:alphaModFix amt="62000"/>
            <a:extLst>
              <a:ext uri="{BEBA8EAE-BF5A-486C-A8C5-ECC9F3942E4B}">
                <a14:imgProps xmlns:a14="http://schemas.microsoft.com/office/drawing/2010/main">
                  <a14:imgLayer r:embed="rId5">
                    <a14:imgEffect>
                      <a14:brightnessContrast bright="5000"/>
                    </a14:imgEffect>
                    <a14:imgEffect>
                      <a14:saturation sat="99000"/>
                    </a14:imgEffect>
                  </a14:imgLayer>
                </a14:imgProps>
              </a:ext>
              <a:ext uri="{28A0092B-C50C-407E-A947-70E740481C1C}">
                <a14:useLocalDpi xmlns:a14="http://schemas.microsoft.com/office/drawing/2010/main" val="0"/>
              </a:ext>
            </a:extLst>
          </a:blip>
          <a:srcRect l="2725" r="8387"/>
          <a:stretch>
            <a:fillRect/>
          </a:stretch>
        </p:blipFill>
        <p:spPr>
          <a:xfrm>
            <a:off x="-13970" y="-6985"/>
            <a:ext cx="12192000" cy="6858000"/>
          </a:xfrm>
          <a:prstGeom prst="rect">
            <a:avLst/>
          </a:prstGeom>
          <a:ln>
            <a:solidFill>
              <a:srgbClr val="44546A"/>
            </a:solidFill>
          </a:ln>
        </p:spPr>
      </p:pic>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1"/>
            </p:custDataLst>
          </p:nvPr>
        </p:nvSpPr>
        <p:spPr>
          <a:xfrm>
            <a:off x="554990" y="524510"/>
            <a:ext cx="11538585" cy="460375"/>
          </a:xfrm>
          <a:prstGeom prst="rect">
            <a:avLst/>
          </a:prstGeom>
          <a:noFill/>
        </p:spPr>
        <p:txBody>
          <a:bodyPr vert="horz" wrap="square" rtlCol="0">
            <a:spAutoFit/>
          </a:bodyPr>
          <a:lstStyle/>
          <a:p>
            <a:r>
              <a:rPr lang="zh-CN" altLang="en-US" sz="2400" b="1" dirty="0">
                <a:solidFill>
                  <a:schemeClr val="tx2"/>
                </a:solidFill>
                <a:latin typeface="+mj-ea"/>
                <a:ea typeface="+mj-ea"/>
                <a:cs typeface="+mj-ea"/>
                <a:sym typeface="+mn-ea"/>
              </a:rPr>
              <a:t>教基</a:t>
            </a:r>
            <a:r>
              <a:rPr lang="en-US" altLang="zh-CN" sz="2400" b="1" dirty="0">
                <a:solidFill>
                  <a:schemeClr val="tx2"/>
                </a:solidFill>
                <a:latin typeface="+mj-ea"/>
                <a:ea typeface="+mj-ea"/>
                <a:cs typeface="+mj-ea"/>
                <a:sym typeface="+mn-ea"/>
              </a:rPr>
              <a:t>3393 </a:t>
            </a:r>
            <a:r>
              <a:rPr sz="2400" b="1" dirty="0">
                <a:solidFill>
                  <a:schemeClr val="tx2"/>
                </a:solidFill>
                <a:latin typeface="+mj-ea"/>
                <a:ea typeface="+mj-ea"/>
                <a:cs typeface="+mj-ea"/>
                <a:sym typeface="+mn-ea"/>
              </a:rPr>
              <a:t>中外合作办学机构及项目基本情况</a:t>
            </a:r>
          </a:p>
        </p:txBody>
      </p:sp>
      <p:pic>
        <p:nvPicPr>
          <p:cNvPr id="2" name="图片 1"/>
          <p:cNvPicPr>
            <a:picLocks noChangeAspect="1"/>
          </p:cNvPicPr>
          <p:nvPr/>
        </p:nvPicPr>
        <p:blipFill>
          <a:blip r:embed="rId6"/>
          <a:stretch>
            <a:fillRect/>
          </a:stretch>
        </p:blipFill>
        <p:spPr>
          <a:xfrm>
            <a:off x="321310" y="1288415"/>
            <a:ext cx="5365115" cy="5227320"/>
          </a:xfrm>
          <a:prstGeom prst="rect">
            <a:avLst/>
          </a:prstGeom>
        </p:spPr>
      </p:pic>
      <p:sp>
        <p:nvSpPr>
          <p:cNvPr id="9" name="圆角矩形 8"/>
          <p:cNvSpPr/>
          <p:nvPr/>
        </p:nvSpPr>
        <p:spPr>
          <a:xfrm>
            <a:off x="3543300" y="2017395"/>
            <a:ext cx="8276590" cy="54038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本表仅填报中外合作办学机构及项目招收的中国公民。</a:t>
            </a:r>
          </a:p>
        </p:txBody>
      </p:sp>
      <p:sp>
        <p:nvSpPr>
          <p:cNvPr id="5" name="圆角矩形 4"/>
          <p:cNvSpPr/>
          <p:nvPr/>
        </p:nvSpPr>
        <p:spPr>
          <a:xfrm>
            <a:off x="3543300" y="2684780"/>
            <a:ext cx="8276590" cy="744220"/>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不具有独立法人资格机构名称、合作项目名称</a:t>
            </a:r>
            <a:r>
              <a:rPr lang="zh-CN" altLang="en-US">
                <a:solidFill>
                  <a:srgbClr val="44546A"/>
                </a:solidFill>
                <a:latin typeface="+mj-ea"/>
                <a:ea typeface="+mj-ea"/>
                <a:sym typeface="+mn-ea"/>
              </a:rPr>
              <a:t>以中华人民共和国教育部中外合作办学监管工作信息平台对外公开的名称为准。</a:t>
            </a:r>
          </a:p>
        </p:txBody>
      </p:sp>
      <p:sp>
        <p:nvSpPr>
          <p:cNvPr id="7" name="圆角矩形 6"/>
          <p:cNvSpPr/>
          <p:nvPr/>
        </p:nvSpPr>
        <p:spPr>
          <a:xfrm>
            <a:off x="3543300" y="3556000"/>
            <a:ext cx="8276590" cy="66611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solidFill>
                  <a:srgbClr val="044AFA"/>
                </a:solidFill>
                <a:latin typeface="+mj-ea"/>
                <a:ea typeface="+mj-ea"/>
                <a:sym typeface="+mn-ea"/>
              </a:rPr>
              <a:t>未纳入国家统一招生计划</a:t>
            </a:r>
            <a:r>
              <a:rPr lang="zh-CN" altLang="en-US">
                <a:solidFill>
                  <a:srgbClr val="44546A"/>
                </a:solidFill>
                <a:latin typeface="+mj-ea"/>
                <a:ea typeface="+mj-ea"/>
                <a:sym typeface="+mn-ea"/>
              </a:rPr>
              <a:t>是指中外合作办学机构或项目通过自主招生形式，招收的只颁发国（境）外学位的学生。</a:t>
            </a:r>
          </a:p>
        </p:txBody>
      </p:sp>
      <p:sp>
        <p:nvSpPr>
          <p:cNvPr id="8" name="圆角矩形 7"/>
          <p:cNvSpPr/>
          <p:nvPr/>
        </p:nvSpPr>
        <p:spPr>
          <a:xfrm>
            <a:off x="3543300" y="4349115"/>
            <a:ext cx="8276590" cy="66611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具有独立法人资格的中外合作办学机构中纳入国家统一招生计划的学生已在本校各类分专业学生数填报，本表不重复录入。</a:t>
            </a:r>
          </a:p>
        </p:txBody>
      </p:sp>
      <p:sp>
        <p:nvSpPr>
          <p:cNvPr id="10" name="圆角矩形 9"/>
          <p:cNvSpPr/>
          <p:nvPr/>
        </p:nvSpPr>
        <p:spPr>
          <a:xfrm>
            <a:off x="3543300" y="5220335"/>
            <a:ext cx="8276590" cy="666115"/>
          </a:xfrm>
          <a:prstGeom prst="roundRect">
            <a:avLst>
              <a:gd name="adj" fmla="val 15571"/>
            </a:avLst>
          </a:prstGeom>
          <a:solidFill>
            <a:schemeClr val="accent2"/>
          </a:solidFill>
          <a:ln>
            <a:solidFill>
              <a:srgbClr val="44546A"/>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solidFill>
                  <a:srgbClr val="44546A"/>
                </a:solidFill>
                <a:latin typeface="+mj-ea"/>
                <a:ea typeface="+mj-ea"/>
                <a:sym typeface="+mn-ea"/>
              </a:rPr>
              <a:t>不具有独立法人资格的中外合作办学机构及项目中纳入国家统一招生计划的学生数据是本校各类分专业学生数调查表中数据的其中数。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5" grpId="0" bldLvl="0" animBg="1"/>
      <p:bldP spid="5" grpId="1" animBg="1"/>
      <p:bldP spid="7" grpId="0" bldLvl="0" animBg="1"/>
      <p:bldP spid="7" grpId="1" animBg="1"/>
      <p:bldP spid="8" grpId="0" bldLvl="0" animBg="1"/>
      <p:bldP spid="8" grpId="1" animBg="1"/>
      <p:bldP spid="10" grpId="0" bldLvl="0" animBg="1"/>
      <p:bldP spid="10" grpId="1"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C8F4267-C486-4286-A27A-6185F91E234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922" b="3702"/>
          <a:stretch/>
        </p:blipFill>
        <p:spPr>
          <a:xfrm>
            <a:off x="0" y="0"/>
            <a:ext cx="12192000" cy="6858000"/>
          </a:xfrm>
          <a:prstGeom prst="rect">
            <a:avLst/>
          </a:prstGeom>
        </p:spPr>
      </p:pic>
      <p:sp>
        <p:nvSpPr>
          <p:cNvPr id="6" name="矩形 5">
            <a:extLst>
              <a:ext uri="{FF2B5EF4-FFF2-40B4-BE49-F238E27FC236}">
                <a16:creationId xmlns:a16="http://schemas.microsoft.com/office/drawing/2014/main" id="{AB95A16E-C1D5-4052-8AA7-E9B32DEF4D4A}"/>
              </a:ext>
            </a:extLst>
          </p:cNvPr>
          <p:cNvSpPr/>
          <p:nvPr/>
        </p:nvSpPr>
        <p:spPr>
          <a:xfrm>
            <a:off x="1423691" y="2071080"/>
            <a:ext cx="10106888" cy="2122170"/>
          </a:xfrm>
          <a:prstGeom prst="rect">
            <a:avLst/>
          </a:prstGeom>
          <a:solidFill>
            <a:srgbClr val="C00000">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7" name="直接连接符 6">
            <a:extLst>
              <a:ext uri="{FF2B5EF4-FFF2-40B4-BE49-F238E27FC236}">
                <a16:creationId xmlns:a16="http://schemas.microsoft.com/office/drawing/2014/main" id="{26336079-C778-4750-BC6A-2AF2C8E591F5}"/>
              </a:ext>
            </a:extLst>
          </p:cNvPr>
          <p:cNvCxnSpPr>
            <a:cxnSpLocks/>
          </p:cNvCxnSpPr>
          <p:nvPr/>
        </p:nvCxnSpPr>
        <p:spPr>
          <a:xfrm>
            <a:off x="3238597" y="2429964"/>
            <a:ext cx="0" cy="1457944"/>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73D3B27B-7075-476A-A7FE-10CC449E976D}"/>
              </a:ext>
            </a:extLst>
          </p:cNvPr>
          <p:cNvSpPr/>
          <p:nvPr/>
        </p:nvSpPr>
        <p:spPr>
          <a:xfrm>
            <a:off x="3350694" y="2858434"/>
            <a:ext cx="8282123" cy="600998"/>
          </a:xfrm>
          <a:prstGeom prst="rect">
            <a:avLst/>
          </a:prstGeom>
        </p:spPr>
        <p:txBody>
          <a:bodyPr wrap="square" anchor="ctr">
            <a:spAutoFit/>
          </a:bodyPr>
          <a:lstStyle/>
          <a:p>
            <a:pPr lvl="0">
              <a:lnSpc>
                <a:spcPts val="4400"/>
              </a:lnSpc>
              <a:spcBef>
                <a:spcPct val="0"/>
              </a:spcBef>
              <a:spcAft>
                <a:spcPct val="0"/>
              </a:spcAft>
              <a:defRPr/>
            </a:pPr>
            <a:r>
              <a:rPr lang="zh-CN" altLang="en-US" sz="2800" b="1" spc="150" noProof="1">
                <a:solidFill>
                  <a:schemeClr val="bg1"/>
                </a:solidFill>
                <a:latin typeface="微软雅黑" panose="020B0503020204020204" pitchFamily="34" charset="-122"/>
                <a:ea typeface="微软雅黑" panose="020B0503020204020204" pitchFamily="34" charset="-122"/>
                <a:sym typeface="+mn-ea"/>
              </a:rPr>
              <a:t>谢谢！欢迎大家莅临北石化调研指导工作！</a:t>
            </a:r>
          </a:p>
        </p:txBody>
      </p:sp>
      <p:pic>
        <p:nvPicPr>
          <p:cNvPr id="13" name="图片 12">
            <a:extLst>
              <a:ext uri="{FF2B5EF4-FFF2-40B4-BE49-F238E27FC236}">
                <a16:creationId xmlns:a16="http://schemas.microsoft.com/office/drawing/2014/main" id="{B9435006-2AA0-469C-8690-BF9E82A1250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3117" y="2473861"/>
            <a:ext cx="1378864" cy="1414047"/>
          </a:xfrm>
          <a:prstGeom prst="rect">
            <a:avLst/>
          </a:prstGeom>
        </p:spPr>
      </p:pic>
    </p:spTree>
    <p:extLst>
      <p:ext uri="{BB962C8B-B14F-4D97-AF65-F5344CB8AC3E}">
        <p14:creationId xmlns:p14="http://schemas.microsoft.com/office/powerpoint/2010/main" val="2531910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83786" y="1151497"/>
            <a:ext cx="45720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6" name="文本框 6"/>
          <p:cNvSpPr txBox="1"/>
          <p:nvPr>
            <p:custDataLst>
              <p:tags r:id="rId2"/>
            </p:custDataLst>
          </p:nvPr>
        </p:nvSpPr>
        <p:spPr>
          <a:xfrm>
            <a:off x="811685" y="524800"/>
            <a:ext cx="3356296" cy="583565"/>
          </a:xfrm>
          <a:prstGeom prst="rect">
            <a:avLst/>
          </a:prstGeom>
          <a:noFill/>
        </p:spPr>
        <p:txBody>
          <a:bodyPr vert="horz" wrap="square" rtlCol="0">
            <a:spAutoFit/>
          </a:bodyPr>
          <a:lstStyle/>
          <a:p>
            <a:r>
              <a:rPr lang="zh-CN" altLang="en-US" sz="3200" b="1" dirty="0">
                <a:solidFill>
                  <a:schemeClr val="tx2"/>
                </a:solidFill>
                <a:latin typeface="+mj-lt"/>
                <a:ea typeface="+mj-ea"/>
              </a:rPr>
              <a:t>表号规则</a:t>
            </a:r>
          </a:p>
        </p:txBody>
      </p:sp>
      <p:graphicFrame>
        <p:nvGraphicFramePr>
          <p:cNvPr id="94" name="表格 93"/>
          <p:cNvGraphicFramePr>
            <a:graphicFrameLocks noGrp="1"/>
          </p:cNvGraphicFramePr>
          <p:nvPr/>
        </p:nvGraphicFramePr>
        <p:xfrm>
          <a:off x="811628" y="1602786"/>
          <a:ext cx="4876067" cy="4497451"/>
        </p:xfrm>
        <a:graphic>
          <a:graphicData uri="http://schemas.openxmlformats.org/drawingml/2006/table">
            <a:tbl>
              <a:tblPr firstRow="1" firstCol="1">
                <a:tableStyleId>{9542EEF0-F22F-4947-B6B6-5F2FE78C6696}</a:tableStyleId>
              </a:tblPr>
              <a:tblGrid>
                <a:gridCol w="596900">
                  <a:extLst>
                    <a:ext uri="{9D8B030D-6E8A-4147-A177-3AD203B41FA5}">
                      <a16:colId xmlns:a16="http://schemas.microsoft.com/office/drawing/2014/main" val="20000"/>
                    </a:ext>
                  </a:extLst>
                </a:gridCol>
                <a:gridCol w="848995">
                  <a:extLst>
                    <a:ext uri="{9D8B030D-6E8A-4147-A177-3AD203B41FA5}">
                      <a16:colId xmlns:a16="http://schemas.microsoft.com/office/drawing/2014/main" val="20001"/>
                    </a:ext>
                  </a:extLst>
                </a:gridCol>
                <a:gridCol w="1520825">
                  <a:extLst>
                    <a:ext uri="{9D8B030D-6E8A-4147-A177-3AD203B41FA5}">
                      <a16:colId xmlns:a16="http://schemas.microsoft.com/office/drawing/2014/main" val="20002"/>
                    </a:ext>
                  </a:extLst>
                </a:gridCol>
                <a:gridCol w="1222375">
                  <a:extLst>
                    <a:ext uri="{9D8B030D-6E8A-4147-A177-3AD203B41FA5}">
                      <a16:colId xmlns:a16="http://schemas.microsoft.com/office/drawing/2014/main" val="20003"/>
                    </a:ext>
                  </a:extLst>
                </a:gridCol>
                <a:gridCol w="686972">
                  <a:extLst>
                    <a:ext uri="{9D8B030D-6E8A-4147-A177-3AD203B41FA5}">
                      <a16:colId xmlns:a16="http://schemas.microsoft.com/office/drawing/2014/main" val="20004"/>
                    </a:ext>
                  </a:extLst>
                </a:gridCol>
              </a:tblGrid>
              <a:tr h="629920">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分段</a:t>
                      </a:r>
                    </a:p>
                  </a:txBody>
                  <a:tcPr marL="9525" marR="9525" marT="9525" marB="0" anchor="ctr"/>
                </a:tc>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第一段</a:t>
                      </a:r>
                    </a:p>
                  </a:txBody>
                  <a:tcPr marL="9525" marR="9525" marT="9525" marB="0" anchor="ctr"/>
                </a:tc>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第二段</a:t>
                      </a:r>
                    </a:p>
                  </a:txBody>
                  <a:tcPr marL="9525" marR="9525" marT="9525" marB="0" anchor="ctr"/>
                </a:tc>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第三段</a:t>
                      </a:r>
                    </a:p>
                  </a:txBody>
                  <a:tcPr marL="9525" marR="9525" marT="9525" marB="0" anchor="ctr"/>
                </a:tc>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第四段</a:t>
                      </a:r>
                    </a:p>
                  </a:txBody>
                  <a:tcPr marL="9525" marR="9525" marT="9525" marB="0" anchor="ctr"/>
                </a:tc>
                <a:extLst>
                  <a:ext uri="{0D108BD9-81ED-4DB2-BD59-A6C34878D82A}">
                    <a16:rowId xmlns:a16="http://schemas.microsoft.com/office/drawing/2014/main" val="10000"/>
                  </a:ext>
                </a:extLst>
              </a:tr>
              <a:tr h="498164">
                <a:tc>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意义</a:t>
                      </a:r>
                    </a:p>
                  </a:txBody>
                  <a:tcPr marL="9525" marR="9525" marT="9525" marB="0" anchor="ctr"/>
                </a:tc>
                <a:tc>
                  <a:txBody>
                    <a:bodyPr/>
                    <a:lstStyle/>
                    <a:p>
                      <a:pPr algn="ctr" fontAlgn="b"/>
                      <a:r>
                        <a:rPr lang="zh-CN" altLang="en-US" sz="1600" b="1" dirty="0">
                          <a:solidFill>
                            <a:srgbClr val="44546A"/>
                          </a:solidFill>
                          <a:latin typeface="微软雅黑" panose="020B0503020204020204" charset="-122"/>
                          <a:ea typeface="微软雅黑" panose="020B0503020204020204" charset="-122"/>
                        </a:rPr>
                        <a:t>属性</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zh-CN" altLang="en-US" sz="1600" b="1" dirty="0">
                          <a:solidFill>
                            <a:srgbClr val="44546A"/>
                          </a:solidFill>
                          <a:latin typeface="微软雅黑" panose="020B0503020204020204" charset="-122"/>
                          <a:ea typeface="微软雅黑" panose="020B0503020204020204" charset="-122"/>
                        </a:rPr>
                        <a:t>基本内容</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zh-CN" altLang="en-US" sz="1600" b="1" dirty="0">
                          <a:solidFill>
                            <a:srgbClr val="44546A"/>
                          </a:solidFill>
                          <a:latin typeface="微软雅黑" panose="020B0503020204020204" charset="-122"/>
                          <a:ea typeface="微软雅黑" panose="020B0503020204020204" charset="-122"/>
                        </a:rPr>
                        <a:t>教育层级</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zh-CN" altLang="en-US" sz="1600" b="1" dirty="0">
                          <a:solidFill>
                            <a:srgbClr val="44546A"/>
                          </a:solidFill>
                          <a:latin typeface="微软雅黑" panose="020B0503020204020204" charset="-122"/>
                          <a:ea typeface="微软雅黑" panose="020B0503020204020204" charset="-122"/>
                        </a:rPr>
                        <a:t>顺序号</a:t>
                      </a:r>
                      <a:endParaRPr lang="zh-CN" altLang="en-US" sz="1600" b="1"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extLst>
                  <a:ext uri="{0D108BD9-81ED-4DB2-BD59-A6C34878D82A}">
                    <a16:rowId xmlns:a16="http://schemas.microsoft.com/office/drawing/2014/main" val="10001"/>
                  </a:ext>
                </a:extLst>
              </a:tr>
              <a:tr h="337834">
                <a:tc rowSpan="10">
                  <a:txBody>
                    <a:bodyPr/>
                    <a:lstStyle/>
                    <a:p>
                      <a:pPr algn="ctr" fontAlgn="b"/>
                      <a:r>
                        <a:rPr lang="zh-CN" altLang="en-US" sz="1600" b="1" u="none" strike="noStrike" dirty="0">
                          <a:solidFill>
                            <a:srgbClr val="44546A"/>
                          </a:solidFill>
                          <a:effectLst/>
                          <a:latin typeface="微软雅黑" panose="020B0503020204020204" charset="-122"/>
                          <a:ea typeface="微软雅黑" panose="020B0503020204020204" charset="-122"/>
                        </a:rPr>
                        <a:t>内容</a:t>
                      </a:r>
                    </a:p>
                  </a:txBody>
                  <a:tcPr marL="9525" marR="9525" marT="9525" marB="0" anchor="ctr"/>
                </a:tc>
                <a:tc>
                  <a:txBody>
                    <a:bodyPr/>
                    <a:lstStyle/>
                    <a:p>
                      <a:pPr algn="ctr" fontAlgn="b"/>
                      <a:r>
                        <a:rPr lang="zh-CN" altLang="en-US" sz="1600" b="0" u="none" strike="noStrike" dirty="0">
                          <a:solidFill>
                            <a:srgbClr val="44546A"/>
                          </a:solidFill>
                          <a:effectLst/>
                          <a:latin typeface="微软雅黑" panose="020B0503020204020204" charset="-122"/>
                          <a:ea typeface="微软雅黑" panose="020B0503020204020204" charset="-122"/>
                        </a:rPr>
                        <a:t>教基</a:t>
                      </a: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1</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学校</a:t>
                      </a: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0</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综合</a:t>
                      </a: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01</a:t>
                      </a:r>
                    </a:p>
                  </a:txBody>
                  <a:tcPr marL="9525" marR="9525" marT="9525" marB="0" anchor="ctr"/>
                </a:tc>
                <a:extLst>
                  <a:ext uri="{0D108BD9-81ED-4DB2-BD59-A6C34878D82A}">
                    <a16:rowId xmlns:a16="http://schemas.microsoft.com/office/drawing/2014/main" val="10002"/>
                  </a:ext>
                </a:extLst>
              </a:tr>
              <a:tr h="337834">
                <a:tc vMerge="1">
                  <a:txBody>
                    <a:bodyPr/>
                    <a:lstStyle/>
                    <a:p>
                      <a:endParaRPr lang="zh-CN"/>
                    </a:p>
                  </a:txBody>
                  <a:tcPr marL="9525" marR="9525" marT="9525" marB="0" anchor="b"/>
                </a:tc>
                <a:tc>
                  <a:txBody>
                    <a:bodyPr/>
                    <a:lstStyle/>
                    <a:p>
                      <a:pPr algn="ctr" fontAlgn="b"/>
                      <a:r>
                        <a:rPr lang="zh-CN" altLang="en-US" sz="1600" b="0" u="none" strike="noStrike">
                          <a:solidFill>
                            <a:srgbClr val="44546A"/>
                          </a:solidFill>
                          <a:effectLst/>
                          <a:latin typeface="微软雅黑" panose="020B0503020204020204" charset="-122"/>
                          <a:ea typeface="微软雅黑" panose="020B0503020204020204" charset="-122"/>
                        </a:rPr>
                        <a:t>教综</a:t>
                      </a: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2</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班级</a:t>
                      </a: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1</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基础教育</a:t>
                      </a:r>
                    </a:p>
                  </a:txBody>
                  <a:tcPr marL="9525" marR="9525" marT="9525" marB="0" anchor="ctr"/>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rPr>
                        <a:t>02</a:t>
                      </a:r>
                    </a:p>
                  </a:txBody>
                  <a:tcPr marL="9525" marR="9525" marT="9525" marB="0" anchor="ctr"/>
                </a:tc>
                <a:extLst>
                  <a:ext uri="{0D108BD9-81ED-4DB2-BD59-A6C34878D82A}">
                    <a16:rowId xmlns:a16="http://schemas.microsoft.com/office/drawing/2014/main" val="10003"/>
                  </a:ext>
                </a:extLst>
              </a:tr>
              <a:tr h="337834">
                <a:tc vMerge="1">
                  <a:txBody>
                    <a:bodyPr/>
                    <a:lstStyle/>
                    <a:p>
                      <a:endParaRPr lang="zh-CN"/>
                    </a:p>
                  </a:txBody>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3</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学生</a:t>
                      </a: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2</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职业教育</a:t>
                      </a:r>
                    </a:p>
                  </a:txBody>
                  <a:tcPr marL="9525" marR="9525" marT="9525" marB="0" anchor="ctr"/>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rPr>
                        <a:t>03</a:t>
                      </a:r>
                    </a:p>
                  </a:txBody>
                  <a:tcPr marL="9525" marR="9525" marT="9525" marB="0" anchor="ctr"/>
                </a:tc>
                <a:extLst>
                  <a:ext uri="{0D108BD9-81ED-4DB2-BD59-A6C34878D82A}">
                    <a16:rowId xmlns:a16="http://schemas.microsoft.com/office/drawing/2014/main" val="10004"/>
                  </a:ext>
                </a:extLst>
              </a:tr>
              <a:tr h="337834">
                <a:tc vMerge="1">
                  <a:txBody>
                    <a:bodyPr/>
                    <a:lstStyle/>
                    <a:p>
                      <a:endParaRPr lang="zh-CN"/>
                    </a:p>
                  </a:txBody>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4</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教职工</a:t>
                      </a: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3</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高等教育</a:t>
                      </a:r>
                    </a:p>
                  </a:txBody>
                  <a:tcPr marL="9525" marR="9525" marT="9525" marB="0" anchor="ctr"/>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rPr>
                        <a:t>04</a:t>
                      </a:r>
                    </a:p>
                  </a:txBody>
                  <a:tcPr marL="9525" marR="9525" marT="9525" marB="0" anchor="ctr"/>
                </a:tc>
                <a:extLst>
                  <a:ext uri="{0D108BD9-81ED-4DB2-BD59-A6C34878D82A}">
                    <a16:rowId xmlns:a16="http://schemas.microsoft.com/office/drawing/2014/main" val="10005"/>
                  </a:ext>
                </a:extLst>
              </a:tr>
              <a:tr h="337834">
                <a:tc vMerge="1">
                  <a:txBody>
                    <a:bodyPr/>
                    <a:lstStyle/>
                    <a:p>
                      <a:endParaRPr lang="zh-CN"/>
                    </a:p>
                  </a:txBody>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5</a:t>
                      </a:r>
                      <a:r>
                        <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办学条件</a:t>
                      </a:r>
                    </a:p>
                  </a:txBody>
                  <a:tcPr marL="9525" marR="9525" marT="9525" marB="0" anchor="ctr"/>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05</a:t>
                      </a:r>
                    </a:p>
                  </a:txBody>
                  <a:tcPr marL="9525" marR="9525" marT="9525" marB="0" anchor="ctr"/>
                </a:tc>
                <a:extLst>
                  <a:ext uri="{0D108BD9-81ED-4DB2-BD59-A6C34878D82A}">
                    <a16:rowId xmlns:a16="http://schemas.microsoft.com/office/drawing/2014/main" val="10006"/>
                  </a:ext>
                </a:extLst>
              </a:tr>
              <a:tr h="337834">
                <a:tc vMerge="1">
                  <a:txBody>
                    <a:bodyPr/>
                    <a:lstStyle/>
                    <a:p>
                      <a:endParaRPr lang="zh-CN"/>
                    </a:p>
                  </a:txBody>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6</a:t>
                      </a:r>
                      <a:r>
                        <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其他</a:t>
                      </a:r>
                    </a:p>
                  </a:txBody>
                  <a:tcPr marL="9525" marR="9525" marT="9525" marB="0" anchor="ctr"/>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06</a:t>
                      </a:r>
                    </a:p>
                  </a:txBody>
                  <a:tcPr marL="9525" marR="9525" marT="9525" marB="0" anchor="ctr"/>
                </a:tc>
                <a:extLst>
                  <a:ext uri="{0D108BD9-81ED-4DB2-BD59-A6C34878D82A}">
                    <a16:rowId xmlns:a16="http://schemas.microsoft.com/office/drawing/2014/main" val="10007"/>
                  </a:ext>
                </a:extLst>
              </a:tr>
              <a:tr h="337834">
                <a:tc vMerge="1">
                  <a:txBody>
                    <a:bodyPr/>
                    <a:lstStyle/>
                    <a:p>
                      <a:endParaRPr lang="zh-CN"/>
                    </a:p>
                  </a:txBody>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7</a:t>
                      </a:r>
                      <a:r>
                        <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县省基表</a:t>
                      </a:r>
                    </a:p>
                  </a:txBody>
                  <a:tcPr marL="9525" marR="9525" marT="9525" marB="0" anchor="ctr"/>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07</a:t>
                      </a:r>
                    </a:p>
                  </a:txBody>
                  <a:tcPr marL="9525" marR="9525" marT="9525" marB="0" anchor="ctr"/>
                </a:tc>
                <a:extLst>
                  <a:ext uri="{0D108BD9-81ED-4DB2-BD59-A6C34878D82A}">
                    <a16:rowId xmlns:a16="http://schemas.microsoft.com/office/drawing/2014/main" val="10008"/>
                  </a:ext>
                </a:extLst>
              </a:tr>
              <a:tr h="337834">
                <a:tc vMerge="1">
                  <a:txBody>
                    <a:bodyPr/>
                    <a:lstStyle/>
                    <a:p>
                      <a:endParaRPr lang="zh-CN"/>
                    </a:p>
                  </a:txBody>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8</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统计台账</a:t>
                      </a:r>
                    </a:p>
                  </a:txBody>
                  <a:tcPr marL="9525" marR="9525" marT="9525" marB="0" anchor="ctr"/>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08</a:t>
                      </a:r>
                    </a:p>
                  </a:txBody>
                  <a:tcPr marL="9525" marR="9525" marT="9525" marB="0" anchor="ctr"/>
                </a:tc>
                <a:extLst>
                  <a:ext uri="{0D108BD9-81ED-4DB2-BD59-A6C34878D82A}">
                    <a16:rowId xmlns:a16="http://schemas.microsoft.com/office/drawing/2014/main" val="10009"/>
                  </a:ext>
                </a:extLst>
              </a:tr>
              <a:tr h="337834">
                <a:tc vMerge="1">
                  <a:txBody>
                    <a:bodyPr/>
                    <a:lstStyle/>
                    <a:p>
                      <a:endParaRPr lang="zh-CN"/>
                    </a:p>
                  </a:txBody>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9</a:t>
                      </a:r>
                      <a:r>
                        <a:rPr lang="zh-CN" altLang="en-US" sz="1600" b="0" u="none" strike="noStrike">
                          <a:solidFill>
                            <a:srgbClr val="44546A"/>
                          </a:solidFill>
                          <a:effectLst/>
                          <a:latin typeface="微软雅黑" panose="020B0503020204020204" charset="-122"/>
                          <a:ea typeface="微软雅黑" panose="020B0503020204020204" charset="-122"/>
                          <a:cs typeface="微软雅黑" panose="020B0503020204020204" charset="-122"/>
                        </a:rPr>
                        <a:t>季报</a:t>
                      </a:r>
                    </a:p>
                  </a:txBody>
                  <a:tcPr marL="9525" marR="9525" marT="9525" marB="0" anchor="ctr"/>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rPr>
                        <a:t>09</a:t>
                      </a:r>
                    </a:p>
                  </a:txBody>
                  <a:tcPr marL="9525" marR="9525" marT="9525" marB="0" anchor="ctr"/>
                </a:tc>
                <a:extLst>
                  <a:ext uri="{0D108BD9-81ED-4DB2-BD59-A6C34878D82A}">
                    <a16:rowId xmlns:a16="http://schemas.microsoft.com/office/drawing/2014/main" val="10010"/>
                  </a:ext>
                </a:extLst>
              </a:tr>
              <a:tr h="328861">
                <a:tc vMerge="1">
                  <a:txBody>
                    <a:bodyPr/>
                    <a:lstStyle/>
                    <a:p>
                      <a:endParaRPr lang="zh-CN"/>
                    </a:p>
                  </a:txBody>
                  <a:tcPr marL="9525" marR="9525" marT="9525" marB="0" anchor="b"/>
                </a:tc>
                <a:tc>
                  <a:txBody>
                    <a:bodyPr/>
                    <a:lstStyle/>
                    <a:p>
                      <a:pPr algn="ctr" fontAlgn="b"/>
                      <a:endParaRPr lang="zh-CN" altLang="en-US" sz="1600" b="0" u="none" strike="noStrike">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r>
                        <a:rPr lang="en-US" altLang="zh-CN"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A</a:t>
                      </a:r>
                      <a:r>
                        <a:rPr lang="zh-CN" altLang="en-US" sz="1600" b="0" u="none" strike="noStrike" dirty="0">
                          <a:solidFill>
                            <a:srgbClr val="44546A"/>
                          </a:solidFill>
                          <a:effectLst/>
                          <a:latin typeface="微软雅黑" panose="020B0503020204020204" charset="-122"/>
                          <a:ea typeface="微软雅黑" panose="020B0503020204020204" charset="-122"/>
                          <a:cs typeface="微软雅黑" panose="020B0503020204020204" charset="-122"/>
                        </a:rPr>
                        <a:t>基本建设投资</a:t>
                      </a:r>
                    </a:p>
                  </a:txBody>
                  <a:tcPr marL="9525" marR="9525" marT="9525" marB="0" anchor="ctr"/>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tc>
                  <a:txBody>
                    <a:bodyPr/>
                    <a:lstStyle/>
                    <a:p>
                      <a:pPr algn="ctr" fontAlgn="b"/>
                      <a:endParaRPr lang="zh-CN" altLang="en-US" sz="1600" b="0" u="none" strike="noStrike" dirty="0">
                        <a:solidFill>
                          <a:srgbClr val="44546A"/>
                        </a:solidFill>
                        <a:effectLst/>
                        <a:latin typeface="微软雅黑" panose="020B0503020204020204" charset="-122"/>
                        <a:ea typeface="微软雅黑" panose="020B0503020204020204" charset="-122"/>
                      </a:endParaRPr>
                    </a:p>
                  </a:txBody>
                  <a:tcPr marL="9525" marR="9525" marT="9525" marB="0" anchor="ctr"/>
                </a:tc>
                <a:extLst>
                  <a:ext uri="{0D108BD9-81ED-4DB2-BD59-A6C34878D82A}">
                    <a16:rowId xmlns:a16="http://schemas.microsoft.com/office/drawing/2014/main" val="10011"/>
                  </a:ext>
                </a:extLst>
              </a:tr>
            </a:tbl>
          </a:graphicData>
        </a:graphic>
      </p:graphicFrame>
      <p:sp>
        <p:nvSpPr>
          <p:cNvPr id="97" name="文本框 96"/>
          <p:cNvSpPr txBox="1"/>
          <p:nvPr/>
        </p:nvSpPr>
        <p:spPr>
          <a:xfrm>
            <a:off x="7287895" y="2164080"/>
            <a:ext cx="1035050" cy="640080"/>
          </a:xfrm>
          <a:prstGeom prst="rect">
            <a:avLst/>
          </a:prstGeom>
          <a:noFill/>
        </p:spPr>
        <p:txBody>
          <a:bodyPr wrap="square" rtlCol="0">
            <a:noAutofit/>
          </a:bodyPr>
          <a:lstStyle/>
          <a:p>
            <a:r>
              <a:rPr lang="zh-CN" altLang="en-US" sz="2800" b="1" dirty="0">
                <a:solidFill>
                  <a:srgbClr val="044AFA"/>
                </a:solidFill>
                <a:latin typeface="微软雅黑" panose="020B0503020204020204" charset="-122"/>
                <a:ea typeface="微软雅黑" panose="020B0503020204020204" charset="-122"/>
                <a:cs typeface="微软雅黑" panose="020B0503020204020204" charset="-122"/>
              </a:rPr>
              <a:t>教基</a:t>
            </a:r>
            <a:endParaRPr lang="en-US" altLang="zh-CN" sz="2800" b="1" dirty="0">
              <a:solidFill>
                <a:srgbClr val="044AFA"/>
              </a:solidFill>
              <a:latin typeface="微软雅黑" panose="020B0503020204020204" charset="-122"/>
              <a:ea typeface="微软雅黑" panose="020B0503020204020204" charset="-122"/>
              <a:cs typeface="微软雅黑" panose="020B0503020204020204" charset="-122"/>
            </a:endParaRPr>
          </a:p>
        </p:txBody>
      </p:sp>
      <p:sp>
        <p:nvSpPr>
          <p:cNvPr id="98" name="文本框 97"/>
          <p:cNvSpPr txBox="1"/>
          <p:nvPr/>
        </p:nvSpPr>
        <p:spPr>
          <a:xfrm>
            <a:off x="6748780" y="2828290"/>
            <a:ext cx="4827270" cy="469265"/>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wrap="square" rtlCol="0">
            <a:noAutofit/>
          </a:bodyPr>
          <a:lstStyle/>
          <a:p>
            <a:pPr indent="0" algn="just" fontAlgn="auto">
              <a:lnSpc>
                <a:spcPct val="150000"/>
              </a:lnSpc>
            </a:pPr>
            <a:r>
              <a:rPr lang="zh-CN" altLang="en-US" sz="1600" b="1" dirty="0">
                <a:solidFill>
                  <a:srgbClr val="044AFA"/>
                </a:solidFill>
                <a:latin typeface="微软雅黑" panose="020B0503020204020204" charset="-122"/>
                <a:ea typeface="微软雅黑" panose="020B0503020204020204" charset="-122"/>
                <a:cs typeface="微软雅黑" panose="020B0503020204020204" charset="-122"/>
              </a:rPr>
              <a:t>第一段</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为</a:t>
            </a:r>
            <a:r>
              <a:rPr lang="zh-CN" altLang="en-US" sz="1600" dirty="0">
                <a:solidFill>
                  <a:srgbClr val="FF0000"/>
                </a:solidFill>
                <a:latin typeface="微软雅黑" panose="020B0503020204020204" charset="-122"/>
                <a:ea typeface="微软雅黑" panose="020B0503020204020204" charset="-122"/>
                <a:cs typeface="微软雅黑" panose="020B0503020204020204" charset="-122"/>
              </a:rPr>
              <a:t>调查表属性</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，分为教基和教综</a:t>
            </a:r>
          </a:p>
        </p:txBody>
      </p:sp>
      <p:sp>
        <p:nvSpPr>
          <p:cNvPr id="7" name="文本框 6"/>
          <p:cNvSpPr txBox="1"/>
          <p:nvPr/>
        </p:nvSpPr>
        <p:spPr>
          <a:xfrm>
            <a:off x="8467090" y="2164080"/>
            <a:ext cx="483235" cy="640080"/>
          </a:xfrm>
          <a:prstGeom prst="rect">
            <a:avLst/>
          </a:prstGeom>
          <a:noFill/>
        </p:spPr>
        <p:txBody>
          <a:bodyPr wrap="square" rtlCol="0">
            <a:noAutofit/>
          </a:bodyPr>
          <a:lstStyle/>
          <a:p>
            <a:r>
              <a:rPr lang="en-US" sz="2800" b="1" dirty="0">
                <a:solidFill>
                  <a:srgbClr val="044AFA"/>
                </a:solidFill>
                <a:latin typeface="微软雅黑" panose="020B0503020204020204" charset="-122"/>
                <a:ea typeface="微软雅黑" panose="020B0503020204020204" charset="-122"/>
                <a:cs typeface="微软雅黑" panose="020B0503020204020204" charset="-122"/>
              </a:rPr>
              <a:t>1</a:t>
            </a:r>
          </a:p>
        </p:txBody>
      </p:sp>
      <p:sp>
        <p:nvSpPr>
          <p:cNvPr id="8" name="文本框 7"/>
          <p:cNvSpPr txBox="1"/>
          <p:nvPr/>
        </p:nvSpPr>
        <p:spPr>
          <a:xfrm>
            <a:off x="9094470" y="2164080"/>
            <a:ext cx="483235" cy="640080"/>
          </a:xfrm>
          <a:prstGeom prst="rect">
            <a:avLst/>
          </a:prstGeom>
          <a:noFill/>
        </p:spPr>
        <p:txBody>
          <a:bodyPr wrap="square" rtlCol="0">
            <a:noAutofit/>
          </a:bodyPr>
          <a:lstStyle/>
          <a:p>
            <a:r>
              <a:rPr lang="en-US" sz="2800" b="1" dirty="0">
                <a:solidFill>
                  <a:srgbClr val="044AFA"/>
                </a:solidFill>
                <a:latin typeface="微软雅黑" panose="020B0503020204020204" charset="-122"/>
                <a:ea typeface="微软雅黑" panose="020B0503020204020204" charset="-122"/>
                <a:cs typeface="微软雅黑" panose="020B0503020204020204" charset="-122"/>
              </a:rPr>
              <a:t>1</a:t>
            </a:r>
          </a:p>
        </p:txBody>
      </p:sp>
      <p:sp>
        <p:nvSpPr>
          <p:cNvPr id="9" name="文本框 8"/>
          <p:cNvSpPr txBox="1"/>
          <p:nvPr/>
        </p:nvSpPr>
        <p:spPr>
          <a:xfrm>
            <a:off x="9721850" y="2164080"/>
            <a:ext cx="828675" cy="640080"/>
          </a:xfrm>
          <a:prstGeom prst="rect">
            <a:avLst/>
          </a:prstGeom>
          <a:noFill/>
        </p:spPr>
        <p:txBody>
          <a:bodyPr wrap="square" rtlCol="0">
            <a:noAutofit/>
          </a:bodyPr>
          <a:lstStyle/>
          <a:p>
            <a:r>
              <a:rPr lang="en-US" sz="2800" b="1" dirty="0">
                <a:solidFill>
                  <a:srgbClr val="044AFA"/>
                </a:solidFill>
                <a:latin typeface="微软雅黑" panose="020B0503020204020204" charset="-122"/>
                <a:ea typeface="微软雅黑" panose="020B0503020204020204" charset="-122"/>
                <a:cs typeface="微软雅黑" panose="020B0503020204020204" charset="-122"/>
              </a:rPr>
              <a:t>02</a:t>
            </a:r>
          </a:p>
        </p:txBody>
      </p:sp>
      <p:cxnSp>
        <p:nvCxnSpPr>
          <p:cNvPr id="10" name="肘形连接符 9"/>
          <p:cNvCxnSpPr>
            <a:endCxn id="97" idx="0"/>
          </p:cNvCxnSpPr>
          <p:nvPr/>
        </p:nvCxnSpPr>
        <p:spPr>
          <a:xfrm rot="10800000" flipH="1">
            <a:off x="6748780" y="2164080"/>
            <a:ext cx="1056640" cy="899160"/>
          </a:xfrm>
          <a:prstGeom prst="bentConnector4">
            <a:avLst>
              <a:gd name="adj1" fmla="val -22536"/>
              <a:gd name="adj2" fmla="val 126483"/>
            </a:avLst>
          </a:prstGeom>
          <a:ln>
            <a:solidFill>
              <a:srgbClr val="44546A"/>
            </a:solidFill>
            <a:tailEnd type="arrow"/>
          </a:ln>
        </p:spPr>
        <p:style>
          <a:lnRef idx="2">
            <a:schemeClr val="accent1"/>
          </a:lnRef>
          <a:fillRef idx="0">
            <a:srgbClr val="FFFFFF"/>
          </a:fillRef>
          <a:effectRef idx="0">
            <a:srgbClr val="FFFFFF"/>
          </a:effectRef>
          <a:fontRef idx="minor">
            <a:schemeClr val="tx1"/>
          </a:fontRef>
        </p:style>
      </p:cxnSp>
      <p:sp>
        <p:nvSpPr>
          <p:cNvPr id="11" name="文本框 10"/>
          <p:cNvSpPr txBox="1"/>
          <p:nvPr/>
        </p:nvSpPr>
        <p:spPr>
          <a:xfrm>
            <a:off x="6748145" y="3321685"/>
            <a:ext cx="4888230" cy="1502410"/>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wrap="square" rtlCol="0">
            <a:noAutofit/>
          </a:bodyPr>
          <a:lstStyle/>
          <a:p>
            <a:pPr indent="0" algn="just" fontAlgn="auto">
              <a:lnSpc>
                <a:spcPct val="150000"/>
              </a:lnSpc>
            </a:pPr>
            <a:r>
              <a:rPr lang="zh-CN" altLang="en-US" sz="1600" b="1" dirty="0">
                <a:solidFill>
                  <a:srgbClr val="044AFA"/>
                </a:solidFill>
                <a:latin typeface="微软雅黑" panose="020B0503020204020204" charset="-122"/>
                <a:ea typeface="微软雅黑" panose="020B0503020204020204" charset="-122"/>
                <a:cs typeface="微软雅黑" panose="020B0503020204020204" charset="-122"/>
              </a:rPr>
              <a:t>第二段</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为</a:t>
            </a:r>
            <a:r>
              <a:rPr lang="zh-CN" altLang="en-US" sz="1600" dirty="0">
                <a:solidFill>
                  <a:srgbClr val="FF0000"/>
                </a:solidFill>
                <a:latin typeface="微软雅黑" panose="020B0503020204020204" charset="-122"/>
                <a:ea typeface="微软雅黑" panose="020B0503020204020204" charset="-122"/>
                <a:cs typeface="微软雅黑" panose="020B0503020204020204" charset="-122"/>
              </a:rPr>
              <a:t>调查表基本内容</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，分为</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1</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学校基本情况、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2</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班额班数情况、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3</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学生情况、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4</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教职工情况、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5</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办学条件情况、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6</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其他情况、</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7</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县级、省级基表、</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8</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统计台账、</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9</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季报、</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A</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基本建设投资等十个大类</a:t>
            </a:r>
          </a:p>
        </p:txBody>
      </p:sp>
      <p:sp>
        <p:nvSpPr>
          <p:cNvPr id="12" name="文本框 11"/>
          <p:cNvSpPr txBox="1"/>
          <p:nvPr/>
        </p:nvSpPr>
        <p:spPr>
          <a:xfrm>
            <a:off x="6748780" y="4848225"/>
            <a:ext cx="4886960" cy="881380"/>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wrap="square" rtlCol="0">
            <a:noAutofit/>
          </a:bodyPr>
          <a:lstStyle/>
          <a:p>
            <a:pPr indent="0" algn="just" fontAlgn="auto">
              <a:lnSpc>
                <a:spcPct val="150000"/>
              </a:lnSpc>
            </a:pPr>
            <a:r>
              <a:rPr lang="zh-CN" altLang="en-US" sz="1600" b="1" dirty="0">
                <a:solidFill>
                  <a:srgbClr val="044AFA"/>
                </a:solidFill>
                <a:latin typeface="微软雅黑" panose="020B0503020204020204" charset="-122"/>
                <a:ea typeface="微软雅黑" panose="020B0503020204020204" charset="-122"/>
                <a:cs typeface="微软雅黑" panose="020B0503020204020204" charset="-122"/>
              </a:rPr>
              <a:t>第三段</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为</a:t>
            </a:r>
            <a:r>
              <a:rPr lang="zh-CN" altLang="en-US" sz="1600" dirty="0">
                <a:solidFill>
                  <a:srgbClr val="FF0000"/>
                </a:solidFill>
                <a:latin typeface="微软雅黑" panose="020B0503020204020204" charset="-122"/>
                <a:ea typeface="微软雅黑" panose="020B0503020204020204" charset="-122"/>
                <a:cs typeface="微软雅黑" panose="020B0503020204020204" charset="-122"/>
              </a:rPr>
              <a:t>教育层级</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，分为</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0</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综合、</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1</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基础教育、</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2</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职业教育、</a:t>
            </a:r>
            <a:r>
              <a:rPr lang="en-US" altLang="zh-CN" sz="1600" dirty="0">
                <a:solidFill>
                  <a:srgbClr val="44546A"/>
                </a:solidFill>
                <a:latin typeface="微软雅黑" panose="020B0503020204020204" charset="-122"/>
                <a:ea typeface="微软雅黑" panose="020B0503020204020204" charset="-122"/>
                <a:cs typeface="微软雅黑" panose="020B0503020204020204" charset="-122"/>
              </a:rPr>
              <a:t>3</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高等教育</a:t>
            </a:r>
          </a:p>
        </p:txBody>
      </p:sp>
      <p:cxnSp>
        <p:nvCxnSpPr>
          <p:cNvPr id="13" name="肘形连接符 12"/>
          <p:cNvCxnSpPr>
            <a:stCxn id="11" idx="1"/>
            <a:endCxn id="7" idx="0"/>
          </p:cNvCxnSpPr>
          <p:nvPr/>
        </p:nvCxnSpPr>
        <p:spPr>
          <a:xfrm rot="10800000" flipH="1">
            <a:off x="6748145" y="2164080"/>
            <a:ext cx="1960880" cy="1908810"/>
          </a:xfrm>
          <a:prstGeom prst="bentConnector4">
            <a:avLst>
              <a:gd name="adj1" fmla="val -17422"/>
              <a:gd name="adj2" fmla="val 117099"/>
            </a:avLst>
          </a:prstGeom>
          <a:ln>
            <a:solidFill>
              <a:srgbClr val="44546A"/>
            </a:solidFill>
            <a:tailEnd type="arrow"/>
          </a:ln>
        </p:spPr>
        <p:style>
          <a:lnRef idx="2">
            <a:schemeClr val="accent1"/>
          </a:lnRef>
          <a:fillRef idx="0">
            <a:srgbClr val="FFFFFF"/>
          </a:fillRef>
          <a:effectRef idx="0">
            <a:srgbClr val="FFFFFF"/>
          </a:effectRef>
          <a:fontRef idx="minor">
            <a:schemeClr val="tx1"/>
          </a:fontRef>
        </p:style>
      </p:cxnSp>
      <p:sp>
        <p:nvSpPr>
          <p:cNvPr id="14" name="文本框 13"/>
          <p:cNvSpPr txBox="1"/>
          <p:nvPr/>
        </p:nvSpPr>
        <p:spPr>
          <a:xfrm>
            <a:off x="6748145" y="5753735"/>
            <a:ext cx="4750435" cy="557530"/>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wrap="square" rtlCol="0">
            <a:noAutofit/>
          </a:bodyPr>
          <a:lstStyle/>
          <a:p>
            <a:pPr indent="0" algn="just" fontAlgn="auto">
              <a:lnSpc>
                <a:spcPct val="150000"/>
              </a:lnSpc>
            </a:pPr>
            <a:r>
              <a:rPr lang="zh-CN" altLang="en-US" sz="1600" b="1" dirty="0">
                <a:solidFill>
                  <a:srgbClr val="044AFA"/>
                </a:solidFill>
                <a:latin typeface="微软雅黑" panose="020B0503020204020204" charset="-122"/>
                <a:ea typeface="微软雅黑" panose="020B0503020204020204" charset="-122"/>
                <a:cs typeface="微软雅黑" panose="020B0503020204020204" charset="-122"/>
              </a:rPr>
              <a:t>第四段</a:t>
            </a:r>
            <a:r>
              <a:rPr lang="zh-CN" altLang="en-US" sz="1600" dirty="0">
                <a:solidFill>
                  <a:srgbClr val="44546A"/>
                </a:solidFill>
                <a:latin typeface="微软雅黑" panose="020B0503020204020204" charset="-122"/>
                <a:ea typeface="微软雅黑" panose="020B0503020204020204" charset="-122"/>
                <a:cs typeface="微软雅黑" panose="020B0503020204020204" charset="-122"/>
              </a:rPr>
              <a:t>为</a:t>
            </a:r>
            <a:r>
              <a:rPr lang="zh-CN" altLang="en-US" sz="1600" dirty="0">
                <a:solidFill>
                  <a:srgbClr val="FF0000"/>
                </a:solidFill>
                <a:latin typeface="微软雅黑" panose="020B0503020204020204" charset="-122"/>
                <a:ea typeface="微软雅黑" panose="020B0503020204020204" charset="-122"/>
                <a:cs typeface="微软雅黑" panose="020B0503020204020204" charset="-122"/>
              </a:rPr>
              <a:t>顺序号</a:t>
            </a:r>
          </a:p>
        </p:txBody>
      </p:sp>
      <p:cxnSp>
        <p:nvCxnSpPr>
          <p:cNvPr id="15" name="肘形连接符 14"/>
          <p:cNvCxnSpPr>
            <a:stCxn id="12" idx="1"/>
            <a:endCxn id="8" idx="0"/>
          </p:cNvCxnSpPr>
          <p:nvPr/>
        </p:nvCxnSpPr>
        <p:spPr>
          <a:xfrm rot="10800000" flipH="1">
            <a:off x="6748780" y="2164080"/>
            <a:ext cx="2587625" cy="3124835"/>
          </a:xfrm>
          <a:prstGeom prst="bentConnector4">
            <a:avLst>
              <a:gd name="adj1" fmla="val -20564"/>
              <a:gd name="adj2" fmla="val 114671"/>
            </a:avLst>
          </a:prstGeom>
          <a:ln>
            <a:solidFill>
              <a:srgbClr val="44546A"/>
            </a:solidFill>
            <a:tailEnd type="arrow"/>
          </a:ln>
        </p:spPr>
        <p:style>
          <a:lnRef idx="2">
            <a:schemeClr val="accent1"/>
          </a:lnRef>
          <a:fillRef idx="0">
            <a:srgbClr val="FFFFFF"/>
          </a:fillRef>
          <a:effectRef idx="0">
            <a:srgbClr val="FFFFFF"/>
          </a:effectRef>
          <a:fontRef idx="minor">
            <a:schemeClr val="tx1"/>
          </a:fontRef>
        </p:style>
      </p:cxnSp>
      <p:cxnSp>
        <p:nvCxnSpPr>
          <p:cNvPr id="16" name="肘形连接符 15"/>
          <p:cNvCxnSpPr>
            <a:endCxn id="9" idx="0"/>
          </p:cNvCxnSpPr>
          <p:nvPr/>
        </p:nvCxnSpPr>
        <p:spPr>
          <a:xfrm rot="10800000" flipH="1">
            <a:off x="6748145" y="2164080"/>
            <a:ext cx="3388360" cy="3868420"/>
          </a:xfrm>
          <a:prstGeom prst="bentConnector4">
            <a:avLst>
              <a:gd name="adj1" fmla="val -20052"/>
              <a:gd name="adj2" fmla="val 114510"/>
            </a:avLst>
          </a:prstGeom>
          <a:ln>
            <a:solidFill>
              <a:srgbClr val="44546A"/>
            </a:solidFill>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94bceb8b-8dc7-4068-9bec-3c941faf476c"/>
  <p:tag name="COMMONDATA" val="eyJjb3VudCI6MSwiaGRpZCI6IjJlMDNkNzQ5MjcxODhiY2E2ZTdiZGMzNGIxYWRmMGVlIiwidXNlckNvdW50IjoxfQ=="/>
  <p:tag name="RESOURCE_RECORD_KEY" val="{&quot;29&quot;:[20736169]}"/>
</p:tagLst>
</file>

<file path=ppt/tags/tag10.xml><?xml version="1.0" encoding="utf-8"?>
<p:tagLst xmlns:a="http://schemas.openxmlformats.org/drawingml/2006/main" xmlns:r="http://schemas.openxmlformats.org/officeDocument/2006/relationships" xmlns:p="http://schemas.openxmlformats.org/presentationml/2006/main">
  <p:tag name="KSO_WM_UNIT_TYPE" val="d"/>
  <p:tag name="KSO_WM_UNIT_INDEX" val="1"/>
  <p:tag name="KSO_WM_BEAUTIFY_FLAG" val="#wm#"/>
  <p:tag name="KSO_WM_TAG_VERSION" val="3.0"/>
  <p:tag name="KSO_WM_TEMPLATE_INDEX" val="34"/>
  <p:tag name="KSO_WM_TEMPLATE_CATEGORY" val="custom"/>
  <p:tag name="KSO_WM_UNIT_ID" val="custom34_1*d*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PA" val="v5.2.10"/>
</p:tagLst>
</file>

<file path=ppt/tags/tag101.xml><?xml version="1.0" encoding="utf-8"?>
<p:tagLst xmlns:a="http://schemas.openxmlformats.org/drawingml/2006/main" xmlns:r="http://schemas.openxmlformats.org/officeDocument/2006/relationships" xmlns:p="http://schemas.openxmlformats.org/presentationml/2006/main">
  <p:tag name="PA" val="v5.2.10"/>
</p:tagLst>
</file>

<file path=ppt/tags/tag102.xml><?xml version="1.0" encoding="utf-8"?>
<p:tagLst xmlns:a="http://schemas.openxmlformats.org/drawingml/2006/main" xmlns:r="http://schemas.openxmlformats.org/officeDocument/2006/relationships" xmlns:p="http://schemas.openxmlformats.org/presentationml/2006/main">
  <p:tag name="PA" val="v5.2.10"/>
</p:tagLst>
</file>

<file path=ppt/tags/tag103.xml><?xml version="1.0" encoding="utf-8"?>
<p:tagLst xmlns:a="http://schemas.openxmlformats.org/drawingml/2006/main" xmlns:r="http://schemas.openxmlformats.org/officeDocument/2006/relationships" xmlns:p="http://schemas.openxmlformats.org/presentationml/2006/main">
  <p:tag name="PA" val="v5.2.10"/>
</p:tagLst>
</file>

<file path=ppt/tags/tag104.xml><?xml version="1.0" encoding="utf-8"?>
<p:tagLst xmlns:a="http://schemas.openxmlformats.org/drawingml/2006/main" xmlns:r="http://schemas.openxmlformats.org/officeDocument/2006/relationships" xmlns:p="http://schemas.openxmlformats.org/presentationml/2006/main">
  <p:tag name="PA" val="v5.2.10"/>
</p:tagLst>
</file>

<file path=ppt/tags/tag105.xml><?xml version="1.0" encoding="utf-8"?>
<p:tagLst xmlns:a="http://schemas.openxmlformats.org/drawingml/2006/main" xmlns:r="http://schemas.openxmlformats.org/officeDocument/2006/relationships" xmlns:p="http://schemas.openxmlformats.org/presentationml/2006/main">
  <p:tag name="PA" val="v5.2.10"/>
</p:tagLst>
</file>

<file path=ppt/tags/tag106.xml><?xml version="1.0" encoding="utf-8"?>
<p:tagLst xmlns:a="http://schemas.openxmlformats.org/drawingml/2006/main" xmlns:r="http://schemas.openxmlformats.org/officeDocument/2006/relationships" xmlns:p="http://schemas.openxmlformats.org/presentationml/2006/main">
  <p:tag name="PA" val="v5.2.10"/>
</p:tagLst>
</file>

<file path=ppt/tags/tag107.xml><?xml version="1.0" encoding="utf-8"?>
<p:tagLst xmlns:a="http://schemas.openxmlformats.org/drawingml/2006/main" xmlns:r="http://schemas.openxmlformats.org/officeDocument/2006/relationships" xmlns:p="http://schemas.openxmlformats.org/presentationml/2006/main">
  <p:tag name="PA" val="v5.2.10"/>
</p:tagLst>
</file>

<file path=ppt/tags/tag108.xml><?xml version="1.0" encoding="utf-8"?>
<p:tagLst xmlns:a="http://schemas.openxmlformats.org/drawingml/2006/main" xmlns:r="http://schemas.openxmlformats.org/officeDocument/2006/relationships" xmlns:p="http://schemas.openxmlformats.org/presentationml/2006/main">
  <p:tag name="PA" val="v5.2.10"/>
</p:tagLst>
</file>

<file path=ppt/tags/tag109.xml><?xml version="1.0" encoding="utf-8"?>
<p:tagLst xmlns:a="http://schemas.openxmlformats.org/drawingml/2006/main" xmlns:r="http://schemas.openxmlformats.org/officeDocument/2006/relationships" xmlns:p="http://schemas.openxmlformats.org/presentationml/2006/main">
  <p:tag name="PA" val="v5.2.10"/>
</p:tagLst>
</file>

<file path=ppt/tags/tag11.xml><?xml version="1.0" encoding="utf-8"?>
<p:tagLst xmlns:a="http://schemas.openxmlformats.org/drawingml/2006/main" xmlns:r="http://schemas.openxmlformats.org/officeDocument/2006/relationships" xmlns:p="http://schemas.openxmlformats.org/presentationml/2006/main">
  <p:tag name="PA" val="v5.2.10"/>
</p:tagLst>
</file>

<file path=ppt/tags/tag110.xml><?xml version="1.0" encoding="utf-8"?>
<p:tagLst xmlns:a="http://schemas.openxmlformats.org/drawingml/2006/main" xmlns:r="http://schemas.openxmlformats.org/officeDocument/2006/relationships" xmlns:p="http://schemas.openxmlformats.org/presentationml/2006/main">
  <p:tag name="PA" val="v5.2.10"/>
</p:tagLst>
</file>

<file path=ppt/tags/tag111.xml><?xml version="1.0" encoding="utf-8"?>
<p:tagLst xmlns:a="http://schemas.openxmlformats.org/drawingml/2006/main" xmlns:r="http://schemas.openxmlformats.org/officeDocument/2006/relationships" xmlns:p="http://schemas.openxmlformats.org/presentationml/2006/main">
  <p:tag name="PA" val="v5.2.10"/>
</p:tagLst>
</file>

<file path=ppt/tags/tag112.xml><?xml version="1.0" encoding="utf-8"?>
<p:tagLst xmlns:a="http://schemas.openxmlformats.org/drawingml/2006/main" xmlns:r="http://schemas.openxmlformats.org/officeDocument/2006/relationships" xmlns:p="http://schemas.openxmlformats.org/presentationml/2006/main">
  <p:tag name="PA" val="v5.2.10"/>
</p:tagLst>
</file>

<file path=ppt/tags/tag113.xml><?xml version="1.0" encoding="utf-8"?>
<p:tagLst xmlns:a="http://schemas.openxmlformats.org/drawingml/2006/main" xmlns:r="http://schemas.openxmlformats.org/officeDocument/2006/relationships" xmlns:p="http://schemas.openxmlformats.org/presentationml/2006/main">
  <p:tag name="PA" val="v5.2.10"/>
</p:tagLst>
</file>

<file path=ppt/tags/tag114.xml><?xml version="1.0" encoding="utf-8"?>
<p:tagLst xmlns:a="http://schemas.openxmlformats.org/drawingml/2006/main" xmlns:r="http://schemas.openxmlformats.org/officeDocument/2006/relationships" xmlns:p="http://schemas.openxmlformats.org/presentationml/2006/main">
  <p:tag name="PA" val="v5.2.10"/>
</p:tagLst>
</file>

<file path=ppt/tags/tag115.xml><?xml version="1.0" encoding="utf-8"?>
<p:tagLst xmlns:a="http://schemas.openxmlformats.org/drawingml/2006/main" xmlns:r="http://schemas.openxmlformats.org/officeDocument/2006/relationships" xmlns:p="http://schemas.openxmlformats.org/presentationml/2006/main">
  <p:tag name="PA" val="v5.2.10"/>
</p:tagLst>
</file>

<file path=ppt/tags/tag116.xml><?xml version="1.0" encoding="utf-8"?>
<p:tagLst xmlns:a="http://schemas.openxmlformats.org/drawingml/2006/main" xmlns:r="http://schemas.openxmlformats.org/officeDocument/2006/relationships" xmlns:p="http://schemas.openxmlformats.org/presentationml/2006/main">
  <p:tag name="PA" val="v5.2.10"/>
</p:tagLst>
</file>

<file path=ppt/tags/tag117.xml><?xml version="1.0" encoding="utf-8"?>
<p:tagLst xmlns:a="http://schemas.openxmlformats.org/drawingml/2006/main" xmlns:r="http://schemas.openxmlformats.org/officeDocument/2006/relationships" xmlns:p="http://schemas.openxmlformats.org/presentationml/2006/main">
  <p:tag name="PA" val="v5.2.10"/>
</p:tagLst>
</file>

<file path=ppt/tags/tag118.xml><?xml version="1.0" encoding="utf-8"?>
<p:tagLst xmlns:a="http://schemas.openxmlformats.org/drawingml/2006/main" xmlns:r="http://schemas.openxmlformats.org/officeDocument/2006/relationships" xmlns:p="http://schemas.openxmlformats.org/presentationml/2006/main">
  <p:tag name="PA" val="v5.2.10"/>
</p:tagLst>
</file>

<file path=ppt/tags/tag119.xml><?xml version="1.0" encoding="utf-8"?>
<p:tagLst xmlns:a="http://schemas.openxmlformats.org/drawingml/2006/main" xmlns:r="http://schemas.openxmlformats.org/officeDocument/2006/relationships" xmlns:p="http://schemas.openxmlformats.org/presentationml/2006/main">
  <p:tag name="PA" val="v5.2.10"/>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165.95,&quot;left&quot;:62.15,&quot;top&quot;:244.55,&quot;width&quot;:795.25}"/>
</p:tagLst>
</file>

<file path=ppt/tags/tag120.xml><?xml version="1.0" encoding="utf-8"?>
<p:tagLst xmlns:a="http://schemas.openxmlformats.org/drawingml/2006/main" xmlns:r="http://schemas.openxmlformats.org/officeDocument/2006/relationships" xmlns:p="http://schemas.openxmlformats.org/presentationml/2006/main">
  <p:tag name="PA" val="v5.2.10"/>
</p:tagLst>
</file>

<file path=ppt/tags/tag121.xml><?xml version="1.0" encoding="utf-8"?>
<p:tagLst xmlns:a="http://schemas.openxmlformats.org/drawingml/2006/main" xmlns:r="http://schemas.openxmlformats.org/officeDocument/2006/relationships" xmlns:p="http://schemas.openxmlformats.org/presentationml/2006/main">
  <p:tag name="PA" val="v5.2.10"/>
</p:tagLst>
</file>

<file path=ppt/tags/tag122.xml><?xml version="1.0" encoding="utf-8"?>
<p:tagLst xmlns:a="http://schemas.openxmlformats.org/drawingml/2006/main" xmlns:r="http://schemas.openxmlformats.org/officeDocument/2006/relationships" xmlns:p="http://schemas.openxmlformats.org/presentationml/2006/main">
  <p:tag name="PA" val="v5.2.10"/>
</p:tagLst>
</file>

<file path=ppt/tags/tag123.xml><?xml version="1.0" encoding="utf-8"?>
<p:tagLst xmlns:a="http://schemas.openxmlformats.org/drawingml/2006/main" xmlns:r="http://schemas.openxmlformats.org/officeDocument/2006/relationships" xmlns:p="http://schemas.openxmlformats.org/presentationml/2006/main">
  <p:tag name="PA" val="v5.2.10"/>
</p:tagLst>
</file>

<file path=ppt/tags/tag124.xml><?xml version="1.0" encoding="utf-8"?>
<p:tagLst xmlns:a="http://schemas.openxmlformats.org/drawingml/2006/main" xmlns:r="http://schemas.openxmlformats.org/officeDocument/2006/relationships" xmlns:p="http://schemas.openxmlformats.org/presentationml/2006/main">
  <p:tag name="PA" val="v5.2.10"/>
</p:tagLst>
</file>

<file path=ppt/tags/tag125.xml><?xml version="1.0" encoding="utf-8"?>
<p:tagLst xmlns:a="http://schemas.openxmlformats.org/drawingml/2006/main" xmlns:r="http://schemas.openxmlformats.org/officeDocument/2006/relationships" xmlns:p="http://schemas.openxmlformats.org/presentationml/2006/main">
  <p:tag name="PA" val="v5.2.10"/>
</p:tagLst>
</file>

<file path=ppt/tags/tag126.xml><?xml version="1.0" encoding="utf-8"?>
<p:tagLst xmlns:a="http://schemas.openxmlformats.org/drawingml/2006/main" xmlns:r="http://schemas.openxmlformats.org/officeDocument/2006/relationships" xmlns:p="http://schemas.openxmlformats.org/presentationml/2006/main">
  <p:tag name="PA" val="v5.2.10"/>
</p:tagLst>
</file>

<file path=ppt/tags/tag127.xml><?xml version="1.0" encoding="utf-8"?>
<p:tagLst xmlns:a="http://schemas.openxmlformats.org/drawingml/2006/main" xmlns:r="http://schemas.openxmlformats.org/officeDocument/2006/relationships" xmlns:p="http://schemas.openxmlformats.org/presentationml/2006/main">
  <p:tag name="PA" val="v5.2.10"/>
</p:tagLst>
</file>

<file path=ppt/tags/tag128.xml><?xml version="1.0" encoding="utf-8"?>
<p:tagLst xmlns:a="http://schemas.openxmlformats.org/drawingml/2006/main" xmlns:r="http://schemas.openxmlformats.org/officeDocument/2006/relationships" xmlns:p="http://schemas.openxmlformats.org/presentationml/2006/main">
  <p:tag name="PA" val="v5.2.10"/>
</p:tagLst>
</file>

<file path=ppt/tags/tag129.xml><?xml version="1.0" encoding="utf-8"?>
<p:tagLst xmlns:a="http://schemas.openxmlformats.org/drawingml/2006/main" xmlns:r="http://schemas.openxmlformats.org/officeDocument/2006/relationships" xmlns:p="http://schemas.openxmlformats.org/presentationml/2006/main">
  <p:tag name="PA" val="v5.2.10"/>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165.95,&quot;left&quot;:62.15,&quot;top&quot;:244.55,&quot;width&quot;:795.25}"/>
</p:tagLst>
</file>

<file path=ppt/tags/tag130.xml><?xml version="1.0" encoding="utf-8"?>
<p:tagLst xmlns:a="http://schemas.openxmlformats.org/drawingml/2006/main" xmlns:r="http://schemas.openxmlformats.org/officeDocument/2006/relationships" xmlns:p="http://schemas.openxmlformats.org/presentationml/2006/main">
  <p:tag name="PA" val="v5.2.10"/>
</p:tagLst>
</file>

<file path=ppt/tags/tag131.xml><?xml version="1.0" encoding="utf-8"?>
<p:tagLst xmlns:a="http://schemas.openxmlformats.org/drawingml/2006/main" xmlns:r="http://schemas.openxmlformats.org/officeDocument/2006/relationships" xmlns:p="http://schemas.openxmlformats.org/presentationml/2006/main">
  <p:tag name="PA" val="v5.2.10"/>
</p:tagLst>
</file>

<file path=ppt/tags/tag132.xml><?xml version="1.0" encoding="utf-8"?>
<p:tagLst xmlns:a="http://schemas.openxmlformats.org/drawingml/2006/main" xmlns:r="http://schemas.openxmlformats.org/officeDocument/2006/relationships" xmlns:p="http://schemas.openxmlformats.org/presentationml/2006/main">
  <p:tag name="KSO_WM_DIAGRAM_VIRTUALLY_FRAME" val="{&quot;height&quot;:426.9,&quot;left&quot;:52.05,&quot;top&quot;:93.25,&quot;width&quot;:865.95}"/>
</p:tagLst>
</file>

<file path=ppt/tags/tag133.xml><?xml version="1.0" encoding="utf-8"?>
<p:tagLst xmlns:a="http://schemas.openxmlformats.org/drawingml/2006/main" xmlns:r="http://schemas.openxmlformats.org/officeDocument/2006/relationships" xmlns:p="http://schemas.openxmlformats.org/presentationml/2006/main">
  <p:tag name="PA" val="v5.2.10"/>
</p:tagLst>
</file>

<file path=ppt/tags/tag134.xml><?xml version="1.0" encoding="utf-8"?>
<p:tagLst xmlns:a="http://schemas.openxmlformats.org/drawingml/2006/main" xmlns:r="http://schemas.openxmlformats.org/officeDocument/2006/relationships" xmlns:p="http://schemas.openxmlformats.org/presentationml/2006/main">
  <p:tag name="PA" val="v5.2.10"/>
</p:tagLst>
</file>

<file path=ppt/tags/tag135.xml><?xml version="1.0" encoding="utf-8"?>
<p:tagLst xmlns:a="http://schemas.openxmlformats.org/drawingml/2006/main" xmlns:r="http://schemas.openxmlformats.org/officeDocument/2006/relationships" xmlns:p="http://schemas.openxmlformats.org/presentationml/2006/main">
  <p:tag name="PA" val="v5.2.10"/>
</p:tagLst>
</file>

<file path=ppt/tags/tag136.xml><?xml version="1.0" encoding="utf-8"?>
<p:tagLst xmlns:a="http://schemas.openxmlformats.org/drawingml/2006/main" xmlns:r="http://schemas.openxmlformats.org/officeDocument/2006/relationships" xmlns:p="http://schemas.openxmlformats.org/presentationml/2006/main">
  <p:tag name="PA" val="v5.2.10"/>
</p:tagLst>
</file>

<file path=ppt/tags/tag137.xml><?xml version="1.0" encoding="utf-8"?>
<p:tagLst xmlns:a="http://schemas.openxmlformats.org/drawingml/2006/main" xmlns:r="http://schemas.openxmlformats.org/officeDocument/2006/relationships" xmlns:p="http://schemas.openxmlformats.org/presentationml/2006/main">
  <p:tag name="PA" val="v5.2.10"/>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165.95,&quot;left&quot;:62.15,&quot;top&quot;:244.55,&quot;width&quot;:795.25}"/>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165.95,&quot;left&quot;:62.15,&quot;top&quot;:244.55,&quot;width&quot;:795.25}"/>
</p:tagLst>
</file>

<file path=ppt/tags/tag16.xml><?xml version="1.0" encoding="utf-8"?>
<p:tagLst xmlns:a="http://schemas.openxmlformats.org/drawingml/2006/main" xmlns:r="http://schemas.openxmlformats.org/officeDocument/2006/relationships" xmlns:p="http://schemas.openxmlformats.org/presentationml/2006/main">
  <p:tag name="PA" val="v5.2.10"/>
  <p:tag name="KSO_WM_DIAGRAM_VIRTUALLY_FRAME" val="{&quot;height&quot;:165.95,&quot;left&quot;:62.15,&quot;top&quot;:244.55,&quot;width&quot;:795.25}"/>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490.8207874015749,&quot;left&quot;:62.13401574803147,&quot;top&quot;:41.8,&quot;width&quot;:1063.7659842519686}"/>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165.95,&quot;left&quot;:62.15,&quot;top&quot;:244.55,&quot;width&quot;:795.25}"/>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165.95,&quot;left&quot;:62.15,&quot;top&quot;:244.55,&quot;width&quot;:795.25}"/>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5029_1*i*1"/>
  <p:tag name="KSO_WM_TEMPLATE_CATEGORY" val="custom"/>
  <p:tag name="KSO_WM_TEMPLATE_INDEX" val="20235029"/>
  <p:tag name="KSO_WM_UNIT_LAYERLEVEL" val="1"/>
  <p:tag name="KSO_WM_TAG_VERSION" val="3.0"/>
  <p:tag name="KSO_WM_UNIT_TYPE" val="i"/>
  <p:tag name="KSO_WM_UNIT_INDEX" val="1"/>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165.95,&quot;left&quot;:62.15,&quot;top&quot;:244.55,&quot;width&quot;:795.25}"/>
</p:tagLst>
</file>

<file path=ppt/tags/tag21.xml><?xml version="1.0" encoding="utf-8"?>
<p:tagLst xmlns:a="http://schemas.openxmlformats.org/drawingml/2006/main" xmlns:r="http://schemas.openxmlformats.org/officeDocument/2006/relationships" xmlns:p="http://schemas.openxmlformats.org/presentationml/2006/main">
  <p:tag name="PA" val="v5.2.10"/>
  <p:tag name="KSO_WM_DIAGRAM_VIRTUALLY_FRAME" val="{&quot;height&quot;:165.95,&quot;left&quot;:62.15,&quot;top&quot;:244.55,&quot;width&quot;:795.25}"/>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490.8207874015749,&quot;left&quot;:62.13401574803147,&quot;top&quot;:41.8,&quot;width&quot;:1063.7659842519686}"/>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165.95,&quot;left&quot;:62.15,&quot;top&quot;:244.55,&quot;width&quot;:795.25}"/>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165.95,&quot;left&quot;:62.15,&quot;top&quot;:244.55,&quot;width&quot;:795.25}"/>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165.95,&quot;left&quot;:62.15,&quot;top&quot;:244.55,&quot;width&quot;:795.25}"/>
</p:tagLst>
</file>

<file path=ppt/tags/tag26.xml><?xml version="1.0" encoding="utf-8"?>
<p:tagLst xmlns:a="http://schemas.openxmlformats.org/drawingml/2006/main" xmlns:r="http://schemas.openxmlformats.org/officeDocument/2006/relationships" xmlns:p="http://schemas.openxmlformats.org/presentationml/2006/main">
  <p:tag name="PA" val="v5.2.10"/>
  <p:tag name="KSO_WM_DIAGRAM_VIRTUALLY_FRAME" val="{&quot;height&quot;:165.95,&quot;left&quot;:62.15,&quot;top&quot;:244.55,&quot;width&quot;:795.25}"/>
</p:tagLst>
</file>

<file path=ppt/tags/tag27.xml><?xml version="1.0" encoding="utf-8"?>
<p:tagLst xmlns:a="http://schemas.openxmlformats.org/drawingml/2006/main" xmlns:r="http://schemas.openxmlformats.org/officeDocument/2006/relationships" xmlns:p="http://schemas.openxmlformats.org/presentationml/2006/main">
  <p:tag name="KSO_WM_DIAGRAM_VIRTUALLY_FRAME" val="{&quot;height&quot;:490.8207874015749,&quot;left&quot;:62.13401574803147,&quot;top&quot;:41.8,&quot;width&quot;:1063.7659842519686}"/>
</p:tagLst>
</file>

<file path=ppt/tags/tag28.xml><?xml version="1.0" encoding="utf-8"?>
<p:tagLst xmlns:a="http://schemas.openxmlformats.org/drawingml/2006/main" xmlns:r="http://schemas.openxmlformats.org/officeDocument/2006/relationships" xmlns:p="http://schemas.openxmlformats.org/presentationml/2006/main">
  <p:tag name="KSO_WM_DIAGRAM_VIRTUALLY_FRAME" val="{&quot;height&quot;:165.95,&quot;left&quot;:62.15,&quot;top&quot;:244.55,&quot;width&quot;:795.25}"/>
</p:tagLst>
</file>

<file path=ppt/tags/tag29.xml><?xml version="1.0" encoding="utf-8"?>
<p:tagLst xmlns:a="http://schemas.openxmlformats.org/drawingml/2006/main" xmlns:r="http://schemas.openxmlformats.org/officeDocument/2006/relationships" xmlns:p="http://schemas.openxmlformats.org/presentationml/2006/main">
  <p:tag name="KSO_WM_DIAGRAM_VIRTUALLY_FRAME" val="{&quot;height&quot;:165.95,&quot;left&quot;:62.15,&quot;top&quot;:244.55,&quot;width&quot;:795.25}"/>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029_1*i*2"/>
  <p:tag name="KSO_WM_TEMPLATE_CATEGORY" val="custom"/>
  <p:tag name="KSO_WM_TEMPLATE_INDEX" val="20235029"/>
  <p:tag name="KSO_WM_UNIT_LAYERLEVEL" val="1"/>
  <p:tag name="KSO_WM_TAG_VERSION" val="3.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PA" val="v5.2.10"/>
</p:tagLst>
</file>

<file path=ppt/tags/tag31.xml><?xml version="1.0" encoding="utf-8"?>
<p:tagLst xmlns:a="http://schemas.openxmlformats.org/drawingml/2006/main" xmlns:r="http://schemas.openxmlformats.org/officeDocument/2006/relationships" xmlns:p="http://schemas.openxmlformats.org/presentationml/2006/main">
  <p:tag name="PA" val="v5.2.10"/>
</p:tagLst>
</file>

<file path=ppt/tags/tag32.xml><?xml version="1.0" encoding="utf-8"?>
<p:tagLst xmlns:a="http://schemas.openxmlformats.org/drawingml/2006/main" xmlns:r="http://schemas.openxmlformats.org/officeDocument/2006/relationships" xmlns:p="http://schemas.openxmlformats.org/presentationml/2006/main">
  <p:tag name="PA" val="v5.2.10"/>
</p:tagLst>
</file>

<file path=ppt/tags/tag33.xml><?xml version="1.0" encoding="utf-8"?>
<p:tagLst xmlns:a="http://schemas.openxmlformats.org/drawingml/2006/main" xmlns:r="http://schemas.openxmlformats.org/officeDocument/2006/relationships" xmlns:p="http://schemas.openxmlformats.org/presentationml/2006/main">
  <p:tag name="PA" val="v5.2.10"/>
</p:tagLst>
</file>

<file path=ppt/tags/tag34.xml><?xml version="1.0" encoding="utf-8"?>
<p:tagLst xmlns:a="http://schemas.openxmlformats.org/drawingml/2006/main" xmlns:r="http://schemas.openxmlformats.org/officeDocument/2006/relationships" xmlns:p="http://schemas.openxmlformats.org/presentationml/2006/main">
  <p:tag name="KSO_WM_DIAGRAM_VIRTUALLY_FRAME" val="{&quot;height&quot;:366.37944881889763,&quot;left&quot;:63.95,&quot;top&quot;:113.55338582677166,&quot;width&quot;:801.55}"/>
</p:tagLst>
</file>

<file path=ppt/tags/tag35.xml><?xml version="1.0" encoding="utf-8"?>
<p:tagLst xmlns:a="http://schemas.openxmlformats.org/drawingml/2006/main" xmlns:r="http://schemas.openxmlformats.org/officeDocument/2006/relationships" xmlns:p="http://schemas.openxmlformats.org/presentationml/2006/main">
  <p:tag name="KSO_WM_DIAGRAM_VIRTUALLY_FRAME" val="{&quot;height&quot;:366.37944881889763,&quot;left&quot;:63.95,&quot;top&quot;:113.55338582677166,&quot;width&quot;:801.55}"/>
</p:tagLst>
</file>

<file path=ppt/tags/tag36.xml><?xml version="1.0" encoding="utf-8"?>
<p:tagLst xmlns:a="http://schemas.openxmlformats.org/drawingml/2006/main" xmlns:r="http://schemas.openxmlformats.org/officeDocument/2006/relationships" xmlns:p="http://schemas.openxmlformats.org/presentationml/2006/main">
  <p:tag name="KSO_WM_DIAGRAM_VIRTUALLY_FRAME" val="{&quot;height&quot;:366.37944881889763,&quot;left&quot;:63.95,&quot;top&quot;:113.55338582677166,&quot;width&quot;:801.55}"/>
</p:tagLst>
</file>

<file path=ppt/tags/tag37.xml><?xml version="1.0" encoding="utf-8"?>
<p:tagLst xmlns:a="http://schemas.openxmlformats.org/drawingml/2006/main" xmlns:r="http://schemas.openxmlformats.org/officeDocument/2006/relationships" xmlns:p="http://schemas.openxmlformats.org/presentationml/2006/main">
  <p:tag name="KSO_WM_DIAGRAM_VIRTUALLY_FRAME" val="{&quot;height&quot;:366.37944881889763,&quot;left&quot;:63.95,&quot;top&quot;:113.55338582677166,&quot;width&quot;:801.55}"/>
</p:tagLst>
</file>

<file path=ppt/tags/tag38.xml><?xml version="1.0" encoding="utf-8"?>
<p:tagLst xmlns:a="http://schemas.openxmlformats.org/drawingml/2006/main" xmlns:r="http://schemas.openxmlformats.org/officeDocument/2006/relationships" xmlns:p="http://schemas.openxmlformats.org/presentationml/2006/main">
  <p:tag name="KSO_WM_DIAGRAM_VIRTUALLY_FRAME" val="{&quot;height&quot;:366.37944881889763,&quot;left&quot;:63.95,&quot;top&quot;:113.55338582677166,&quot;width&quot;:801.55}"/>
</p:tagLst>
</file>

<file path=ppt/tags/tag39.xml><?xml version="1.0" encoding="utf-8"?>
<p:tagLst xmlns:a="http://schemas.openxmlformats.org/drawingml/2006/main" xmlns:r="http://schemas.openxmlformats.org/officeDocument/2006/relationships" xmlns:p="http://schemas.openxmlformats.org/presentationml/2006/main">
  <p:tag name="PA" val="v5.2.10"/>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5029_1*i*3"/>
  <p:tag name="KSO_WM_TEMPLATE_CATEGORY" val="custom"/>
  <p:tag name="KSO_WM_TEMPLATE_INDEX" val="20235029"/>
  <p:tag name="KSO_WM_UNIT_LAYERLEVEL" val="1"/>
  <p:tag name="KSO_WM_TAG_VERSION" val="3.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DIAGRAM_VIRTUALLY_FRAME" val="{&quot;height&quot;:366.37944881889763,&quot;left&quot;:63.95,&quot;top&quot;:113.55338582677166,&quot;width&quot;:801.55}"/>
</p:tagLst>
</file>

<file path=ppt/tags/tag41.xml><?xml version="1.0" encoding="utf-8"?>
<p:tagLst xmlns:a="http://schemas.openxmlformats.org/drawingml/2006/main" xmlns:r="http://schemas.openxmlformats.org/officeDocument/2006/relationships" xmlns:p="http://schemas.openxmlformats.org/presentationml/2006/main">
  <p:tag name="KSO_WM_DIAGRAM_VIRTUALLY_FRAME" val="{&quot;height&quot;:366.37944881889763,&quot;left&quot;:63.95,&quot;top&quot;:113.55338582677166,&quot;width&quot;:801.55}"/>
</p:tagLst>
</file>

<file path=ppt/tags/tag42.xml><?xml version="1.0" encoding="utf-8"?>
<p:tagLst xmlns:a="http://schemas.openxmlformats.org/drawingml/2006/main" xmlns:r="http://schemas.openxmlformats.org/officeDocument/2006/relationships" xmlns:p="http://schemas.openxmlformats.org/presentationml/2006/main">
  <p:tag name="KSO_WM_DIAGRAM_VIRTUALLY_FRAME" val="{&quot;height&quot;:366.37944881889763,&quot;left&quot;:63.95,&quot;top&quot;:113.55338582677166,&quot;width&quot;:801.55}"/>
</p:tagLst>
</file>

<file path=ppt/tags/tag43.xml><?xml version="1.0" encoding="utf-8"?>
<p:tagLst xmlns:a="http://schemas.openxmlformats.org/drawingml/2006/main" xmlns:r="http://schemas.openxmlformats.org/officeDocument/2006/relationships" xmlns:p="http://schemas.openxmlformats.org/presentationml/2006/main">
  <p:tag name="PA" val="v5.2.10"/>
</p:tagLst>
</file>

<file path=ppt/tags/tag44.xml><?xml version="1.0" encoding="utf-8"?>
<p:tagLst xmlns:a="http://schemas.openxmlformats.org/drawingml/2006/main" xmlns:r="http://schemas.openxmlformats.org/officeDocument/2006/relationships" xmlns:p="http://schemas.openxmlformats.org/presentationml/2006/main">
  <p:tag name="PA" val="v5.2.10"/>
</p:tagLst>
</file>

<file path=ppt/tags/tag45.xml><?xml version="1.0" encoding="utf-8"?>
<p:tagLst xmlns:a="http://schemas.openxmlformats.org/drawingml/2006/main" xmlns:r="http://schemas.openxmlformats.org/officeDocument/2006/relationships" xmlns:p="http://schemas.openxmlformats.org/presentationml/2006/main">
  <p:tag name="PA" val="v5.2.10"/>
</p:tagLst>
</file>

<file path=ppt/tags/tag46.xml><?xml version="1.0" encoding="utf-8"?>
<p:tagLst xmlns:a="http://schemas.openxmlformats.org/drawingml/2006/main" xmlns:r="http://schemas.openxmlformats.org/officeDocument/2006/relationships" xmlns:p="http://schemas.openxmlformats.org/presentationml/2006/main">
  <p:tag name="TABLE_ENDDRAG_ORIGIN_RECT" val="332*384"/>
  <p:tag name="TABLE_ENDDRAG_RECT" val="133*121*332*384"/>
</p:tagLst>
</file>

<file path=ppt/tags/tag47.xml><?xml version="1.0" encoding="utf-8"?>
<p:tagLst xmlns:a="http://schemas.openxmlformats.org/drawingml/2006/main" xmlns:r="http://schemas.openxmlformats.org/officeDocument/2006/relationships" xmlns:p="http://schemas.openxmlformats.org/presentationml/2006/main">
  <p:tag name="TABLE_ENDDRAG_ORIGIN_RECT" val="486*378"/>
  <p:tag name="TABLE_ENDDRAG_RECT" val="457*121*486*378"/>
</p:tagLst>
</file>

<file path=ppt/tags/tag48.xml><?xml version="1.0" encoding="utf-8"?>
<p:tagLst xmlns:a="http://schemas.openxmlformats.org/drawingml/2006/main" xmlns:r="http://schemas.openxmlformats.org/officeDocument/2006/relationships" xmlns:p="http://schemas.openxmlformats.org/presentationml/2006/main">
  <p:tag name="PA" val="v5.2.10"/>
</p:tagLst>
</file>

<file path=ppt/tags/tag49.xml><?xml version="1.0" encoding="utf-8"?>
<p:tagLst xmlns:a="http://schemas.openxmlformats.org/drawingml/2006/main" xmlns:r="http://schemas.openxmlformats.org/officeDocument/2006/relationships" xmlns:p="http://schemas.openxmlformats.org/presentationml/2006/main">
  <p:tag name="PA" val="v5.2.10"/>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5029_1*i*4"/>
  <p:tag name="KSO_WM_TEMPLATE_CATEGORY" val="custom"/>
  <p:tag name="KSO_WM_TEMPLATE_INDEX" val="20235029"/>
  <p:tag name="KSO_WM_UNIT_LAYERLEVEL" val="1"/>
  <p:tag name="KSO_WM_TAG_VERSION" val="3.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PA" val="v5.2.10"/>
</p:tagLst>
</file>

<file path=ppt/tags/tag51.xml><?xml version="1.0" encoding="utf-8"?>
<p:tagLst xmlns:a="http://schemas.openxmlformats.org/drawingml/2006/main" xmlns:r="http://schemas.openxmlformats.org/officeDocument/2006/relationships" xmlns:p="http://schemas.openxmlformats.org/presentationml/2006/main">
  <p:tag name="PA" val="v5.2.10"/>
</p:tagLst>
</file>

<file path=ppt/tags/tag52.xml><?xml version="1.0" encoding="utf-8"?>
<p:tagLst xmlns:a="http://schemas.openxmlformats.org/drawingml/2006/main" xmlns:r="http://schemas.openxmlformats.org/officeDocument/2006/relationships" xmlns:p="http://schemas.openxmlformats.org/presentationml/2006/main">
  <p:tag name="PA" val="v5.2.10"/>
</p:tagLst>
</file>

<file path=ppt/tags/tag53.xml><?xml version="1.0" encoding="utf-8"?>
<p:tagLst xmlns:a="http://schemas.openxmlformats.org/drawingml/2006/main" xmlns:r="http://schemas.openxmlformats.org/officeDocument/2006/relationships" xmlns:p="http://schemas.openxmlformats.org/presentationml/2006/main">
  <p:tag name="PA" val="v5.2.10"/>
</p:tagLst>
</file>

<file path=ppt/tags/tag54.xml><?xml version="1.0" encoding="utf-8"?>
<p:tagLst xmlns:a="http://schemas.openxmlformats.org/drawingml/2006/main" xmlns:r="http://schemas.openxmlformats.org/officeDocument/2006/relationships" xmlns:p="http://schemas.openxmlformats.org/presentationml/2006/main">
  <p:tag name="PA" val="v5.2.10"/>
</p:tagLst>
</file>

<file path=ppt/tags/tag55.xml><?xml version="1.0" encoding="utf-8"?>
<p:tagLst xmlns:a="http://schemas.openxmlformats.org/drawingml/2006/main" xmlns:r="http://schemas.openxmlformats.org/officeDocument/2006/relationships" xmlns:p="http://schemas.openxmlformats.org/presentationml/2006/main">
  <p:tag name="PA" val="v5.2.10"/>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PA" val="v5.2.10"/>
</p:tagLst>
</file>

<file path=ppt/tags/tag58.xml><?xml version="1.0" encoding="utf-8"?>
<p:tagLst xmlns:a="http://schemas.openxmlformats.org/drawingml/2006/main" xmlns:r="http://schemas.openxmlformats.org/officeDocument/2006/relationships" xmlns:p="http://schemas.openxmlformats.org/presentationml/2006/main">
  <p:tag name="PA" val="v5.2.10"/>
</p:tagLst>
</file>

<file path=ppt/tags/tag59.xml><?xml version="1.0" encoding="utf-8"?>
<p:tagLst xmlns:a="http://schemas.openxmlformats.org/drawingml/2006/main" xmlns:r="http://schemas.openxmlformats.org/officeDocument/2006/relationships" xmlns:p="http://schemas.openxmlformats.org/presentationml/2006/main">
  <p:tag name="PA" val="v5.2.10"/>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5029_1*i*5"/>
  <p:tag name="KSO_WM_TEMPLATE_CATEGORY" val="custom"/>
  <p:tag name="KSO_WM_TEMPLATE_INDEX" val="20235029"/>
  <p:tag name="KSO_WM_UNIT_LAYERLEVEL" val="1"/>
  <p:tag name="KSO_WM_TAG_VERSION" val="3.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PA" val="v5.2.10"/>
</p:tagLst>
</file>

<file path=ppt/tags/tag61.xml><?xml version="1.0" encoding="utf-8"?>
<p:tagLst xmlns:a="http://schemas.openxmlformats.org/drawingml/2006/main" xmlns:r="http://schemas.openxmlformats.org/officeDocument/2006/relationships" xmlns:p="http://schemas.openxmlformats.org/presentationml/2006/main">
  <p:tag name="PA" val="v5.2.10"/>
</p:tagLst>
</file>

<file path=ppt/tags/tag62.xml><?xml version="1.0" encoding="utf-8"?>
<p:tagLst xmlns:a="http://schemas.openxmlformats.org/drawingml/2006/main" xmlns:r="http://schemas.openxmlformats.org/officeDocument/2006/relationships" xmlns:p="http://schemas.openxmlformats.org/presentationml/2006/main">
  <p:tag name="PA" val="v5.2.10"/>
</p:tagLst>
</file>

<file path=ppt/tags/tag63.xml><?xml version="1.0" encoding="utf-8"?>
<p:tagLst xmlns:a="http://schemas.openxmlformats.org/drawingml/2006/main" xmlns:r="http://schemas.openxmlformats.org/officeDocument/2006/relationships" xmlns:p="http://schemas.openxmlformats.org/presentationml/2006/main">
  <p:tag name="PA" val="v5.2.10"/>
</p:tagLst>
</file>

<file path=ppt/tags/tag64.xml><?xml version="1.0" encoding="utf-8"?>
<p:tagLst xmlns:a="http://schemas.openxmlformats.org/drawingml/2006/main" xmlns:r="http://schemas.openxmlformats.org/officeDocument/2006/relationships" xmlns:p="http://schemas.openxmlformats.org/presentationml/2006/main">
  <p:tag name="PA" val="v5.2.10"/>
</p:tagLst>
</file>

<file path=ppt/tags/tag65.xml><?xml version="1.0" encoding="utf-8"?>
<p:tagLst xmlns:a="http://schemas.openxmlformats.org/drawingml/2006/main" xmlns:r="http://schemas.openxmlformats.org/officeDocument/2006/relationships" xmlns:p="http://schemas.openxmlformats.org/presentationml/2006/main">
  <p:tag name="PA" val="v5.2.10"/>
</p:tagLst>
</file>

<file path=ppt/tags/tag66.xml><?xml version="1.0" encoding="utf-8"?>
<p:tagLst xmlns:a="http://schemas.openxmlformats.org/drawingml/2006/main" xmlns:r="http://schemas.openxmlformats.org/officeDocument/2006/relationships" xmlns:p="http://schemas.openxmlformats.org/presentationml/2006/main">
  <p:tag name="KSO_WM_DIAGRAM_VIRTUALLY_FRAME" val="{&quot;height&quot;:368.21204724409444,&quot;left&quot;:77.44267716535433,&quot;top&quot;:117.74574803149605,&quot;width&quot;:858.5791338582678}"/>
</p:tagLst>
</file>

<file path=ppt/tags/tag67.xml><?xml version="1.0" encoding="utf-8"?>
<p:tagLst xmlns:a="http://schemas.openxmlformats.org/drawingml/2006/main" xmlns:r="http://schemas.openxmlformats.org/officeDocument/2006/relationships" xmlns:p="http://schemas.openxmlformats.org/presentationml/2006/main">
  <p:tag name="KSO_WM_DIAGRAM_VIRTUALLY_FRAME" val="{&quot;height&quot;:368.21204724409444,&quot;left&quot;:77.44267716535433,&quot;top&quot;:117.74574803149605,&quot;width&quot;:858.5791338582678}"/>
</p:tagLst>
</file>

<file path=ppt/tags/tag68.xml><?xml version="1.0" encoding="utf-8"?>
<p:tagLst xmlns:a="http://schemas.openxmlformats.org/drawingml/2006/main" xmlns:r="http://schemas.openxmlformats.org/officeDocument/2006/relationships" xmlns:p="http://schemas.openxmlformats.org/presentationml/2006/main">
  <p:tag name="PA" val="v5.2.10"/>
</p:tagLst>
</file>

<file path=ppt/tags/tag69.xml><?xml version="1.0" encoding="utf-8"?>
<p:tagLst xmlns:a="http://schemas.openxmlformats.org/drawingml/2006/main" xmlns:r="http://schemas.openxmlformats.org/officeDocument/2006/relationships" xmlns:p="http://schemas.openxmlformats.org/presentationml/2006/main">
  <p:tag name="KSO_WM_DIAGRAM_VIRTUALLY_FRAME" val="{&quot;height&quot;:368.21204724409444,&quot;left&quot;:77.44267716535433,&quot;top&quot;:117.74574803149605,&quot;width&quot;:858.5791338582678}"/>
</p:tagLst>
</file>

<file path=ppt/tags/tag7.xml><?xml version="1.0" encoding="utf-8"?>
<p:tagLst xmlns:a="http://schemas.openxmlformats.org/drawingml/2006/main" xmlns:r="http://schemas.openxmlformats.org/officeDocument/2006/relationships" xmlns:p="http://schemas.openxmlformats.org/presentationml/2006/main">
  <p:tag name="KSO_WM_SLIDE_TYPE" val="title"/>
  <p:tag name="KSO_WM_TEMPLATE_SUBCATEGORY" val="29"/>
  <p:tag name="KSO_WM_TEMPLATE_COLOR_TYPE" val="0"/>
  <p:tag name="KSO_WM_TAG_VERSION" val="3.0"/>
  <p:tag name="KSO_WM_TEMPLATE_PLACEHOLDER_POS" val="0,80.625,960,427.5"/>
  <p:tag name="KSO_WM_SLIDE_SUBTYPE" val="pureTxt"/>
  <p:tag name="KSO_WM_SLIDE_ITEM_CNT" val="0"/>
  <p:tag name="KSO_WM_TEMPLATE_INDEX" val="34"/>
  <p:tag name="KSO_WM_SLIDE_THEME_ID" val="20232302"/>
  <p:tag name="KSO_WM_SLIDE_INDEX" val="1"/>
  <p:tag name="KSO_WM_BEAUTIFY_FLAG" val="#wm#"/>
  <p:tag name="KSO_WM_TEMPLATE_CATEGORY" val="custom"/>
  <p:tag name="KSO_WM_TEMPLATE_THUMBS_INDEX" val="1、9"/>
  <p:tag name="KSO_WM_SLIDE_ID" val="custom34_1"/>
  <p:tag name="KSO_WM_SLIDE_LAYOUT" val="a_d_f"/>
  <p:tag name="KSO_WM_SLIDE_LAYOUT_CNT" val="1_1_1"/>
</p:tagLst>
</file>

<file path=ppt/tags/tag70.xml><?xml version="1.0" encoding="utf-8"?>
<p:tagLst xmlns:a="http://schemas.openxmlformats.org/drawingml/2006/main" xmlns:r="http://schemas.openxmlformats.org/officeDocument/2006/relationships" xmlns:p="http://schemas.openxmlformats.org/presentationml/2006/main">
  <p:tag name="PA" val="v5.2.10"/>
</p:tagLst>
</file>

<file path=ppt/tags/tag71.xml><?xml version="1.0" encoding="utf-8"?>
<p:tagLst xmlns:a="http://schemas.openxmlformats.org/drawingml/2006/main" xmlns:r="http://schemas.openxmlformats.org/officeDocument/2006/relationships" xmlns:p="http://schemas.openxmlformats.org/presentationml/2006/main">
  <p:tag name="KSO_WM_DIAGRAM_VIRTUALLY_FRAME" val="{&quot;height&quot;:368.21204724409444,&quot;left&quot;:77.44267716535433,&quot;top&quot;:117.74574803149605,&quot;width&quot;:858.5791338582678}"/>
</p:tagLst>
</file>

<file path=ppt/tags/tag72.xml><?xml version="1.0" encoding="utf-8"?>
<p:tagLst xmlns:a="http://schemas.openxmlformats.org/drawingml/2006/main" xmlns:r="http://schemas.openxmlformats.org/officeDocument/2006/relationships" xmlns:p="http://schemas.openxmlformats.org/presentationml/2006/main">
  <p:tag name="PA" val="v5.2.10"/>
</p:tagLst>
</file>

<file path=ppt/tags/tag73.xml><?xml version="1.0" encoding="utf-8"?>
<p:tagLst xmlns:a="http://schemas.openxmlformats.org/drawingml/2006/main" xmlns:r="http://schemas.openxmlformats.org/officeDocument/2006/relationships" xmlns:p="http://schemas.openxmlformats.org/presentationml/2006/main">
  <p:tag name="KSO_WM_DIAGRAM_VIRTUALLY_FRAME" val="{&quot;height&quot;:368.21204724409444,&quot;left&quot;:77.44267716535433,&quot;top&quot;:117.74574803149605,&quot;width&quot;:858.5791338582678}"/>
</p:tagLst>
</file>

<file path=ppt/tags/tag74.xml><?xml version="1.0" encoding="utf-8"?>
<p:tagLst xmlns:a="http://schemas.openxmlformats.org/drawingml/2006/main" xmlns:r="http://schemas.openxmlformats.org/officeDocument/2006/relationships" xmlns:p="http://schemas.openxmlformats.org/presentationml/2006/main">
  <p:tag name="PA" val="v5.2.10"/>
</p:tagLst>
</file>

<file path=ppt/tags/tag75.xml><?xml version="1.0" encoding="utf-8"?>
<p:tagLst xmlns:a="http://schemas.openxmlformats.org/drawingml/2006/main" xmlns:r="http://schemas.openxmlformats.org/officeDocument/2006/relationships" xmlns:p="http://schemas.openxmlformats.org/presentationml/2006/main">
  <p:tag name="KSO_WM_DIAGRAM_VIRTUALLY_FRAME" val="{&quot;height&quot;:368.21204724409444,&quot;left&quot;:77.44267716535433,&quot;top&quot;:117.74574803149605,&quot;width&quot;:858.5791338582678}"/>
</p:tagLst>
</file>

<file path=ppt/tags/tag76.xml><?xml version="1.0" encoding="utf-8"?>
<p:tagLst xmlns:a="http://schemas.openxmlformats.org/drawingml/2006/main" xmlns:r="http://schemas.openxmlformats.org/officeDocument/2006/relationships" xmlns:p="http://schemas.openxmlformats.org/presentationml/2006/main">
  <p:tag name="PA" val="v5.2.10"/>
</p:tagLst>
</file>

<file path=ppt/tags/tag77.xml><?xml version="1.0" encoding="utf-8"?>
<p:tagLst xmlns:a="http://schemas.openxmlformats.org/drawingml/2006/main" xmlns:r="http://schemas.openxmlformats.org/officeDocument/2006/relationships" xmlns:p="http://schemas.openxmlformats.org/presentationml/2006/main">
  <p:tag name="PA" val="v5.2.10"/>
</p:tagLst>
</file>

<file path=ppt/tags/tag78.xml><?xml version="1.0" encoding="utf-8"?>
<p:tagLst xmlns:a="http://schemas.openxmlformats.org/drawingml/2006/main" xmlns:r="http://schemas.openxmlformats.org/officeDocument/2006/relationships" xmlns:p="http://schemas.openxmlformats.org/presentationml/2006/main">
  <p:tag name="PA" val="v5.2.10"/>
</p:tagLst>
</file>

<file path=ppt/tags/tag79.xml><?xml version="1.0" encoding="utf-8"?>
<p:tagLst xmlns:a="http://schemas.openxmlformats.org/drawingml/2006/main" xmlns:r="http://schemas.openxmlformats.org/officeDocument/2006/relationships" xmlns:p="http://schemas.openxmlformats.org/presentationml/2006/main">
  <p:tag name="PA" val="v5.2.10"/>
</p:tagLst>
</file>

<file path=ppt/tags/tag8.xml><?xml version="1.0" encoding="utf-8"?>
<p:tagLst xmlns:a="http://schemas.openxmlformats.org/drawingml/2006/main" xmlns:r="http://schemas.openxmlformats.org/officeDocument/2006/relationships" xmlns:p="http://schemas.openxmlformats.org/presentationml/2006/main">
  <p:tag name="KSO_WM_UNIT_TYPE" val="f"/>
  <p:tag name="KSO_WM_UNIT_SUBTYPE" val="e"/>
  <p:tag name="KSO_WM_UNIT_INDEX" val="2"/>
  <p:tag name="KSO_WM_BEAUTIFY_FLAG" val="#wm#"/>
  <p:tag name="KSO_WM_TAG_VERSION" val="3.0"/>
  <p:tag name="KSO_WM_TEMPLATE_INDEX" val="34"/>
  <p:tag name="KSO_WM_TEMPLATE_CATEGORY" val="custom"/>
  <p:tag name="KSO_WM_UNIT_ID" val="custom34_1*f*2"/>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PA" val="v5.2.10"/>
</p:tagLst>
</file>

<file path=ppt/tags/tag81.xml><?xml version="1.0" encoding="utf-8"?>
<p:tagLst xmlns:a="http://schemas.openxmlformats.org/drawingml/2006/main" xmlns:r="http://schemas.openxmlformats.org/officeDocument/2006/relationships" xmlns:p="http://schemas.openxmlformats.org/presentationml/2006/main">
  <p:tag name="PA" val="v5.2.10"/>
</p:tagLst>
</file>

<file path=ppt/tags/tag82.xml><?xml version="1.0" encoding="utf-8"?>
<p:tagLst xmlns:a="http://schemas.openxmlformats.org/drawingml/2006/main" xmlns:r="http://schemas.openxmlformats.org/officeDocument/2006/relationships" xmlns:p="http://schemas.openxmlformats.org/presentationml/2006/main">
  <p:tag name="PA" val="v5.2.10"/>
</p:tagLst>
</file>

<file path=ppt/tags/tag83.xml><?xml version="1.0" encoding="utf-8"?>
<p:tagLst xmlns:a="http://schemas.openxmlformats.org/drawingml/2006/main" xmlns:r="http://schemas.openxmlformats.org/officeDocument/2006/relationships" xmlns:p="http://schemas.openxmlformats.org/presentationml/2006/main">
  <p:tag name="PA" val="v5.2.10"/>
</p:tagLst>
</file>

<file path=ppt/tags/tag84.xml><?xml version="1.0" encoding="utf-8"?>
<p:tagLst xmlns:a="http://schemas.openxmlformats.org/drawingml/2006/main" xmlns:r="http://schemas.openxmlformats.org/officeDocument/2006/relationships" xmlns:p="http://schemas.openxmlformats.org/presentationml/2006/main">
  <p:tag name="PA" val="v5.2.10"/>
</p:tagLst>
</file>

<file path=ppt/tags/tag85.xml><?xml version="1.0" encoding="utf-8"?>
<p:tagLst xmlns:a="http://schemas.openxmlformats.org/drawingml/2006/main" xmlns:r="http://schemas.openxmlformats.org/officeDocument/2006/relationships" xmlns:p="http://schemas.openxmlformats.org/presentationml/2006/main">
  <p:tag name="PA" val="v5.2.10"/>
</p:tagLst>
</file>

<file path=ppt/tags/tag86.xml><?xml version="1.0" encoding="utf-8"?>
<p:tagLst xmlns:a="http://schemas.openxmlformats.org/drawingml/2006/main" xmlns:r="http://schemas.openxmlformats.org/officeDocument/2006/relationships" xmlns:p="http://schemas.openxmlformats.org/presentationml/2006/main">
  <p:tag name="PA" val="v5.2.10"/>
</p:tagLst>
</file>

<file path=ppt/tags/tag87.xml><?xml version="1.0" encoding="utf-8"?>
<p:tagLst xmlns:a="http://schemas.openxmlformats.org/drawingml/2006/main" xmlns:r="http://schemas.openxmlformats.org/officeDocument/2006/relationships" xmlns:p="http://schemas.openxmlformats.org/presentationml/2006/main">
  <p:tag name="PA" val="v5.2.10"/>
</p:tagLst>
</file>

<file path=ppt/tags/tag88.xml><?xml version="1.0" encoding="utf-8"?>
<p:tagLst xmlns:a="http://schemas.openxmlformats.org/drawingml/2006/main" xmlns:r="http://schemas.openxmlformats.org/officeDocument/2006/relationships" xmlns:p="http://schemas.openxmlformats.org/presentationml/2006/main">
  <p:tag name="PA" val="v5.2.10"/>
</p:tagLst>
</file>

<file path=ppt/tags/tag89.xml><?xml version="1.0" encoding="utf-8"?>
<p:tagLst xmlns:a="http://schemas.openxmlformats.org/drawingml/2006/main" xmlns:r="http://schemas.openxmlformats.org/officeDocument/2006/relationships" xmlns:p="http://schemas.openxmlformats.org/presentationml/2006/main">
  <p:tag name="PA" val="v5.2.10"/>
</p:tagLst>
</file>

<file path=ppt/tags/tag9.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TEMPLATE_INDEX" val="34"/>
  <p:tag name="KSO_WM_TEMPLATE_CATEGORY" val="custom"/>
  <p:tag name="KSO_WM_UNIT_ID" val="custom34_1*a*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PA" val="v5.2.10"/>
</p:tagLst>
</file>

<file path=ppt/tags/tag91.xml><?xml version="1.0" encoding="utf-8"?>
<p:tagLst xmlns:a="http://schemas.openxmlformats.org/drawingml/2006/main" xmlns:r="http://schemas.openxmlformats.org/officeDocument/2006/relationships" xmlns:p="http://schemas.openxmlformats.org/presentationml/2006/main">
  <p:tag name="PA" val="v5.2.10"/>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PA" val="v5.2.10"/>
</p:tagLst>
</file>

<file path=ppt/tags/tag94.xml><?xml version="1.0" encoding="utf-8"?>
<p:tagLst xmlns:a="http://schemas.openxmlformats.org/drawingml/2006/main" xmlns:r="http://schemas.openxmlformats.org/officeDocument/2006/relationships" xmlns:p="http://schemas.openxmlformats.org/presentationml/2006/main">
  <p:tag name="PA" val="v5.2.10"/>
</p:tagLst>
</file>

<file path=ppt/tags/tag95.xml><?xml version="1.0" encoding="utf-8"?>
<p:tagLst xmlns:a="http://schemas.openxmlformats.org/drawingml/2006/main" xmlns:r="http://schemas.openxmlformats.org/officeDocument/2006/relationships" xmlns:p="http://schemas.openxmlformats.org/presentationml/2006/main">
  <p:tag name="PA" val="v5.2.10"/>
</p:tagLst>
</file>

<file path=ppt/tags/tag96.xml><?xml version="1.0" encoding="utf-8"?>
<p:tagLst xmlns:a="http://schemas.openxmlformats.org/drawingml/2006/main" xmlns:r="http://schemas.openxmlformats.org/officeDocument/2006/relationships" xmlns:p="http://schemas.openxmlformats.org/presentationml/2006/main">
  <p:tag name="PA" val="v5.2.10"/>
</p:tagLst>
</file>

<file path=ppt/tags/tag97.xml><?xml version="1.0" encoding="utf-8"?>
<p:tagLst xmlns:a="http://schemas.openxmlformats.org/drawingml/2006/main" xmlns:r="http://schemas.openxmlformats.org/officeDocument/2006/relationships" xmlns:p="http://schemas.openxmlformats.org/presentationml/2006/main">
  <p:tag name="PA" val="v5.2.10"/>
</p:tagLst>
</file>

<file path=ppt/tags/tag98.xml><?xml version="1.0" encoding="utf-8"?>
<p:tagLst xmlns:a="http://schemas.openxmlformats.org/drawingml/2006/main" xmlns:r="http://schemas.openxmlformats.org/officeDocument/2006/relationships" xmlns:p="http://schemas.openxmlformats.org/presentationml/2006/main">
  <p:tag name="PA" val="v5.2.10"/>
</p:tagLst>
</file>

<file path=ppt/tags/tag99.xml><?xml version="1.0" encoding="utf-8"?>
<p:tagLst xmlns:a="http://schemas.openxmlformats.org/drawingml/2006/main" xmlns:r="http://schemas.openxmlformats.org/officeDocument/2006/relationships" xmlns:p="http://schemas.openxmlformats.org/presentationml/2006/main">
  <p:tag name="PA" val="v5.2.1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fontScheme name="稻壳儿-常规宋体05">
      <a:majorFont>
        <a:latin typeface="Montserrat ExtraBold"/>
        <a:ea typeface="微软雅黑"/>
        <a:cs typeface=""/>
      </a:majorFont>
      <a:minorFont>
        <a:latin typeface="Consolas"/>
        <a:ea typeface="Candara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prstDash val="solid"/>
        </a:ln>
        <a:effectLst>
          <a:outerShdw blurRad="203200" dist="101600" dir="8100000" algn="tr" rotWithShape="0">
            <a:srgbClr val="FF5DA9">
              <a:alpha val="10000"/>
            </a:srgb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ndara Light"/>
        <a:ea typeface=""/>
        <a:cs typeface=""/>
        <a:font script="Jpan" typeface="游ゴシック"/>
        <a:font script="Hang" typeface="맑은 고딕"/>
        <a:font script="Hans" typeface="Candara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ndara Light"/>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044AFA"/>
    </a:accent1>
    <a:accent2>
      <a:srgbClr val="C5E5FF"/>
    </a:accent2>
    <a:accent3>
      <a:srgbClr val="FFCD4E"/>
    </a:accent3>
    <a:accent4>
      <a:srgbClr val="FFB458"/>
    </a:accent4>
    <a:accent5>
      <a:srgbClr val="FAFAFA"/>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4604</TotalTime>
  <Words>11740</Words>
  <Application>Microsoft Office PowerPoint</Application>
  <PresentationFormat>宽屏</PresentationFormat>
  <Paragraphs>695</Paragraphs>
  <Slides>86</Slides>
  <Notes>86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86</vt:i4>
      </vt:variant>
    </vt:vector>
  </HeadingPairs>
  <TitlesOfParts>
    <vt:vector size="96" baseType="lpstr">
      <vt:lpstr>Times New Roman</vt:lpstr>
      <vt:lpstr>Calibri</vt:lpstr>
      <vt:lpstr>Candara Light</vt:lpstr>
      <vt:lpstr>楷体_GB2312</vt:lpstr>
      <vt:lpstr>Arial</vt:lpstr>
      <vt:lpstr>楷体</vt:lpstr>
      <vt:lpstr>宋体</vt:lpstr>
      <vt:lpstr>华文新魏</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hui ming</dc:creator>
  <cp:lastModifiedBy>T D</cp:lastModifiedBy>
  <cp:revision>474</cp:revision>
  <dcterms:created xsi:type="dcterms:W3CDTF">2024-07-08T02:32:00Z</dcterms:created>
  <dcterms:modified xsi:type="dcterms:W3CDTF">2025-09-18T06:10:02Z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6E5774C1BF54466F9F5F00071A5A470D_13</vt:lpwstr>
  </property>
  <property fmtid="{D5CDD505-2E9C-101B-9397-08002B2CF9AE}" pid="3" name="KSOProductBuildVer">
    <vt:lpwstr>2052-12.1.0.21541</vt:lpwstr>
  </property>
  <property fmtid="{D5CDD505-2E9C-101B-9397-08002B2CF9AE}" pid="4" name="KSOTemplateUUID">
    <vt:lpwstr>v1.0_mb_7aNvqpYRxchb4s8WCNTZUg==</vt:lpwstr>
  </property>
</Properties>
</file>